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12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08826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189747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9773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315762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9697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969735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216186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990844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51122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77939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450581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857844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27466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469425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16003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2024/5/8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56476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BC1078-46ED-40F9-8930-935BAD7C2B02}" type="datetimeFigureOut">
              <a:rPr lang="zh-CN" altLang="en-US" smtClean="0"/>
              <a:t>2024/5/8</a:t>
            </a:fld>
            <a:endParaRPr lang="zh-CN"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1566287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182083" y="-1224557"/>
            <a:ext cx="9508167" cy="3244850"/>
          </a:xfrm>
        </p:spPr>
        <p:txBody>
          <a:bodyPr>
            <a:normAutofit/>
          </a:bodyPr>
          <a:lstStyle/>
          <a:p>
            <a:r>
              <a:rPr lang="en-US" altLang="zh-CN" b="1">
                <a:solidFill>
                  <a:srgbClr val="800000"/>
                </a:solidFill>
              </a:rPr>
              <a:t>Madhav Homoeopathic Medical College &amp; Hospital </a:t>
            </a:r>
          </a:p>
        </p:txBody>
      </p:sp>
      <p:sp>
        <p:nvSpPr>
          <p:cNvPr id="1048587" name="Subtitle 2"/>
          <p:cNvSpPr>
            <a:spLocks noGrp="1"/>
          </p:cNvSpPr>
          <p:nvPr>
            <p:ph type="subTitle" idx="1"/>
          </p:nvPr>
        </p:nvSpPr>
        <p:spPr>
          <a:xfrm>
            <a:off x="103664" y="2813574"/>
            <a:ext cx="7897336" cy="3727265"/>
          </a:xfrm>
        </p:spPr>
        <p:txBody>
          <a:bodyPr>
            <a:normAutofit lnSpcReduction="10000"/>
          </a:bodyPr>
          <a:lstStyle/>
          <a:p>
            <a:r>
              <a:rPr lang="en-US" altLang="zh-CN" sz="3600" b="1" dirty="0">
                <a:solidFill>
                  <a:srgbClr val="330066"/>
                </a:solidFill>
              </a:rPr>
              <a:t>   Department of Organon Of Medicine</a:t>
            </a:r>
          </a:p>
          <a:p>
            <a:endParaRPr lang="en-US" altLang="zh-CN" sz="2400" dirty="0"/>
          </a:p>
          <a:p>
            <a:endParaRPr lang="en-US" altLang="zh-CN" sz="2400" dirty="0"/>
          </a:p>
          <a:p>
            <a:r>
              <a:rPr lang="en-US" altLang="zh-CN" sz="2800" dirty="0"/>
              <a:t>-</a:t>
            </a:r>
          </a:p>
          <a:p>
            <a:r>
              <a:rPr lang="en-US" altLang="zh-CN" sz="2800" dirty="0"/>
              <a:t>             Dr. Deepika</a:t>
            </a:r>
          </a:p>
          <a:p>
            <a:r>
              <a:rPr lang="en-US" altLang="zh-CN" sz="2800" dirty="0"/>
              <a:t>Department of organon of medicine                   </a:t>
            </a:r>
            <a:endParaRPr lang="en-US" altLang="zh-C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ctrTitle"/>
          </p:nvPr>
        </p:nvSpPr>
        <p:spPr>
          <a:xfrm>
            <a:off x="540897" y="-659940"/>
            <a:ext cx="8603102" cy="2387600"/>
          </a:xfrm>
        </p:spPr>
        <p:txBody>
          <a:bodyPr>
            <a:normAutofit/>
          </a:bodyPr>
          <a:lstStyle/>
          <a:p>
            <a:r>
              <a:rPr lang="en-US" sz="4400">
                <a:solidFill>
                  <a:srgbClr val="800000"/>
                </a:solidFill>
              </a:rPr>
              <a:t>Individual intermittent fever not residing in marshy district </a:t>
            </a:r>
            <a:endParaRPr lang="en-IN" sz="4400">
              <a:solidFill>
                <a:srgbClr val="800000"/>
              </a:solidFill>
            </a:endParaRPr>
          </a:p>
        </p:txBody>
      </p:sp>
      <p:sp>
        <p:nvSpPr>
          <p:cNvPr id="1048606" name="Subtitle 1048605"/>
          <p:cNvSpPr>
            <a:spLocks noGrp="1"/>
          </p:cNvSpPr>
          <p:nvPr>
            <p:ph type="subTitle" idx="1"/>
          </p:nvPr>
        </p:nvSpPr>
        <p:spPr>
          <a:xfrm>
            <a:off x="694935" y="2037112"/>
            <a:ext cx="8087088" cy="4095087"/>
          </a:xfrm>
        </p:spPr>
        <p:txBody>
          <a:bodyPr>
            <a:normAutofit/>
          </a:bodyPr>
          <a:lstStyle/>
          <a:p>
            <a:pPr algn="l"/>
            <a:r>
              <a:rPr lang="en-US" sz="4000" dirty="0">
                <a:solidFill>
                  <a:srgbClr val="330066"/>
                </a:solidFill>
              </a:rPr>
              <a:t>Treatment</a:t>
            </a:r>
            <a:endParaRPr lang="en-IN" sz="4000" dirty="0">
              <a:solidFill>
                <a:srgbClr val="330066"/>
              </a:solidFill>
            </a:endParaRPr>
          </a:p>
          <a:p>
            <a:pPr algn="l"/>
            <a:r>
              <a:rPr lang="en-US" dirty="0"/>
              <a:t>(A) Selection of medicine</a:t>
            </a:r>
            <a:endParaRPr lang="en-IN" dirty="0"/>
          </a:p>
          <a:p>
            <a:pPr algn="l"/>
            <a:r>
              <a:rPr lang="en-US" dirty="0"/>
              <a:t>1. These cases are to be treated in the beginning like other acute diseases (which like </a:t>
            </a:r>
            <a:r>
              <a:rPr lang="en-US" dirty="0" err="1"/>
              <a:t>intermittents</a:t>
            </a:r>
            <a:r>
              <a:rPr lang="en-US" dirty="0"/>
              <a:t>) by selecting a homoeopathic remedy from the class of proved </a:t>
            </a:r>
            <a:r>
              <a:rPr lang="en-US" dirty="0" err="1"/>
              <a:t>antipsoric</a:t>
            </a:r>
            <a:r>
              <a:rPr lang="en-US" dirty="0"/>
              <a:t> medicine.</a:t>
            </a:r>
            <a:endParaRPr lang="en-IN" dirty="0"/>
          </a:p>
          <a:p>
            <a:pPr algn="l"/>
            <a:r>
              <a:rPr lang="en-US" dirty="0"/>
              <a:t>-this remedy should be continued for some days.</a:t>
            </a:r>
            <a:endParaRPr lang="en-IN" dirty="0"/>
          </a:p>
          <a:p>
            <a:pPr algn="l"/>
            <a:r>
              <a:rPr lang="en-US" dirty="0"/>
              <a:t>2. But if, </a:t>
            </a:r>
            <a:r>
              <a:rPr lang="en-US" dirty="0" err="1"/>
              <a:t>inspite</a:t>
            </a:r>
            <a:r>
              <a:rPr lang="en-US" dirty="0"/>
              <a:t> of this </a:t>
            </a:r>
            <a:r>
              <a:rPr lang="en-US" dirty="0" err="1"/>
              <a:t>procedure,the</a:t>
            </a:r>
            <a:r>
              <a:rPr lang="en-US" dirty="0"/>
              <a:t> recovery is </a:t>
            </a:r>
            <a:r>
              <a:rPr lang="en-US" dirty="0" err="1"/>
              <a:t>delayed,it</a:t>
            </a:r>
            <a:r>
              <a:rPr lang="en-US" dirty="0"/>
              <a:t> shows that psora is on the point of its development. So </a:t>
            </a:r>
            <a:r>
              <a:rPr lang="en-US" dirty="0" err="1"/>
              <a:t>antipsoric</a:t>
            </a:r>
            <a:r>
              <a:rPr lang="en-US" dirty="0"/>
              <a:t> medicines are to be administered in order to effect a radical cure.</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ctrTitle"/>
          </p:nvPr>
        </p:nvSpPr>
        <p:spPr>
          <a:xfrm>
            <a:off x="-141565" y="-1283410"/>
            <a:ext cx="9427130" cy="3156490"/>
          </a:xfrm>
        </p:spPr>
        <p:txBody>
          <a:bodyPr>
            <a:normAutofit/>
          </a:bodyPr>
          <a:lstStyle/>
          <a:p>
            <a:r>
              <a:rPr lang="en-US" sz="4000">
                <a:solidFill>
                  <a:srgbClr val="800000"/>
                </a:solidFill>
              </a:rPr>
              <a:t>Endemic intermittent fever in marshy district </a:t>
            </a:r>
            <a:r>
              <a:rPr lang="en-US" altLang="en-US" sz="4000">
                <a:solidFill>
                  <a:srgbClr val="800000"/>
                </a:solidFill>
              </a:rPr>
              <a:t>&amp; tracts of country frequently exposed inundation </a:t>
            </a:r>
            <a:endParaRPr lang="en-IN" sz="4000">
              <a:solidFill>
                <a:srgbClr val="800000"/>
              </a:solidFill>
            </a:endParaRPr>
          </a:p>
        </p:txBody>
      </p:sp>
      <p:sp>
        <p:nvSpPr>
          <p:cNvPr id="1048608" name="Subtitle 1048607"/>
          <p:cNvSpPr>
            <a:spLocks noGrp="1"/>
          </p:cNvSpPr>
          <p:nvPr>
            <p:ph type="subTitle" idx="1"/>
          </p:nvPr>
        </p:nvSpPr>
        <p:spPr>
          <a:xfrm>
            <a:off x="220806" y="2039336"/>
            <a:ext cx="8512252" cy="3833051"/>
          </a:xfrm>
        </p:spPr>
        <p:txBody>
          <a:bodyPr>
            <a:noAutofit/>
          </a:bodyPr>
          <a:lstStyle/>
          <a:p>
            <a:pPr algn="l"/>
            <a:r>
              <a:rPr lang="en-US" sz="3600" dirty="0">
                <a:solidFill>
                  <a:srgbClr val="330066"/>
                </a:solidFill>
              </a:rPr>
              <a:t>Treatment</a:t>
            </a:r>
            <a:endParaRPr lang="en-IN" sz="3600" dirty="0">
              <a:solidFill>
                <a:srgbClr val="330066"/>
              </a:solidFill>
            </a:endParaRPr>
          </a:p>
          <a:p>
            <a:pPr algn="l"/>
            <a:r>
              <a:rPr lang="en-US" sz="2400" dirty="0"/>
              <a:t>(A) Selection of medicine</a:t>
            </a:r>
            <a:endParaRPr lang="en-IN" sz="2400" dirty="0"/>
          </a:p>
          <a:p>
            <a:pPr algn="l"/>
            <a:r>
              <a:rPr lang="en-US" sz="1600" dirty="0"/>
              <a:t>1. in young, healthy man who preserves a </a:t>
            </a:r>
            <a:r>
              <a:rPr lang="en-US" sz="1600" dirty="0" err="1"/>
              <a:t>faultiess</a:t>
            </a:r>
            <a:r>
              <a:rPr lang="en-US" sz="1600" dirty="0"/>
              <a:t> regimen- one or two very small </a:t>
            </a:r>
            <a:r>
              <a:rPr lang="en-US" sz="1600" dirty="0" err="1"/>
              <a:t>dises</a:t>
            </a:r>
            <a:r>
              <a:rPr lang="en-US" sz="1600" dirty="0"/>
              <a:t> of highly </a:t>
            </a:r>
            <a:r>
              <a:rPr lang="en-US" sz="1600" dirty="0" err="1"/>
              <a:t>potentised</a:t>
            </a:r>
            <a:r>
              <a:rPr lang="en-US" sz="1600" dirty="0"/>
              <a:t> solution of cinchona bark, regulated mode or </a:t>
            </a:r>
            <a:r>
              <a:rPr lang="en-US" sz="1600" dirty="0" err="1"/>
              <a:t>living,speedily</a:t>
            </a:r>
            <a:r>
              <a:rPr lang="en-US" sz="1600" dirty="0"/>
              <a:t> free him from the diseases.</a:t>
            </a:r>
            <a:endParaRPr lang="en-IN" sz="1600" dirty="0"/>
          </a:p>
          <a:p>
            <a:pPr algn="l"/>
            <a:r>
              <a:rPr lang="en-US" sz="1600" dirty="0"/>
              <a:t>2. In persons who takes sufficient exercise-</a:t>
            </a:r>
            <a:endParaRPr lang="en-IN" sz="1600" dirty="0"/>
          </a:p>
          <a:p>
            <a:pPr algn="l"/>
            <a:r>
              <a:rPr lang="en-US" sz="1600" dirty="0"/>
              <a:t>mental and physical :-</a:t>
            </a:r>
            <a:endParaRPr lang="en-IN" sz="1600" dirty="0"/>
          </a:p>
          <a:p>
            <a:pPr algn="l"/>
            <a:r>
              <a:rPr lang="en-US" sz="1600" dirty="0"/>
              <a:t>-They can not be cured of marsh intermittent fever by one or few small doses of cinchona.</a:t>
            </a:r>
            <a:endParaRPr lang="en-IN" sz="1600" dirty="0"/>
          </a:p>
          <a:p>
            <a:pPr algn="l"/>
            <a:r>
              <a:rPr lang="en-US" sz="1600" dirty="0"/>
              <a:t>- such cases show that psora is roused up and </a:t>
            </a:r>
            <a:r>
              <a:rPr lang="en-US" sz="1600" dirty="0" err="1"/>
              <a:t>antipsoric</a:t>
            </a:r>
            <a:r>
              <a:rPr lang="en-US" sz="1600" dirty="0"/>
              <a:t> medicine is necessary to cure them</a:t>
            </a:r>
            <a:r>
              <a:rPr lang="en-US" sz="2400" dirty="0"/>
              <a:t>.</a:t>
            </a: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ctrTitle"/>
          </p:nvPr>
        </p:nvSpPr>
        <p:spPr/>
        <p:txBody>
          <a:bodyPr/>
          <a:lstStyle/>
          <a:p>
            <a:r>
              <a:rPr lang="en-US" sz="800"/>
              <a:t>.</a:t>
            </a:r>
            <a:endParaRPr lang="en-IN" sz="800"/>
          </a:p>
        </p:txBody>
      </p:sp>
      <p:sp>
        <p:nvSpPr>
          <p:cNvPr id="1048610" name="Subtitle 1048609"/>
          <p:cNvSpPr>
            <a:spLocks noGrp="1"/>
          </p:cNvSpPr>
          <p:nvPr>
            <p:ph type="subTitle" idx="1"/>
          </p:nvPr>
        </p:nvSpPr>
        <p:spPr>
          <a:xfrm>
            <a:off x="513801" y="1569769"/>
            <a:ext cx="8409390" cy="4649189"/>
          </a:xfrm>
        </p:spPr>
        <p:txBody>
          <a:bodyPr>
            <a:normAutofit/>
          </a:bodyPr>
          <a:lstStyle/>
          <a:p>
            <a:pPr algn="l"/>
            <a:r>
              <a:rPr lang="en-US" sz="2800" dirty="0"/>
              <a:t>- if the psora was not completely </a:t>
            </a:r>
            <a:r>
              <a:rPr lang="en-US" sz="2800" dirty="0" err="1"/>
              <a:t>devlopmed</a:t>
            </a:r>
            <a:r>
              <a:rPr lang="en-US" sz="2800" dirty="0"/>
              <a:t> in them, sometimes it happens that the fever leaves them when these patients move without delay, from a marshy district to a dry mountainous locality. But they will never regain perfect health without </a:t>
            </a:r>
            <a:r>
              <a:rPr lang="en-US" sz="2800" dirty="0" err="1"/>
              <a:t>antipsoric</a:t>
            </a:r>
            <a:r>
              <a:rPr lang="en-US" sz="2800" dirty="0"/>
              <a:t> treatment.</a:t>
            </a:r>
            <a:endParaRPr lang="en-IN" sz="2800" dirty="0"/>
          </a:p>
          <a:p>
            <a:pPr algn="l"/>
            <a:r>
              <a:rPr lang="en-US" sz="2800" dirty="0"/>
              <a:t>- large off-repeated doses cinchona may check the marsh ague but cure can take place only with </a:t>
            </a:r>
            <a:r>
              <a:rPr lang="en-US" sz="2800" dirty="0" err="1"/>
              <a:t>antipsoric</a:t>
            </a:r>
            <a:r>
              <a:rPr lang="en-US" sz="2800" dirty="0"/>
              <a:t> treatment.</a:t>
            </a:r>
            <a:endParaRPr lang="en-IN"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ctrTitle"/>
          </p:nvPr>
        </p:nvSpPr>
        <p:spPr>
          <a:xfrm>
            <a:off x="685799" y="-347348"/>
            <a:ext cx="7772400" cy="2387600"/>
          </a:xfrm>
        </p:spPr>
        <p:txBody>
          <a:bodyPr/>
          <a:lstStyle/>
          <a:p>
            <a:r>
              <a:rPr lang="en-US">
                <a:solidFill>
                  <a:srgbClr val="800000"/>
                </a:solidFill>
              </a:rPr>
              <a:t>Alternating diseases (sec. 231-232)</a:t>
            </a:r>
            <a:endParaRPr lang="en-IN">
              <a:solidFill>
                <a:srgbClr val="800000"/>
              </a:solidFill>
            </a:endParaRPr>
          </a:p>
        </p:txBody>
      </p:sp>
      <p:sp>
        <p:nvSpPr>
          <p:cNvPr id="1048612" name="Subtitle 1048611"/>
          <p:cNvSpPr>
            <a:spLocks noGrp="1"/>
          </p:cNvSpPr>
          <p:nvPr>
            <p:ph type="subTitle" idx="1"/>
          </p:nvPr>
        </p:nvSpPr>
        <p:spPr>
          <a:xfrm>
            <a:off x="357187" y="2040252"/>
            <a:ext cx="8429626" cy="4406007"/>
          </a:xfrm>
        </p:spPr>
        <p:txBody>
          <a:bodyPr>
            <a:noAutofit/>
          </a:bodyPr>
          <a:lstStyle/>
          <a:p>
            <a:pPr algn="l"/>
            <a:r>
              <a:rPr lang="en-US" sz="2800" dirty="0"/>
              <a:t>- Alternating diseases are those diseases in which certain morbid states alternates at uncertain intervals with morbid states of a different kind.</a:t>
            </a:r>
            <a:endParaRPr lang="en-IN" sz="2800" dirty="0"/>
          </a:p>
          <a:p>
            <a:pPr algn="l"/>
            <a:r>
              <a:rPr lang="en-US" sz="2800" dirty="0"/>
              <a:t>-They belongs to the class of chronic diseases which are generally manifestation of developed </a:t>
            </a:r>
            <a:r>
              <a:rPr lang="en-US" sz="2800" dirty="0" err="1"/>
              <a:t>psora,but</a:t>
            </a:r>
            <a:r>
              <a:rPr lang="en-US" sz="2800" dirty="0"/>
              <a:t> seldom complicated with syphilitic </a:t>
            </a:r>
            <a:r>
              <a:rPr lang="en-US" sz="2800" dirty="0" err="1"/>
              <a:t>miasm</a:t>
            </a:r>
            <a:r>
              <a:rPr lang="en-US" sz="2800" dirty="0"/>
              <a:t>.</a:t>
            </a:r>
            <a:endParaRPr lang="en-IN" sz="2800" dirty="0"/>
          </a:p>
          <a:p>
            <a:pPr algn="l"/>
            <a:r>
              <a:rPr lang="en-US" sz="2800" dirty="0"/>
              <a:t>-Examples:- two or three states may alternate with one another.</a:t>
            </a:r>
            <a:endParaRPr lang="en-IN"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ctrTitle"/>
          </p:nvPr>
        </p:nvSpPr>
        <p:spPr>
          <a:xfrm>
            <a:off x="685800" y="-431490"/>
            <a:ext cx="7772400" cy="2387600"/>
          </a:xfrm>
        </p:spPr>
        <p:txBody>
          <a:bodyPr/>
          <a:lstStyle/>
          <a:p>
            <a:pPr algn="l"/>
            <a:r>
              <a:rPr lang="en-US" dirty="0">
                <a:solidFill>
                  <a:srgbClr val="800000"/>
                </a:solidFill>
              </a:rPr>
              <a:t>Treatment of Alternating diseases </a:t>
            </a:r>
            <a:endParaRPr lang="en-IN" dirty="0">
              <a:solidFill>
                <a:srgbClr val="800000"/>
              </a:solidFill>
            </a:endParaRPr>
          </a:p>
        </p:txBody>
      </p:sp>
      <p:sp>
        <p:nvSpPr>
          <p:cNvPr id="1048614" name="Subtitle 1048613"/>
          <p:cNvSpPr>
            <a:spLocks noGrp="1"/>
          </p:cNvSpPr>
          <p:nvPr>
            <p:ph type="subTitle" idx="1"/>
          </p:nvPr>
        </p:nvSpPr>
        <p:spPr>
          <a:xfrm>
            <a:off x="699162" y="2313436"/>
            <a:ext cx="8068168" cy="2944364"/>
          </a:xfrm>
        </p:spPr>
        <p:txBody>
          <a:bodyPr>
            <a:normAutofit/>
          </a:bodyPr>
          <a:lstStyle/>
          <a:p>
            <a:pPr algn="l"/>
            <a:r>
              <a:rPr lang="en-US" sz="2800" dirty="0"/>
              <a:t>- when they are of </a:t>
            </a:r>
            <a:r>
              <a:rPr lang="en-US" sz="2800" dirty="0" err="1"/>
              <a:t>psoric</a:t>
            </a:r>
            <a:r>
              <a:rPr lang="en-US" sz="2800" dirty="0"/>
              <a:t> origin, these diseases may be cured by </a:t>
            </a:r>
            <a:r>
              <a:rPr lang="en-US" sz="2800" dirty="0" err="1"/>
              <a:t>antipsoric</a:t>
            </a:r>
            <a:r>
              <a:rPr lang="en-US" sz="2800" dirty="0"/>
              <a:t> medicines.</a:t>
            </a:r>
            <a:endParaRPr lang="en-IN" sz="2800" dirty="0"/>
          </a:p>
          <a:p>
            <a:pPr algn="l"/>
            <a:r>
              <a:rPr lang="en-US" sz="2800" dirty="0"/>
              <a:t>- but when they complicated with syphilitic </a:t>
            </a:r>
            <a:r>
              <a:rPr lang="en-US" sz="2800" dirty="0" err="1"/>
              <a:t>miasm,they</a:t>
            </a:r>
            <a:r>
              <a:rPr lang="en-US" sz="2800" dirty="0"/>
              <a:t> may be cured by alternating </a:t>
            </a:r>
            <a:r>
              <a:rPr lang="en-US" sz="2800" dirty="0" err="1"/>
              <a:t>antipsoric</a:t>
            </a:r>
            <a:r>
              <a:rPr lang="en-US" sz="2800" dirty="0"/>
              <a:t> with </a:t>
            </a:r>
            <a:r>
              <a:rPr lang="en-US" sz="2800" dirty="0" err="1"/>
              <a:t>antisyphilictics</a:t>
            </a:r>
            <a:r>
              <a:rPr lang="en-US" sz="2800" dirty="0"/>
              <a:t>.</a:t>
            </a:r>
            <a:endParaRPr lang="en-IN"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ctrTitle"/>
          </p:nvPr>
        </p:nvSpPr>
        <p:spPr>
          <a:xfrm>
            <a:off x="155112" y="-112299"/>
            <a:ext cx="8988888" cy="2266372"/>
          </a:xfrm>
        </p:spPr>
        <p:txBody>
          <a:bodyPr>
            <a:normAutofit/>
          </a:bodyPr>
          <a:lstStyle/>
          <a:p>
            <a:pPr algn="l"/>
            <a:r>
              <a:rPr lang="en-US" sz="4400" dirty="0">
                <a:solidFill>
                  <a:srgbClr val="800000"/>
                </a:solidFill>
              </a:rPr>
              <a:t>Time of administration of medicine in all intermittent diseases </a:t>
            </a:r>
            <a:endParaRPr lang="en-IN" sz="4400" dirty="0">
              <a:solidFill>
                <a:srgbClr val="800000"/>
              </a:solidFill>
            </a:endParaRPr>
          </a:p>
        </p:txBody>
      </p:sp>
      <p:sp>
        <p:nvSpPr>
          <p:cNvPr id="1048616" name="Subtitle 1048615"/>
          <p:cNvSpPr>
            <a:spLocks noGrp="1"/>
          </p:cNvSpPr>
          <p:nvPr>
            <p:ph type="subTitle" idx="1"/>
          </p:nvPr>
        </p:nvSpPr>
        <p:spPr>
          <a:xfrm>
            <a:off x="491152" y="2154073"/>
            <a:ext cx="8316806" cy="4305175"/>
          </a:xfrm>
        </p:spPr>
        <p:txBody>
          <a:bodyPr>
            <a:noAutofit/>
          </a:bodyPr>
          <a:lstStyle/>
          <a:p>
            <a:r>
              <a:rPr lang="en-US" sz="3200"/>
              <a:t>1. Immediately or very soon after the end of the paroxysm ;</a:t>
            </a:r>
            <a:endParaRPr lang="en-IN" sz="3200"/>
          </a:p>
          <a:p>
            <a:r>
              <a:rPr lang="en-US" sz="3200"/>
              <a:t>2. If the stage of pyrexia is very short or if it is disturbed by some of the after suffering of the previous paroxysm, the medicine should be administered during the decline period of the paroxysm.</a:t>
            </a:r>
            <a:endParaRPr lang="en-IN" sz="3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048616"/>
          <p:cNvSpPr>
            <a:spLocks noGrp="1"/>
          </p:cNvSpPr>
          <p:nvPr>
            <p:ph type="ctrTitle"/>
          </p:nvPr>
        </p:nvSpPr>
        <p:spPr/>
        <p:txBody>
          <a:bodyPr/>
          <a:lstStyle/>
          <a:p>
            <a:r>
              <a:rPr lang="en-US" sz="8800" b="1">
                <a:solidFill>
                  <a:srgbClr val="993300"/>
                </a:solidFill>
              </a:rPr>
              <a:t>Thank you </a:t>
            </a:r>
            <a:endParaRPr lang="en-IN" sz="8800" b="1">
              <a:solidFill>
                <a:srgbClr val="993300"/>
              </a:solidFill>
            </a:endParaRPr>
          </a:p>
        </p:txBody>
      </p:sp>
      <p:sp>
        <p:nvSpPr>
          <p:cNvPr id="1048618" name="Subtitle 1048617"/>
          <p:cNvSpPr>
            <a:spLocks noGrp="1"/>
          </p:cNvSpPr>
          <p:nvPr>
            <p:ph type="subTitle" idx="1"/>
          </p:nvPr>
        </p:nvSpPr>
        <p:spPr/>
        <p:txBody>
          <a:bodyPr/>
          <a:lstStyle/>
          <a:p>
            <a:r>
              <a:rPr lang="en-US"/>
              <a:t>.</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ctrTitle"/>
          </p:nvPr>
        </p:nvSpPr>
        <p:spPr>
          <a:xfrm>
            <a:off x="685800" y="1560375"/>
            <a:ext cx="7772400" cy="2387600"/>
          </a:xfrm>
        </p:spPr>
        <p:txBody>
          <a:bodyPr/>
          <a:lstStyle/>
          <a:p>
            <a:r>
              <a:rPr lang="en-US" b="1">
                <a:solidFill>
                  <a:srgbClr val="993300"/>
                </a:solidFill>
              </a:rPr>
              <a:t>Intermittent &amp; Alternating diseases</a:t>
            </a:r>
            <a:endParaRPr lang="en-IN" b="1">
              <a:solidFill>
                <a:srgbClr val="993300"/>
              </a:solidFill>
            </a:endParaRPr>
          </a:p>
        </p:txBody>
      </p:sp>
      <p:sp>
        <p:nvSpPr>
          <p:cNvPr id="1048589" name="Subtitle 1048588"/>
          <p:cNvSpPr>
            <a:spLocks noGrp="1"/>
          </p:cNvSpPr>
          <p:nvPr>
            <p:ph type="subTitle" idx="1"/>
          </p:nvPr>
        </p:nvSpPr>
        <p:spPr>
          <a:xfrm rot="21282854">
            <a:off x="767669" y="5240400"/>
            <a:ext cx="6858000" cy="632406"/>
          </a:xfrm>
        </p:spPr>
        <p:txBody>
          <a:bodyPr/>
          <a:lstStyle/>
          <a:p>
            <a:r>
              <a:rPr lang="en-US"/>
              <a:t>.</a:t>
            </a:r>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ctrTitle"/>
          </p:nvPr>
        </p:nvSpPr>
        <p:spPr>
          <a:xfrm>
            <a:off x="843230" y="-564071"/>
            <a:ext cx="7772400" cy="2387600"/>
          </a:xfrm>
        </p:spPr>
        <p:txBody>
          <a:bodyPr/>
          <a:lstStyle/>
          <a:p>
            <a:r>
              <a:rPr lang="en-US">
                <a:solidFill>
                  <a:srgbClr val="800000"/>
                </a:solidFill>
              </a:rPr>
              <a:t>Intermittent Diseases</a:t>
            </a:r>
            <a:endParaRPr lang="en-IN">
              <a:solidFill>
                <a:srgbClr val="800000"/>
              </a:solidFill>
            </a:endParaRPr>
          </a:p>
        </p:txBody>
      </p:sp>
      <p:sp>
        <p:nvSpPr>
          <p:cNvPr id="1048591" name="Subtitle 1048590"/>
          <p:cNvSpPr>
            <a:spLocks noGrp="1"/>
          </p:cNvSpPr>
          <p:nvPr>
            <p:ph type="subTitle" idx="1"/>
          </p:nvPr>
        </p:nvSpPr>
        <p:spPr>
          <a:xfrm>
            <a:off x="614208" y="2243145"/>
            <a:ext cx="7915583" cy="4159633"/>
          </a:xfrm>
        </p:spPr>
        <p:txBody>
          <a:bodyPr>
            <a:noAutofit/>
          </a:bodyPr>
          <a:lstStyle/>
          <a:p>
            <a:r>
              <a:rPr lang="en-US" sz="3600"/>
              <a:t>- The intermittent diseases are those diseases  which recur at certain time Periods.</a:t>
            </a:r>
            <a:endParaRPr lang="en-IN" sz="3600"/>
          </a:p>
          <a:p>
            <a:r>
              <a:rPr lang="en-US" sz="3600"/>
              <a:t>-The intermittent diseases may be of two types:</a:t>
            </a:r>
            <a:endParaRPr lang="en-IN" sz="3600"/>
          </a:p>
          <a:p>
            <a:r>
              <a:rPr lang="en-US" sz="3600"/>
              <a:t>            1.Typical intermittent disease</a:t>
            </a:r>
            <a:endParaRPr lang="en-IN" sz="3600"/>
          </a:p>
          <a:p>
            <a:r>
              <a:rPr lang="en-US" sz="3600"/>
              <a:t>2. Alternating diseases</a:t>
            </a:r>
            <a:endParaRPr lang="en-IN" sz="3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ctrTitle"/>
          </p:nvPr>
        </p:nvSpPr>
        <p:spPr>
          <a:xfrm>
            <a:off x="685799" y="-402648"/>
            <a:ext cx="7772400" cy="2387600"/>
          </a:xfrm>
        </p:spPr>
        <p:txBody>
          <a:bodyPr/>
          <a:lstStyle/>
          <a:p>
            <a:r>
              <a:rPr lang="en-US">
                <a:solidFill>
                  <a:srgbClr val="800000"/>
                </a:solidFill>
              </a:rPr>
              <a:t>1. Typical intermittent Diseases (sec.233)</a:t>
            </a:r>
            <a:endParaRPr lang="en-IN">
              <a:solidFill>
                <a:srgbClr val="800000"/>
              </a:solidFill>
            </a:endParaRPr>
          </a:p>
        </p:txBody>
      </p:sp>
      <p:sp>
        <p:nvSpPr>
          <p:cNvPr id="1048593" name="Subtitle 1048592"/>
          <p:cNvSpPr>
            <a:spLocks noGrp="1"/>
          </p:cNvSpPr>
          <p:nvPr>
            <p:ph type="subTitle" idx="1"/>
          </p:nvPr>
        </p:nvSpPr>
        <p:spPr>
          <a:xfrm>
            <a:off x="287790" y="2331748"/>
            <a:ext cx="8568421" cy="4526251"/>
          </a:xfrm>
        </p:spPr>
        <p:txBody>
          <a:bodyPr>
            <a:normAutofit/>
          </a:bodyPr>
          <a:lstStyle/>
          <a:p>
            <a:r>
              <a:rPr lang="en-US" sz="3200"/>
              <a:t>- The typical intermittent diseases are those diseases where a morbid state of fixed character returns at a tolerably fixed period, while the patient is apparently in good health, and leaves at an equally fixed period.</a:t>
            </a:r>
            <a:endParaRPr lang="en-IN" sz="3200"/>
          </a:p>
          <a:p>
            <a:r>
              <a:rPr lang="en-US" sz="3200"/>
              <a:t>- so, in the intermittent diseases there is a period when (between the two paroxysm) the patient enjoys apparently good health.</a:t>
            </a:r>
            <a:endParaRPr lang="en-IN" sz="3200"/>
          </a:p>
        </p:txBody>
      </p:sp>
      <p:sp>
        <p:nvSpPr>
          <p:cNvPr id="1048594" name="TextBox 1048593"/>
          <p:cNvSpPr txBox="1"/>
          <p:nvPr/>
        </p:nvSpPr>
        <p:spPr>
          <a:xfrm>
            <a:off x="3702012" y="7459977"/>
            <a:ext cx="4000000" cy="510540"/>
          </a:xfrm>
          <a:prstGeom prst="rect">
            <a:avLst/>
          </a:prstGeom>
        </p:spPr>
        <p:txBody>
          <a:bodyPr wrap="square" rtlCol="0">
            <a:spAutoFit/>
          </a:bodyPr>
          <a:lstStyle/>
          <a:p>
            <a:endParaRPr lang="en-IN" sz="28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4"/>
          <p:cNvSpPr>
            <a:spLocks noGrp="1"/>
          </p:cNvSpPr>
          <p:nvPr>
            <p:ph type="ctrTitle"/>
          </p:nvPr>
        </p:nvSpPr>
        <p:spPr>
          <a:xfrm>
            <a:off x="354590" y="-397307"/>
            <a:ext cx="8434821" cy="2387600"/>
          </a:xfrm>
        </p:spPr>
        <p:txBody>
          <a:bodyPr>
            <a:normAutofit/>
          </a:bodyPr>
          <a:lstStyle/>
          <a:p>
            <a:r>
              <a:rPr lang="en-US">
                <a:solidFill>
                  <a:srgbClr val="800000"/>
                </a:solidFill>
              </a:rPr>
              <a:t>Classification of Typical intermittent diseases:- </a:t>
            </a:r>
            <a:endParaRPr lang="en-IN">
              <a:solidFill>
                <a:srgbClr val="800000"/>
              </a:solidFill>
            </a:endParaRPr>
          </a:p>
        </p:txBody>
      </p:sp>
      <p:sp>
        <p:nvSpPr>
          <p:cNvPr id="1048596" name="Subtitle 1048595"/>
          <p:cNvSpPr>
            <a:spLocks noGrp="1"/>
          </p:cNvSpPr>
          <p:nvPr>
            <p:ph type="subTitle" idx="1"/>
          </p:nvPr>
        </p:nvSpPr>
        <p:spPr>
          <a:xfrm>
            <a:off x="-144876" y="2601118"/>
            <a:ext cx="8028978" cy="3000086"/>
          </a:xfrm>
        </p:spPr>
        <p:txBody>
          <a:bodyPr/>
          <a:lstStyle/>
          <a:p>
            <a:r>
              <a:rPr lang="en-US" sz="3200">
                <a:solidFill>
                  <a:srgbClr val="000000"/>
                </a:solidFill>
              </a:rPr>
              <a:t>(A) Afebrile or non-febrile</a:t>
            </a:r>
            <a:endParaRPr lang="en-IN" sz="3200">
              <a:solidFill>
                <a:srgbClr val="000000"/>
              </a:solidFill>
            </a:endParaRPr>
          </a:p>
          <a:p>
            <a:endParaRPr lang="en-IN" sz="3200">
              <a:solidFill>
                <a:srgbClr val="000000"/>
              </a:solidFill>
            </a:endParaRPr>
          </a:p>
          <a:p>
            <a:r>
              <a:rPr lang="en-US" sz="3200">
                <a:solidFill>
                  <a:srgbClr val="000000"/>
                </a:solidFill>
              </a:rPr>
              <a:t>        (B) Febrile or intermittent fever</a:t>
            </a:r>
            <a:endParaRPr lang="en-IN" sz="32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596"/>
          <p:cNvSpPr>
            <a:spLocks noGrp="1"/>
          </p:cNvSpPr>
          <p:nvPr>
            <p:ph type="ctrTitle"/>
          </p:nvPr>
        </p:nvSpPr>
        <p:spPr>
          <a:xfrm>
            <a:off x="552074" y="-1271732"/>
            <a:ext cx="8265968" cy="2480500"/>
          </a:xfrm>
        </p:spPr>
        <p:txBody>
          <a:bodyPr/>
          <a:lstStyle/>
          <a:p>
            <a:r>
              <a:rPr lang="en-US">
                <a:solidFill>
                  <a:srgbClr val="800000"/>
                </a:solidFill>
              </a:rPr>
              <a:t>Afebrile or non-febrile </a:t>
            </a:r>
            <a:endParaRPr lang="en-IN">
              <a:solidFill>
                <a:srgbClr val="800000"/>
              </a:solidFill>
            </a:endParaRPr>
          </a:p>
        </p:txBody>
      </p:sp>
      <p:sp>
        <p:nvSpPr>
          <p:cNvPr id="1048598" name="Subtitle 1048597"/>
          <p:cNvSpPr>
            <a:spLocks noGrp="1"/>
          </p:cNvSpPr>
          <p:nvPr>
            <p:ph type="subTitle" idx="1"/>
          </p:nvPr>
        </p:nvSpPr>
        <p:spPr>
          <a:xfrm rot="8908">
            <a:off x="-44071" y="1310581"/>
            <a:ext cx="9034305" cy="5443269"/>
          </a:xfrm>
        </p:spPr>
        <p:txBody>
          <a:bodyPr>
            <a:normAutofit fontScale="92500" lnSpcReduction="20000"/>
          </a:bodyPr>
          <a:lstStyle/>
          <a:p>
            <a:r>
              <a:rPr lang="en-US" sz="3200"/>
              <a:t>- these apparently non-febrile intermittent diseases are observed in one single</a:t>
            </a:r>
            <a:endParaRPr lang="en-IN" sz="3200"/>
          </a:p>
          <a:p>
            <a:r>
              <a:rPr lang="en-US" sz="3200"/>
              <a:t> pateint at a time.</a:t>
            </a:r>
            <a:endParaRPr lang="en-IN" sz="3200"/>
          </a:p>
          <a:p>
            <a:r>
              <a:rPr lang="en-US" sz="3200"/>
              <a:t>- they always belong to the chronic diseases, mostly of purely psoric origin,but seldom complicated with syphilis.</a:t>
            </a:r>
            <a:endParaRPr lang="en-IN" sz="3200"/>
          </a:p>
          <a:p>
            <a:endParaRPr lang="en-IN" sz="3200" b="1">
              <a:solidFill>
                <a:srgbClr val="7030A0"/>
              </a:solidFill>
            </a:endParaRPr>
          </a:p>
          <a:p>
            <a:r>
              <a:rPr lang="en-US" sz="3200" b="1">
                <a:solidFill>
                  <a:srgbClr val="7030A0"/>
                </a:solidFill>
              </a:rPr>
              <a:t>Treatment</a:t>
            </a:r>
            <a:endParaRPr lang="en-IN" sz="3200" b="1">
              <a:solidFill>
                <a:srgbClr val="7030A0"/>
              </a:solidFill>
            </a:endParaRPr>
          </a:p>
          <a:p>
            <a:r>
              <a:rPr lang="en-US" sz="3200" b="0"/>
              <a:t>1.when of purely psoric origi</a:t>
            </a:r>
            <a:r>
              <a:rPr lang="en-US" sz="3200"/>
              <a:t>n - treated</a:t>
            </a:r>
            <a:endParaRPr lang="en-IN" sz="3200"/>
          </a:p>
          <a:p>
            <a:r>
              <a:rPr lang="en-US" sz="3200"/>
              <a:t> by psoric medicine</a:t>
            </a:r>
            <a:endParaRPr lang="en-IN" sz="3200"/>
          </a:p>
          <a:p>
            <a:r>
              <a:rPr lang="en-US" sz="3200"/>
              <a:t>2. When complicated with syphilis - cured by alternating antipsoric with antisyphilics.</a:t>
            </a:r>
            <a:endParaRPr lang="en-IN"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048598"/>
          <p:cNvSpPr>
            <a:spLocks noGrp="1"/>
          </p:cNvSpPr>
          <p:nvPr>
            <p:ph type="ctrTitle"/>
          </p:nvPr>
        </p:nvSpPr>
        <p:spPr>
          <a:xfrm>
            <a:off x="0" y="-531524"/>
            <a:ext cx="9244322" cy="2387600"/>
          </a:xfrm>
        </p:spPr>
        <p:txBody>
          <a:bodyPr/>
          <a:lstStyle/>
          <a:p>
            <a:r>
              <a:rPr lang="en-US" dirty="0">
                <a:solidFill>
                  <a:srgbClr val="800000"/>
                </a:solidFill>
              </a:rPr>
              <a:t>Febrile or intermittent fevers</a:t>
            </a:r>
            <a:endParaRPr lang="en-IN" dirty="0">
              <a:solidFill>
                <a:srgbClr val="800000"/>
              </a:solidFill>
            </a:endParaRPr>
          </a:p>
        </p:txBody>
      </p:sp>
      <p:sp>
        <p:nvSpPr>
          <p:cNvPr id="1048600" name="Subtitle 1048599"/>
          <p:cNvSpPr>
            <a:spLocks noGrp="1"/>
          </p:cNvSpPr>
          <p:nvPr>
            <p:ph type="subTitle" idx="1"/>
          </p:nvPr>
        </p:nvSpPr>
        <p:spPr>
          <a:xfrm>
            <a:off x="235942" y="2061613"/>
            <a:ext cx="9042121" cy="4810464"/>
          </a:xfrm>
        </p:spPr>
        <p:txBody>
          <a:bodyPr>
            <a:normAutofit lnSpcReduction="10000"/>
          </a:bodyPr>
          <a:lstStyle/>
          <a:p>
            <a:pPr algn="l"/>
            <a:r>
              <a:rPr lang="en-US" sz="2800" dirty="0"/>
              <a:t>Hahnemann has classified intermittent fevers into following four types:-</a:t>
            </a:r>
          </a:p>
          <a:p>
            <a:pPr algn="l"/>
            <a:r>
              <a:rPr lang="en-US" sz="2800" dirty="0"/>
              <a:t>1. Intermittent fever prevailing sporadically or epidemically - Sporadic or epidemic intermittent fever.</a:t>
            </a:r>
            <a:endParaRPr lang="en-IN" sz="2800" dirty="0"/>
          </a:p>
          <a:p>
            <a:pPr algn="l"/>
            <a:r>
              <a:rPr lang="en-US" sz="2800" dirty="0"/>
              <a:t>2. Epidemics of intermittent fever in situation where none are endemic</a:t>
            </a:r>
            <a:endParaRPr lang="en-IN" sz="2800" dirty="0"/>
          </a:p>
          <a:p>
            <a:pPr algn="l"/>
            <a:r>
              <a:rPr lang="en-US" sz="2800" dirty="0"/>
              <a:t>3. Very pernicious type of intermittent fever attacking individuals not residing in a marshy district.</a:t>
            </a:r>
            <a:endParaRPr lang="en-IN" sz="2800" dirty="0"/>
          </a:p>
          <a:p>
            <a:pPr algn="l"/>
            <a:r>
              <a:rPr lang="en-US" sz="2800" dirty="0"/>
              <a:t>4. Intermittent fever endemic in a marshy district and tracts of country frequently exposed to </a:t>
            </a:r>
            <a:r>
              <a:rPr lang="en-US" sz="2800" dirty="0" err="1"/>
              <a:t>inunadatiom</a:t>
            </a:r>
            <a:r>
              <a:rPr lang="en-US" sz="2800" dirty="0"/>
              <a:t> </a:t>
            </a:r>
            <a:endParaRPr lang="en-IN"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ctrTitle"/>
          </p:nvPr>
        </p:nvSpPr>
        <p:spPr>
          <a:xfrm>
            <a:off x="0" y="-802888"/>
            <a:ext cx="8488179" cy="2387600"/>
          </a:xfrm>
        </p:spPr>
        <p:txBody>
          <a:bodyPr>
            <a:normAutofit/>
          </a:bodyPr>
          <a:lstStyle/>
          <a:p>
            <a:r>
              <a:rPr lang="en-US" sz="4000">
                <a:solidFill>
                  <a:srgbClr val="800000"/>
                </a:solidFill>
              </a:rPr>
              <a:t>Intermittent fevers prevailing sporadically or epidemically </a:t>
            </a:r>
            <a:endParaRPr lang="en-IN" sz="4000">
              <a:solidFill>
                <a:srgbClr val="800000"/>
              </a:solidFill>
            </a:endParaRPr>
          </a:p>
        </p:txBody>
      </p:sp>
      <p:sp>
        <p:nvSpPr>
          <p:cNvPr id="1048602" name="Subtitle 1048601"/>
          <p:cNvSpPr>
            <a:spLocks noGrp="1"/>
          </p:cNvSpPr>
          <p:nvPr>
            <p:ph type="subTitle" idx="1"/>
          </p:nvPr>
        </p:nvSpPr>
        <p:spPr>
          <a:xfrm>
            <a:off x="134336" y="2076330"/>
            <a:ext cx="8765134" cy="4947170"/>
          </a:xfrm>
        </p:spPr>
        <p:txBody>
          <a:bodyPr>
            <a:normAutofit/>
          </a:bodyPr>
          <a:lstStyle/>
          <a:p>
            <a:pPr algn="l"/>
            <a:r>
              <a:rPr lang="en-US" sz="3200" dirty="0">
                <a:solidFill>
                  <a:srgbClr val="330066"/>
                </a:solidFill>
              </a:rPr>
              <a:t>Treatment </a:t>
            </a:r>
            <a:endParaRPr lang="en-IN" sz="3200" dirty="0">
              <a:solidFill>
                <a:srgbClr val="330066"/>
              </a:solidFill>
            </a:endParaRPr>
          </a:p>
          <a:p>
            <a:pPr algn="l"/>
            <a:r>
              <a:rPr lang="en-US" dirty="0"/>
              <a:t>(A) Selection of medicine</a:t>
            </a:r>
            <a:endParaRPr lang="en-IN" dirty="0"/>
          </a:p>
          <a:p>
            <a:pPr algn="l"/>
            <a:r>
              <a:rPr lang="en-US" dirty="0"/>
              <a:t>- The remedy should be selected from the general from the general class of proved medicine which must- </a:t>
            </a:r>
            <a:endParaRPr lang="en-IN" dirty="0"/>
          </a:p>
          <a:p>
            <a:pPr algn="l"/>
            <a:r>
              <a:rPr lang="en-US" dirty="0"/>
              <a:t>1.either be able to produce in the healthy body two similar alternating States.</a:t>
            </a:r>
            <a:endParaRPr lang="en-IN" dirty="0"/>
          </a:p>
          <a:p>
            <a:pPr algn="l"/>
            <a:r>
              <a:rPr lang="en-US" dirty="0"/>
              <a:t>2. Or must correspond </a:t>
            </a:r>
            <a:r>
              <a:rPr lang="en-US" dirty="0" err="1"/>
              <a:t>homoeopthically</a:t>
            </a:r>
            <a:r>
              <a:rPr lang="en-US" dirty="0"/>
              <a:t> to the </a:t>
            </a:r>
            <a:r>
              <a:rPr lang="en-US" dirty="0" err="1"/>
              <a:t>strongest,best</a:t>
            </a:r>
            <a:r>
              <a:rPr lang="en-US" dirty="0"/>
              <a:t> marked and most peculiar alternating </a:t>
            </a:r>
            <a:r>
              <a:rPr lang="en-US" dirty="0" err="1"/>
              <a:t>state.but</a:t>
            </a:r>
            <a:r>
              <a:rPr lang="en-US" dirty="0"/>
              <a:t> the symptoms of the patient's health during the period </a:t>
            </a:r>
            <a:r>
              <a:rPr lang="en-US" dirty="0" err="1"/>
              <a:t>ofintermission</a:t>
            </a:r>
            <a:r>
              <a:rPr lang="en-US" dirty="0"/>
              <a:t> should be the chief guide to the most appropriate homoeopathic remedy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ctrTitle"/>
          </p:nvPr>
        </p:nvSpPr>
        <p:spPr>
          <a:xfrm>
            <a:off x="231600" y="-820775"/>
            <a:ext cx="8680800" cy="2492230"/>
          </a:xfrm>
        </p:spPr>
        <p:txBody>
          <a:bodyPr>
            <a:normAutofit/>
          </a:bodyPr>
          <a:lstStyle/>
          <a:p>
            <a:r>
              <a:rPr lang="en-US" sz="4400">
                <a:solidFill>
                  <a:srgbClr val="800000"/>
                </a:solidFill>
              </a:rPr>
              <a:t>Epidemics intermittent fever where non are endemic </a:t>
            </a:r>
            <a:endParaRPr lang="en-IN" sz="4400">
              <a:solidFill>
                <a:srgbClr val="800000"/>
              </a:solidFill>
            </a:endParaRPr>
          </a:p>
        </p:txBody>
      </p:sp>
      <p:sp>
        <p:nvSpPr>
          <p:cNvPr id="1048604" name="Subtitle 1048603"/>
          <p:cNvSpPr>
            <a:spLocks noGrp="1"/>
          </p:cNvSpPr>
          <p:nvPr>
            <p:ph type="subTitle" idx="1"/>
          </p:nvPr>
        </p:nvSpPr>
        <p:spPr>
          <a:xfrm rot="21565454">
            <a:off x="354298" y="1997464"/>
            <a:ext cx="8532194" cy="5199367"/>
          </a:xfrm>
        </p:spPr>
        <p:txBody>
          <a:bodyPr>
            <a:normAutofit/>
          </a:bodyPr>
          <a:lstStyle/>
          <a:p>
            <a:pPr algn="l"/>
            <a:r>
              <a:rPr lang="en-US" sz="3200" dirty="0">
                <a:solidFill>
                  <a:srgbClr val="330066"/>
                </a:solidFill>
              </a:rPr>
              <a:t>Treatment</a:t>
            </a:r>
            <a:endParaRPr lang="en-IN" sz="3200" dirty="0">
              <a:solidFill>
                <a:srgbClr val="330066"/>
              </a:solidFill>
            </a:endParaRPr>
          </a:p>
          <a:p>
            <a:pPr algn="l"/>
            <a:r>
              <a:rPr lang="en-US" dirty="0"/>
              <a:t>(A) Se</a:t>
            </a:r>
            <a:r>
              <a:rPr lang="en-US" sz="2400" dirty="0"/>
              <a:t>l</a:t>
            </a:r>
            <a:r>
              <a:rPr lang="en-US" dirty="0"/>
              <a:t>ection of medicine</a:t>
            </a:r>
            <a:endParaRPr lang="en-IN" dirty="0"/>
          </a:p>
          <a:p>
            <a:pPr algn="l"/>
            <a:r>
              <a:rPr lang="en-US" dirty="0"/>
              <a:t>1.By genus epidemics</a:t>
            </a:r>
            <a:endParaRPr lang="en-IN" dirty="0"/>
          </a:p>
          <a:p>
            <a:pPr algn="l"/>
            <a:r>
              <a:rPr lang="en-US" dirty="0"/>
              <a:t>2. If in such an epidemic the first paroxysm have been left </a:t>
            </a:r>
            <a:r>
              <a:rPr lang="en-US" dirty="0" err="1"/>
              <a:t>uncured,have</a:t>
            </a:r>
            <a:r>
              <a:rPr lang="en-US" dirty="0"/>
              <a:t> been </a:t>
            </a:r>
            <a:r>
              <a:rPr lang="en-US" dirty="0" err="1"/>
              <a:t>weakend</a:t>
            </a:r>
            <a:r>
              <a:rPr lang="en-US" dirty="0"/>
              <a:t> by improper allopathic </a:t>
            </a:r>
            <a:r>
              <a:rPr lang="en-US" dirty="0" err="1"/>
              <a:t>treatment,the</a:t>
            </a:r>
            <a:r>
              <a:rPr lang="en-US" dirty="0"/>
              <a:t> latent psora that exists in so many persons </a:t>
            </a:r>
            <a:r>
              <a:rPr lang="en-US" dirty="0" err="1"/>
              <a:t>devloped</a:t>
            </a:r>
            <a:r>
              <a:rPr lang="en-US" dirty="0"/>
              <a:t>.</a:t>
            </a:r>
            <a:endParaRPr lang="en-IN" dirty="0"/>
          </a:p>
          <a:p>
            <a:pPr algn="l"/>
            <a:r>
              <a:rPr lang="en-US" dirty="0"/>
              <a:t>-so, the medicine which would have been useful in first paroxysm (rarely an </a:t>
            </a:r>
            <a:r>
              <a:rPr lang="en-US" dirty="0" err="1"/>
              <a:t>antipsoric</a:t>
            </a:r>
            <a:r>
              <a:rPr lang="en-US" dirty="0"/>
              <a:t>) is no longer suitable and can not be of any use.</a:t>
            </a:r>
            <a:endParaRPr lang="en-IN"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917</Words>
  <Application>Microsoft Office PowerPoint</Application>
  <PresentationFormat>On-screen Show (4:3)</PresentationFormat>
  <Paragraphs>77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Madhav Homoeopathic Medical College &amp; Hospital </vt:lpstr>
      <vt:lpstr>Intermittent &amp; Alternating diseases</vt:lpstr>
      <vt:lpstr>Intermittent Diseases</vt:lpstr>
      <vt:lpstr>1. Typical intermittent Diseases (sec.233)</vt:lpstr>
      <vt:lpstr>Classification of Typical intermittent diseases:- </vt:lpstr>
      <vt:lpstr>Afebrile or non-febrile </vt:lpstr>
      <vt:lpstr>Febrile or intermittent fevers</vt:lpstr>
      <vt:lpstr>Intermittent fevers prevailing sporadically or epidemically </vt:lpstr>
      <vt:lpstr>Epidemics intermittent fever where non are endemic </vt:lpstr>
      <vt:lpstr>Individual intermittent fever not residing in marshy district </vt:lpstr>
      <vt:lpstr>Endemic intermittent fever in marshy district &amp; tracts of country frequently exposed inundation </vt:lpstr>
      <vt:lpstr>.</vt:lpstr>
      <vt:lpstr>Alternating diseases (sec. 231-232)</vt:lpstr>
      <vt:lpstr>Treatment of Alternating diseases </vt:lpstr>
      <vt:lpstr>Time of administration of medicine in all intermittent diseases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Madhav Homoeopathic Medical College &amp; Hospital </dc:title>
  <dc:creator>CPH2477</dc:creator>
  <cp:lastModifiedBy>Deepika Mishra</cp:lastModifiedBy>
  <cp:revision>1</cp:revision>
  <dcterms:created xsi:type="dcterms:W3CDTF">2015-05-10T02:30:45Z</dcterms:created>
  <dcterms:modified xsi:type="dcterms:W3CDTF">2024-05-08T04:42:17Z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31d6bfb25052463fa97f84c13683db4b</vt:lpwstr>
  </property>
</Properties>
</file>