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5401"/>
            <a:ext cx="7772400" cy="230505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Comparative study of Child of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Calc.carb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 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Cal.p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 ,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Silicea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Antim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 Crud. 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Aethusa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191000"/>
            <a:ext cx="6400800" cy="18288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Presented  by : </a:t>
            </a:r>
          </a:p>
          <a:p>
            <a:pPr algn="l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Dr.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Parul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Singh    B.H.M.S , MD(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Hom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pPr algn="l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Assistant Professor </a:t>
            </a:r>
          </a:p>
          <a:p>
            <a:pPr algn="l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Department of Community Medicine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SILICEA TERRA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PURE SILICA</a:t>
            </a:r>
            <a:endParaRPr lang="en-US" dirty="0"/>
          </a:p>
        </p:txBody>
      </p:sp>
      <p:sp>
        <p:nvSpPr>
          <p:cNvPr id="2050" name="AutoShape 2" descr="Kwashiorkor — Child Health Afr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Kwashiorkor — Child Health Afr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" name="AutoShape 6" descr="Kwashiorkor — Child Health Afr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6" name="AutoShape 8" descr="Kwashiorkor — Child Health Afr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7" name="Picture 9" descr="C:\Users\HP\Documents\Kwash+chil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43014" y="2057401"/>
            <a:ext cx="2459692" cy="35626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SILICEA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/>
              <a:t>MALNOURISHED</a:t>
            </a:r>
            <a:r>
              <a:rPr lang="en-US" sz="2000" dirty="0" smtClean="0"/>
              <a:t>, poor assimilation of food </a:t>
            </a:r>
          </a:p>
          <a:p>
            <a:r>
              <a:rPr lang="en-US" sz="2000" dirty="0" smtClean="0"/>
              <a:t>Baby is </a:t>
            </a:r>
            <a:r>
              <a:rPr lang="en-US" sz="2000" dirty="0" err="1" smtClean="0"/>
              <a:t>psoric</a:t>
            </a:r>
            <a:r>
              <a:rPr lang="en-US" sz="2000" dirty="0" smtClean="0"/>
              <a:t>, highly chilly , large head, open </a:t>
            </a:r>
            <a:r>
              <a:rPr lang="en-US" sz="2000" dirty="0" err="1" smtClean="0"/>
              <a:t>fontanelles</a:t>
            </a:r>
            <a:r>
              <a:rPr lang="en-US" sz="2000" dirty="0" smtClean="0"/>
              <a:t> and suture, pot bellied abdomen. </a:t>
            </a:r>
          </a:p>
          <a:p>
            <a:r>
              <a:rPr lang="en-US" sz="2000" dirty="0" smtClean="0"/>
              <a:t>Suffer from bad effect of vaccination </a:t>
            </a:r>
          </a:p>
          <a:p>
            <a:r>
              <a:rPr lang="en-US" sz="2000" b="1" dirty="0" smtClean="0"/>
              <a:t>SLOW</a:t>
            </a:r>
            <a:r>
              <a:rPr lang="en-US" sz="2000" dirty="0" smtClean="0"/>
              <a:t>: slow learning to walk, weak ankles</a:t>
            </a:r>
          </a:p>
          <a:p>
            <a:r>
              <a:rPr lang="en-US" sz="2000" dirty="0" smtClean="0"/>
              <a:t>Scrofulous, rachitic children with large heads; open </a:t>
            </a:r>
            <a:r>
              <a:rPr lang="en-US" sz="2000" dirty="0" err="1" smtClean="0"/>
              <a:t>fontanelles</a:t>
            </a:r>
            <a:r>
              <a:rPr lang="en-US" sz="2000" dirty="0" smtClean="0"/>
              <a:t> and sutures; much sweating about the head (lower than Cal.) which must be kept warm by external covering (</a:t>
            </a:r>
            <a:r>
              <a:rPr lang="en-US" sz="2000" dirty="0" err="1" smtClean="0"/>
              <a:t>Sanic</a:t>
            </a:r>
            <a:r>
              <a:rPr lang="en-US" sz="2000" dirty="0" smtClean="0"/>
              <a:t>.); distended abdomen; weak ankles; slow in learning to walk.</a:t>
            </a:r>
          </a:p>
          <a:p>
            <a:r>
              <a:rPr lang="en-US" sz="2000" dirty="0" smtClean="0"/>
              <a:t>Children are </a:t>
            </a:r>
            <a:r>
              <a:rPr lang="en-US" sz="2000" b="1" dirty="0" smtClean="0"/>
              <a:t>obstinate, headstrong, cry when spoken kindly to</a:t>
            </a:r>
            <a:r>
              <a:rPr lang="en-US" sz="2000" dirty="0" smtClean="0"/>
              <a:t> </a:t>
            </a:r>
          </a:p>
          <a:p>
            <a:r>
              <a:rPr lang="en-US" sz="2000" b="1" dirty="0" smtClean="0"/>
              <a:t>Offensive sweat </a:t>
            </a:r>
            <a:r>
              <a:rPr lang="en-US" sz="2000" dirty="0" smtClean="0"/>
              <a:t>– foot </a:t>
            </a:r>
            <a:r>
              <a:rPr lang="en-US" sz="2000" dirty="0" err="1" smtClean="0"/>
              <a:t>axilla</a:t>
            </a:r>
            <a:r>
              <a:rPr lang="en-US" sz="2000" dirty="0" smtClean="0"/>
              <a:t> hands. Sweating behind the neck and </a:t>
            </a:r>
            <a:r>
              <a:rPr lang="en-US" sz="2000" dirty="0" err="1" smtClean="0"/>
              <a:t>occiput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Skin troubles- bad effect of </a:t>
            </a:r>
            <a:r>
              <a:rPr lang="en-US" sz="2000" b="1" dirty="0" smtClean="0"/>
              <a:t>vaccination, </a:t>
            </a:r>
            <a:r>
              <a:rPr lang="en-US" sz="2000" dirty="0" smtClean="0"/>
              <a:t>every injury suppurate. Inflammation swelling abscess formation after vaccination.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4034117"/>
            <a:ext cx="7886700" cy="1062317"/>
          </a:xfrm>
        </p:spPr>
        <p:txBody>
          <a:bodyPr/>
          <a:lstStyle/>
          <a:p>
            <a:r>
              <a:rPr lang="en-US" dirty="0" smtClean="0"/>
              <a:t>ANTIMONIUM CRU</a:t>
            </a:r>
            <a:r>
              <a:rPr lang="en-US" b="1" dirty="0" smtClean="0">
                <a:solidFill>
                  <a:srgbClr val="FF0000"/>
                </a:solidFill>
              </a:rPr>
              <a:t>D</a:t>
            </a:r>
            <a:r>
              <a:rPr lang="en-US" dirty="0" smtClean="0"/>
              <a:t>UM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5190565"/>
            <a:ext cx="7886700" cy="899086"/>
          </a:xfrm>
        </p:spPr>
        <p:txBody>
          <a:bodyPr/>
          <a:lstStyle/>
          <a:p>
            <a:r>
              <a:rPr lang="en-US" dirty="0" smtClean="0"/>
              <a:t>SULPHATE OF ANTIMONY</a:t>
            </a:r>
            <a:endParaRPr lang="en-US" dirty="0"/>
          </a:p>
        </p:txBody>
      </p:sp>
      <p:pic>
        <p:nvPicPr>
          <p:cNvPr id="1026" name="Picture 2" descr="C:\Users\HP\Documents\DUDLE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77471"/>
            <a:ext cx="4028515" cy="2872347"/>
          </a:xfrm>
          <a:prstGeom prst="rect">
            <a:avLst/>
          </a:prstGeom>
          <a:noFill/>
        </p:spPr>
      </p:pic>
      <p:sp>
        <p:nvSpPr>
          <p:cNvPr id="1028" name="AutoShape 4" descr="C:\Users\HP\Documents\MT-DUDLEY-COMP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C:\Users\HP\Documents\MT-DUDLEY-COMP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Harry Potter's Dudley Dursley actor unrecognisable 20yrs after he first  appeared | The Su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9236" y="1129552"/>
            <a:ext cx="3859306" cy="2944907"/>
          </a:xfrm>
          <a:prstGeom prst="rect">
            <a:avLst/>
          </a:prstGeom>
          <a:noFill/>
        </p:spPr>
      </p:pic>
      <p:sp>
        <p:nvSpPr>
          <p:cNvPr id="1034" name="AutoShape 10" descr="Don't believe your child's baby fat will melt away with 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ANTIMONIUM CRUDUM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 smtClean="0"/>
              <a:t>Compared to swine</a:t>
            </a:r>
          </a:p>
          <a:p>
            <a:r>
              <a:rPr lang="en-US" dirty="0" smtClean="0"/>
              <a:t>Obese, thick skin </a:t>
            </a:r>
          </a:p>
          <a:p>
            <a:r>
              <a:rPr lang="en-US" dirty="0" smtClean="0"/>
              <a:t>Fretful, peevish, cannot bear to be touched or looked at. </a:t>
            </a:r>
          </a:p>
          <a:p>
            <a:r>
              <a:rPr lang="en-US" dirty="0" smtClean="0"/>
              <a:t>Very angry at </a:t>
            </a:r>
            <a:r>
              <a:rPr lang="en-US" dirty="0" err="1" smtClean="0"/>
              <a:t>liitle</a:t>
            </a:r>
            <a:r>
              <a:rPr lang="en-US" dirty="0" smtClean="0"/>
              <a:t> attention, does not wish to speak or to be spoken to.</a:t>
            </a:r>
          </a:p>
          <a:p>
            <a:r>
              <a:rPr lang="en-US" dirty="0" smtClean="0"/>
              <a:t>Child is very sad, weeping, peevish irritable. </a:t>
            </a:r>
          </a:p>
          <a:p>
            <a:r>
              <a:rPr lang="en-US" dirty="0" smtClean="0"/>
              <a:t>Thick milky white coating on tongue</a:t>
            </a:r>
          </a:p>
          <a:p>
            <a:r>
              <a:rPr lang="en-US" dirty="0" smtClean="0"/>
              <a:t>Gastric troubles  due to over eating , weak stomach, from bread and pastry, acids esp. vinegar </a:t>
            </a:r>
          </a:p>
          <a:p>
            <a:r>
              <a:rPr lang="en-US" dirty="0" smtClean="0"/>
              <a:t>Craving for acids and pickles</a:t>
            </a:r>
          </a:p>
          <a:p>
            <a:r>
              <a:rPr lang="en-US" dirty="0" smtClean="0"/>
              <a:t>Great aversion to cold bathing . Child cries when washed or bathed with cold water, it causes violent headache 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Desktop\thank-you-hand-drawn-lettering-260nw-12634636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8285" y="1317812"/>
            <a:ext cx="6074149" cy="32026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77471"/>
            <a:ext cx="7886700" cy="2043953"/>
          </a:xfrm>
        </p:spPr>
        <p:txBody>
          <a:bodyPr/>
          <a:lstStyle/>
          <a:p>
            <a:r>
              <a:rPr lang="en-US" sz="5400" b="1" dirty="0" smtClean="0"/>
              <a:t>AETHUSA CYNAPIUM </a:t>
            </a:r>
            <a:endParaRPr lang="en-US" sz="54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2133600"/>
            <a:ext cx="6520423" cy="1289052"/>
          </a:xfrm>
        </p:spPr>
        <p:txBody>
          <a:bodyPr/>
          <a:lstStyle/>
          <a:p>
            <a:r>
              <a:rPr lang="en-US" dirty="0" smtClean="0"/>
              <a:t>FOOL’S PARSLEY </a:t>
            </a:r>
          </a:p>
          <a:p>
            <a:r>
              <a:rPr lang="en-US" dirty="0" smtClean="0"/>
              <a:t>UMBELLIFERAE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4281C7-2568-E349-8F59-A8ADF46DD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914400"/>
          </a:xfrm>
        </p:spPr>
        <p:txBody>
          <a:bodyPr/>
          <a:lstStyle/>
          <a:p>
            <a:r>
              <a:rPr lang="en-US" b="1" dirty="0" err="1" smtClean="0"/>
              <a:t>Aethusa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B73443D-0712-9E41-A749-86C8673FC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735" y="1035424"/>
            <a:ext cx="8668047" cy="5284694"/>
          </a:xfrm>
        </p:spPr>
        <p:txBody>
          <a:bodyPr>
            <a:noAutofit/>
          </a:bodyPr>
          <a:lstStyle/>
          <a:p>
            <a:r>
              <a:rPr lang="en-US" sz="2400" dirty="0" smtClean="0"/>
              <a:t>Ailments from- </a:t>
            </a:r>
            <a:r>
              <a:rPr lang="en-US" sz="2400" b="1" dirty="0" smtClean="0"/>
              <a:t>dentition period</a:t>
            </a:r>
            <a:r>
              <a:rPr lang="en-US" sz="2400" dirty="0" smtClean="0"/>
              <a:t>, </a:t>
            </a:r>
            <a:r>
              <a:rPr lang="en-US" sz="2400" b="1" dirty="0" smtClean="0"/>
              <a:t>hot summer weather</a:t>
            </a:r>
            <a:r>
              <a:rPr lang="en-US" sz="2400" dirty="0" smtClean="0"/>
              <a:t>, milk or milk in any form, error of diet, bad hygienic surroundings </a:t>
            </a:r>
          </a:p>
          <a:p>
            <a:r>
              <a:rPr lang="en-US" sz="2400" dirty="0" smtClean="0"/>
              <a:t>Especially for children during dentition in hot summer weather; children who cannot bear milk.</a:t>
            </a:r>
          </a:p>
          <a:p>
            <a:r>
              <a:rPr lang="en-US" sz="2400" dirty="0" smtClean="0"/>
              <a:t> idiocy, incapacity to think, confused</a:t>
            </a:r>
          </a:p>
          <a:p>
            <a:r>
              <a:rPr lang="en-US" sz="2400" dirty="0" smtClean="0"/>
              <a:t>Great weakness: cannot stand, </a:t>
            </a:r>
            <a:r>
              <a:rPr lang="en-US" sz="2400" b="1" dirty="0" smtClean="0"/>
              <a:t>unable to hold up his head</a:t>
            </a:r>
            <a:r>
              <a:rPr lang="en-US" sz="2400" dirty="0" smtClean="0"/>
              <a:t>.</a:t>
            </a:r>
          </a:p>
          <a:p>
            <a:pPr>
              <a:buNone/>
            </a:pPr>
            <a:r>
              <a:rPr lang="en-US" sz="2400" dirty="0" smtClean="0"/>
              <a:t>    prostration with </a:t>
            </a:r>
            <a:r>
              <a:rPr lang="en-US" sz="2400" b="1" dirty="0" smtClean="0"/>
              <a:t>sleepiness</a:t>
            </a:r>
            <a:r>
              <a:rPr lang="en-US" sz="2400" dirty="0" smtClean="0"/>
              <a:t>, after vomiting, stool or spasm.</a:t>
            </a:r>
          </a:p>
          <a:p>
            <a:r>
              <a:rPr lang="en-US" sz="2400" b="1" dirty="0" smtClean="0"/>
              <a:t>complete absence of thirst</a:t>
            </a:r>
          </a:p>
          <a:p>
            <a:r>
              <a:rPr lang="en-US" sz="2400" b="1" dirty="0" smtClean="0"/>
              <a:t>Expression of great anxiety and pain on face</a:t>
            </a:r>
          </a:p>
          <a:p>
            <a:r>
              <a:rPr lang="en-US" sz="2400" dirty="0" smtClean="0"/>
              <a:t>Well </a:t>
            </a:r>
            <a:r>
              <a:rPr lang="en-US" sz="2400" b="1" dirty="0" smtClean="0"/>
              <a:t>marked </a:t>
            </a:r>
            <a:r>
              <a:rPr lang="en-US" sz="2400" b="1" dirty="0" err="1" smtClean="0"/>
              <a:t>linea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nasalis</a:t>
            </a:r>
            <a:endParaRPr lang="en-US" sz="2400" b="1" dirty="0" smtClean="0"/>
          </a:p>
          <a:p>
            <a:r>
              <a:rPr lang="en-US" sz="2400" dirty="0" smtClean="0"/>
              <a:t>Herpetic eruptions on end of nose</a:t>
            </a:r>
          </a:p>
          <a:p>
            <a:pPr>
              <a:buNone/>
            </a:pPr>
            <a:r>
              <a:rPr lang="en-US" sz="2400" dirty="0" smtClean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xmlns="" val="4067715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735" y="1021976"/>
            <a:ext cx="8668047" cy="5154987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b="1" dirty="0" smtClean="0"/>
              <a:t>MILK INTOLERANCE</a:t>
            </a:r>
          </a:p>
          <a:p>
            <a:r>
              <a:rPr lang="en-US" dirty="0" smtClean="0"/>
              <a:t> </a:t>
            </a:r>
            <a:r>
              <a:rPr lang="en-US" b="1" dirty="0" smtClean="0"/>
              <a:t>intolerance of milk</a:t>
            </a:r>
            <a:r>
              <a:rPr lang="en-US" dirty="0" smtClean="0"/>
              <a:t>, cannot bear milk in any form; it is vomited in large curds as soon as taken; then weakness causes drowsiness. </a:t>
            </a:r>
          </a:p>
          <a:p>
            <a:pPr>
              <a:buNone/>
            </a:pPr>
            <a:r>
              <a:rPr lang="en-US" b="1" dirty="0" smtClean="0"/>
              <a:t>INDIDESTION</a:t>
            </a:r>
          </a:p>
          <a:p>
            <a:r>
              <a:rPr lang="en-US" b="1" dirty="0" smtClean="0"/>
              <a:t>Violent sudden vomiting</a:t>
            </a:r>
            <a:r>
              <a:rPr lang="en-US" dirty="0" smtClean="0"/>
              <a:t> of a </a:t>
            </a:r>
            <a:r>
              <a:rPr lang="en-US" dirty="0" err="1" smtClean="0"/>
              <a:t>froathy</a:t>
            </a:r>
            <a:r>
              <a:rPr lang="en-US" dirty="0" smtClean="0"/>
              <a:t>; milky white substance, or yellow fluid followed by curdled milk and cheesy matter</a:t>
            </a:r>
          </a:p>
          <a:p>
            <a:r>
              <a:rPr lang="en-US" dirty="0" smtClean="0"/>
              <a:t>Regurgitation of food an hour or so after eating, </a:t>
            </a:r>
            <a:r>
              <a:rPr lang="en-US" b="1" dirty="0" smtClean="0"/>
              <a:t>copious greenish vomiting</a:t>
            </a:r>
          </a:p>
          <a:p>
            <a:pPr>
              <a:buNone/>
            </a:pPr>
            <a:r>
              <a:rPr lang="en-US" b="1" u="sng" dirty="0" smtClean="0"/>
              <a:t>EPILEPSY </a:t>
            </a:r>
          </a:p>
          <a:p>
            <a:r>
              <a:rPr lang="en-US" dirty="0" smtClean="0"/>
              <a:t>Epileptic spasm, with clenched thumbs, red face, </a:t>
            </a:r>
            <a:r>
              <a:rPr lang="en-US" b="1" dirty="0" smtClean="0"/>
              <a:t>eyes turned downwards</a:t>
            </a:r>
            <a:r>
              <a:rPr lang="en-US" dirty="0" smtClean="0"/>
              <a:t>, pupil fixed and dilated; foam at the mouth, jaws locked, pulse small, hard, quick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Calcarea</a:t>
            </a:r>
            <a:r>
              <a:rPr lang="en-US" dirty="0" smtClean="0"/>
              <a:t> </a:t>
            </a:r>
            <a:r>
              <a:rPr lang="en-US" dirty="0" err="1" smtClean="0"/>
              <a:t>Phosphorica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Phosphate of lime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Calcarea</a:t>
            </a:r>
            <a:r>
              <a:rPr lang="en-US" dirty="0" smtClean="0"/>
              <a:t> </a:t>
            </a:r>
            <a:r>
              <a:rPr lang="en-US" dirty="0" err="1" smtClean="0"/>
              <a:t>Phosphorica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735" y="1075766"/>
            <a:ext cx="8668047" cy="5101198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Children; </a:t>
            </a:r>
            <a:r>
              <a:rPr lang="en-US" sz="2400" b="1" dirty="0" smtClean="0"/>
              <a:t>emaciated</a:t>
            </a:r>
            <a:r>
              <a:rPr lang="en-US" sz="2400" dirty="0" smtClean="0"/>
              <a:t>, unable to stand, slow in learning to walk, sunken, flabby abdomen.</a:t>
            </a:r>
          </a:p>
          <a:p>
            <a:r>
              <a:rPr lang="en-US" sz="2400" dirty="0" smtClean="0"/>
              <a:t>Especially suited during first and second dentition of scrofulous children, </a:t>
            </a:r>
            <a:r>
              <a:rPr lang="en-US" sz="2400" dirty="0" err="1" smtClean="0"/>
              <a:t>diarrhoea</a:t>
            </a:r>
            <a:r>
              <a:rPr lang="en-US" sz="2400" dirty="0" smtClean="0"/>
              <a:t> and great flatulence.</a:t>
            </a:r>
          </a:p>
          <a:p>
            <a:r>
              <a:rPr lang="en-US" sz="2400" b="1" dirty="0" err="1" smtClean="0"/>
              <a:t>Rachitis</a:t>
            </a:r>
            <a:r>
              <a:rPr lang="en-US" sz="2400" b="1" dirty="0" smtClean="0"/>
              <a:t> child </a:t>
            </a:r>
            <a:r>
              <a:rPr lang="en-US" sz="2400" dirty="0" smtClean="0"/>
              <a:t>: cranial bones thin and brittle; </a:t>
            </a:r>
            <a:r>
              <a:rPr lang="en-US" sz="2400" dirty="0" err="1" smtClean="0"/>
              <a:t>fontanelles</a:t>
            </a:r>
            <a:r>
              <a:rPr lang="en-US" sz="2400" dirty="0" smtClean="0"/>
              <a:t> and suture remain open too long, or close and reopen; delayed or complicated teething</a:t>
            </a:r>
          </a:p>
          <a:p>
            <a:r>
              <a:rPr lang="en-US" sz="2400" dirty="0" smtClean="0"/>
              <a:t>Spine weak;  disposed to curvature esp. to left, unable to support  head </a:t>
            </a:r>
          </a:p>
          <a:p>
            <a:r>
              <a:rPr lang="en-US" sz="2400" dirty="0" smtClean="0"/>
              <a:t>Oozing of bloody fluid from navel of infants </a:t>
            </a:r>
          </a:p>
          <a:p>
            <a:r>
              <a:rPr lang="en-US" sz="2400" dirty="0" err="1" smtClean="0"/>
              <a:t>Diarrhoea</a:t>
            </a:r>
            <a:r>
              <a:rPr lang="en-US" sz="2400" dirty="0" smtClean="0"/>
              <a:t> </a:t>
            </a:r>
            <a:r>
              <a:rPr lang="en-US" sz="2400" b="1" dirty="0" smtClean="0"/>
              <a:t>; at every attempt to eat colicky pain in abdomen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Chilly </a:t>
            </a:r>
          </a:p>
          <a:p>
            <a:r>
              <a:rPr lang="en-US" sz="2400" dirty="0" err="1" smtClean="0"/>
              <a:t>Miasm</a:t>
            </a:r>
            <a:r>
              <a:rPr lang="en-US" sz="2400" dirty="0" smtClean="0"/>
              <a:t> – </a:t>
            </a:r>
            <a:r>
              <a:rPr lang="en-US" sz="2400" dirty="0" err="1" smtClean="0"/>
              <a:t>psora</a:t>
            </a:r>
            <a:r>
              <a:rPr lang="en-US" sz="2400" dirty="0" smtClean="0"/>
              <a:t>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CALCAREA CARB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Calcarea</a:t>
            </a:r>
            <a:r>
              <a:rPr lang="en-US" dirty="0" smtClean="0"/>
              <a:t> </a:t>
            </a:r>
            <a:r>
              <a:rPr lang="en-US" dirty="0" err="1" smtClean="0"/>
              <a:t>ostrearum</a:t>
            </a:r>
            <a:endParaRPr lang="en-US" dirty="0" smtClean="0"/>
          </a:p>
          <a:p>
            <a:r>
              <a:rPr lang="en-US" dirty="0" smtClean="0"/>
              <a:t>Middle layer of oyster shell</a:t>
            </a:r>
            <a:endParaRPr lang="en-US" dirty="0"/>
          </a:p>
        </p:txBody>
      </p:sp>
      <p:sp>
        <p:nvSpPr>
          <p:cNvPr id="3074" name="AutoShape 2" descr="The only thing that worked for me and my baby during her teething time |  Newborn Care,Newborn development,New Parents,Teething,Start Healthy Stay  Healthy, | Blog Post by Neha Jain | Momspress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5" name="Picture 3" descr="C:\Users\HP\Documents\CALC 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3753" y="430306"/>
            <a:ext cx="4208930" cy="3235068"/>
          </a:xfrm>
          <a:prstGeom prst="rect">
            <a:avLst/>
          </a:prstGeom>
          <a:noFill/>
        </p:spPr>
      </p:pic>
      <p:pic>
        <p:nvPicPr>
          <p:cNvPr id="3076" name="Picture 4" descr="C:\Users\HP\Documents\CALC CHILD PP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97388" y="3052480"/>
            <a:ext cx="3146612" cy="29314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Calcarea</a:t>
            </a:r>
            <a:r>
              <a:rPr lang="en-US" dirty="0" smtClean="0"/>
              <a:t> </a:t>
            </a:r>
            <a:r>
              <a:rPr lang="en-US" dirty="0" err="1" smtClean="0"/>
              <a:t>carb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dirty="0" err="1" smtClean="0"/>
              <a:t>Leucophlegmatic</a:t>
            </a:r>
            <a:r>
              <a:rPr lang="en-US" sz="2000" dirty="0" smtClean="0"/>
              <a:t>, blond hair, light complexion, blue eyes, fair skin; tendency to obesity in youth. </a:t>
            </a:r>
          </a:p>
          <a:p>
            <a:r>
              <a:rPr lang="en-US" sz="2000" dirty="0" err="1" smtClean="0"/>
              <a:t>Psoric</a:t>
            </a:r>
            <a:r>
              <a:rPr lang="en-US" sz="2000" dirty="0" smtClean="0"/>
              <a:t> constitutions; pale, weak, timid, easily tired when walking. </a:t>
            </a:r>
          </a:p>
          <a:p>
            <a:r>
              <a:rPr lang="en-US" sz="2000" dirty="0" smtClean="0"/>
              <a:t>Disposed to grow fat</a:t>
            </a:r>
          </a:p>
          <a:p>
            <a:r>
              <a:rPr lang="en-US" sz="2000" dirty="0" smtClean="0"/>
              <a:t>Children with red face, flabby muscles, who sweat easily and take cold readily in consequence. </a:t>
            </a:r>
            <a:r>
              <a:rPr lang="en-US" sz="2000" b="1" dirty="0" smtClean="0"/>
              <a:t>Large heads and abdomens; </a:t>
            </a:r>
            <a:r>
              <a:rPr lang="en-US" sz="2000" b="1" dirty="0" err="1" smtClean="0"/>
              <a:t>fontanelles</a:t>
            </a:r>
            <a:r>
              <a:rPr lang="en-US" sz="2000" b="1" dirty="0" smtClean="0"/>
              <a:t> and sutures open</a:t>
            </a:r>
            <a:r>
              <a:rPr lang="en-US" sz="2000" dirty="0" smtClean="0"/>
              <a:t>; bones soft, develop very slowly</a:t>
            </a:r>
          </a:p>
          <a:p>
            <a:r>
              <a:rPr lang="en-US" sz="2000" b="1" dirty="0" smtClean="0"/>
              <a:t>Curvature of  bones, especially spine and long bones</a:t>
            </a:r>
            <a:r>
              <a:rPr lang="en-US" sz="2000" dirty="0" smtClean="0"/>
              <a:t>; extremities crooked, deformed; bone irregularly developed. </a:t>
            </a:r>
            <a:r>
              <a:rPr lang="en-US" sz="2000" b="1" dirty="0" smtClean="0"/>
              <a:t>Head sweats profusely while sleeping, wetting pillow far around</a:t>
            </a:r>
          </a:p>
          <a:p>
            <a:r>
              <a:rPr lang="en-US" sz="2000" dirty="0" smtClean="0"/>
              <a:t>Difficult and </a:t>
            </a:r>
            <a:r>
              <a:rPr lang="en-US" sz="2000" b="1" dirty="0" smtClean="0"/>
              <a:t>delayed dentition </a:t>
            </a:r>
            <a:r>
              <a:rPr lang="en-US" sz="2000" dirty="0" smtClean="0"/>
              <a:t>with characteristic head sweats, and open </a:t>
            </a:r>
            <a:r>
              <a:rPr lang="en-US" sz="2000" dirty="0" err="1" smtClean="0"/>
              <a:t>fontanelles</a:t>
            </a:r>
            <a:endParaRPr lang="en-US" sz="2000" dirty="0" smtClean="0"/>
          </a:p>
          <a:p>
            <a:r>
              <a:rPr lang="en-US" sz="2000" b="1" dirty="0" smtClean="0"/>
              <a:t>great longing for eggs; craves indigestible things</a:t>
            </a:r>
            <a:endParaRPr lang="en-US" sz="20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b="1" dirty="0" smtClean="0"/>
              <a:t>aversion to meat.</a:t>
            </a:r>
          </a:p>
          <a:p>
            <a:r>
              <a:rPr lang="en-US" sz="2800" dirty="0" smtClean="0"/>
              <a:t>Acidity of digestive tract; </a:t>
            </a:r>
            <a:r>
              <a:rPr lang="en-US" sz="2800" b="1" dirty="0" smtClean="0"/>
              <a:t>sour</a:t>
            </a:r>
            <a:r>
              <a:rPr lang="en-US" sz="2800" dirty="0" smtClean="0"/>
              <a:t> </a:t>
            </a:r>
            <a:r>
              <a:rPr lang="en-US" sz="2800" dirty="0" err="1" smtClean="0"/>
              <a:t>eructations</a:t>
            </a:r>
            <a:r>
              <a:rPr lang="en-US" sz="2800" dirty="0" smtClean="0"/>
              <a:t>, </a:t>
            </a:r>
            <a:r>
              <a:rPr lang="en-US" sz="2800" b="1" dirty="0" smtClean="0"/>
              <a:t>sour </a:t>
            </a:r>
            <a:r>
              <a:rPr lang="en-US" sz="2800" dirty="0" smtClean="0"/>
              <a:t>vomiting, sour stool; </a:t>
            </a:r>
            <a:r>
              <a:rPr lang="en-US" sz="2800" b="1" dirty="0" smtClean="0"/>
              <a:t>sour odor of the whole body </a:t>
            </a:r>
          </a:p>
          <a:p>
            <a:r>
              <a:rPr lang="en-US" sz="2800" dirty="0" smtClean="0"/>
              <a:t>Diseases: </a:t>
            </a:r>
            <a:r>
              <a:rPr lang="en-US" sz="2800" b="1" dirty="0" smtClean="0"/>
              <a:t>arising from defective assimilation; imperfect ossification</a:t>
            </a:r>
            <a:r>
              <a:rPr lang="en-US" sz="2800" dirty="0" smtClean="0"/>
              <a:t>; difficulty in learning to walk or stand; children have no disposition to walk and will not try; suppressed sweat.</a:t>
            </a:r>
          </a:p>
          <a:p>
            <a:r>
              <a:rPr lang="en-US" sz="2800" b="1" dirty="0" smtClean="0"/>
              <a:t>Constipation </a:t>
            </a:r>
            <a:r>
              <a:rPr lang="en-US" sz="2800" dirty="0" smtClean="0"/>
              <a:t>; stool has to be removed mechanically </a:t>
            </a:r>
          </a:p>
          <a:p>
            <a:r>
              <a:rPr lang="en-US" sz="2800" b="1" dirty="0" smtClean="0"/>
              <a:t>Feels better in every way when constipated </a:t>
            </a:r>
          </a:p>
          <a:p>
            <a:r>
              <a:rPr lang="en-US" sz="2800" dirty="0" smtClean="0"/>
              <a:t>Coldness of single parts. </a:t>
            </a:r>
            <a:endParaRPr lang="en-US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638</Words>
  <Application>Microsoft Office PowerPoint</Application>
  <PresentationFormat>On-screen Show (4:3)</PresentationFormat>
  <Paragraphs>80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Comparative study of Child of Calc.carb. , Cal.p. ,Silicea, Antim. Crud. , Aethusa </vt:lpstr>
      <vt:lpstr>AETHUSA CYNAPIUM </vt:lpstr>
      <vt:lpstr>Aethusa </vt:lpstr>
      <vt:lpstr>Cont….</vt:lpstr>
      <vt:lpstr>Calcarea Phosphorica </vt:lpstr>
      <vt:lpstr>Calcarea Phosphorica </vt:lpstr>
      <vt:lpstr>CALCAREA CARB</vt:lpstr>
      <vt:lpstr>Calcarea carb.</vt:lpstr>
      <vt:lpstr>Slide 9</vt:lpstr>
      <vt:lpstr>SILICEA TERRA </vt:lpstr>
      <vt:lpstr>SILICEA</vt:lpstr>
      <vt:lpstr>ANTIMONIUM CRUDUM </vt:lpstr>
      <vt:lpstr>ANTIMONIUM CRUDUM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Comparative study of Child of Calc.carb. , Cal.p. ,Silicea, Antim. Crud. , Aethusa </dc:title>
  <dc:creator>HP</dc:creator>
  <cp:lastModifiedBy>HP</cp:lastModifiedBy>
  <cp:revision>2</cp:revision>
  <dcterms:created xsi:type="dcterms:W3CDTF">2006-08-16T00:00:00Z</dcterms:created>
  <dcterms:modified xsi:type="dcterms:W3CDTF">2024-05-05T10:17:57Z</dcterms:modified>
</cp:coreProperties>
</file>