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autoCompressPictures="0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</p:sldIdLst>
  <p:sldSz type="screen16x9" cy="6858000" cx="12192000"/>
  <p:notesSz cx="6858000" cy="9144000"/>
  <p:defaultTextStyle>
    <a:defPPr>
      <a:defRPr lang="en-US"/>
    </a:defPPr>
    <a:lvl1pPr algn="l" defTabSz="4572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4572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4572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4572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4572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4572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4572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4572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4572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slideViewPr>
    <p:cSldViewPr>
      <p:cViewPr>
        <p:scale>
          <a:sx n="0" d="0"/>
          <a:sy n="0" d="0"/>
        </p:scale>
        <p:origin x="0" y="0"/>
      </p:cViewPr>
    </p:cSldViewPr>
  </p:slide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70" Type="http://schemas.openxmlformats.org/officeDocument/2006/relationships/slide" Target="slides/slide68.xml"/><Relationship Id="rId71" Type="http://schemas.openxmlformats.org/officeDocument/2006/relationships/tableStyles" Target="tableStyles.xml"/><Relationship Id="rId72" Type="http://schemas.openxmlformats.org/officeDocument/2006/relationships/presProps" Target="presProps.xml"/><Relationship Id="rId73" Type="http://schemas.openxmlformats.org/officeDocument/2006/relationships/viewProps" Target="viewProps.xml"/><Relationship Id="rId74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7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958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959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960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961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0485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ah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5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ah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5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ah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10485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ah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5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ah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5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ah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5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ah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5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ah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5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ah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10485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ah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10485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ah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</p:spPr>
        </p:sp>
        <p:sp>
          <p:nvSpPr>
            <p:cNvPr id="10485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ah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</p:spPr>
        </p:sp>
        <p:sp>
          <p:nvSpPr>
            <p:cNvPr id="10485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ah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5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ah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5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ah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5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ah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5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ah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5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ah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10485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ah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</p:grpSp>
      <p:grpSp>
        <p:nvGrpSpPr>
          <p:cNvPr id="25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1048600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/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48601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/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48602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/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48603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anchor="b" bIns="0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04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algn="ctr" indent="0" marL="0">
              <a:lnSpc>
                <a:spcPct val="100000"/>
              </a:lnSpc>
              <a:buNone/>
              <a:defRPr b="0" sz="1800">
                <a:solidFill>
                  <a:srgbClr val="FFFEFF"/>
                </a:solidFill>
              </a:defRPr>
            </a:lvl1pPr>
            <a:lvl2pPr algn="ctr" indent="0" marL="457200">
              <a:buNone/>
              <a:defRPr sz="18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dirty="0" lang="en-US"/>
          </a:p>
        </p:txBody>
      </p:sp>
      <p:sp>
        <p:nvSpPr>
          <p:cNvPr id="1048605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anchor="ctr" bIns="45720" lIns="91440" rIns="91440" rtlCol="0" tIns="45720" vert="horz"/>
          <a:lstStyle>
            <a:lvl1pPr>
              <a:defRPr lang="en-US"/>
            </a:lvl1pPr>
          </a:lstStyle>
          <a:p>
            <a:fld id="{48A87A34-81AB-432B-8DAE-1953F412C126}" type="datetimeFigureOut">
              <a:rPr dirty="0" lang="en-US"/>
              <a:t>9/30/2022</a:t>
            </a:fld>
            <a:endParaRPr dirty="0" lang="en-US"/>
          </a:p>
        </p:txBody>
      </p:sp>
      <p:sp>
        <p:nvSpPr>
          <p:cNvPr id="104860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/>
          </a:lstStyle>
          <a:p>
            <a:endParaRPr dirty="0" lang="en-US"/>
          </a:p>
        </p:txBody>
      </p:sp>
      <p:sp>
        <p:nvSpPr>
          <p:cNvPr id="104860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p>
            <a:fld id="{6D22F896-40B5-4ADD-8801-0D06FADFA09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1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048809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ah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810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ah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811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ah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812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ah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1048813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ah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1048814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ah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1048815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ah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816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ah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817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ah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818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ah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819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ah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820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ah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821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ah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822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ah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823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ah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824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ah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</p:spPr>
        </p:sp>
        <p:sp>
          <p:nvSpPr>
            <p:cNvPr id="1048825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ah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</p:spPr>
        </p:sp>
        <p:sp>
          <p:nvSpPr>
            <p:cNvPr id="1048826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ah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827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ah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828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ah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829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ah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</p:grpSp>
      <p:grpSp>
        <p:nvGrpSpPr>
          <p:cNvPr id="167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1048830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/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4883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/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48832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/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48833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834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83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8A87A34-81AB-432B-8DAE-1953F412C126}" type="datetimeFigureOut">
              <a:rPr dirty="0" lang="en-US"/>
              <a:t>9/30/2022</a:t>
            </a:fld>
            <a:endParaRPr dirty="0" lang="en-US"/>
          </a:p>
        </p:txBody>
      </p:sp>
      <p:sp>
        <p:nvSpPr>
          <p:cNvPr id="104883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8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1048752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ah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753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ah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754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ah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755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ah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1048756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ah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1048757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ah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1048758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ah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759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ah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760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ah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761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ah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762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ah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763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ah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764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ah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765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ah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766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ah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767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ah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</p:spPr>
        </p:sp>
        <p:sp>
          <p:nvSpPr>
            <p:cNvPr id="1048768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ah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</p:spPr>
        </p:sp>
        <p:sp>
          <p:nvSpPr>
            <p:cNvPr id="1048769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ah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770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ah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771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ah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772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ah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</p:grpSp>
      <p:grpSp>
        <p:nvGrpSpPr>
          <p:cNvPr id="161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104877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/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4877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/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4877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/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48776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777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778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p>
            <a:fld id="{48A87A34-81AB-432B-8DAE-1953F412C126}" type="datetimeFigureOut">
              <a:rPr dirty="0" lang="en-US"/>
              <a:t>9/30/2022</a:t>
            </a:fld>
            <a:endParaRPr dirty="0" lang="en-US"/>
          </a:p>
        </p:txBody>
      </p:sp>
      <p:sp>
        <p:nvSpPr>
          <p:cNvPr id="104877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p>
            <a:endParaRPr dirty="0" lang="en-US"/>
          </a:p>
        </p:txBody>
      </p:sp>
      <p:sp>
        <p:nvSpPr>
          <p:cNvPr id="104878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p>
            <a:fld id="{6D22F896-40B5-4ADD-8801-0D06FADFA09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8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04861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ah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61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ah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62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ah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62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ah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104862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ah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104862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ah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104862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ah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62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ah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62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ah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62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ah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62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ah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62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ah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63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ah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63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ah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63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ah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63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ah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</p:spPr>
        </p:sp>
        <p:sp>
          <p:nvSpPr>
            <p:cNvPr id="104863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ah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</p:spPr>
        </p:sp>
        <p:sp>
          <p:nvSpPr>
            <p:cNvPr id="104863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ah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63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ah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63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ah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63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ah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</p:grpSp>
      <p:grpSp>
        <p:nvGrpSpPr>
          <p:cNvPr id="91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1048639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/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48640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/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48641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/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4864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4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4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8A87A34-81AB-432B-8DAE-1953F412C126}" type="datetimeFigureOut">
              <a:rPr dirty="0" lang="en-US"/>
              <a:t>9/30/2022</a:t>
            </a:fld>
            <a:endParaRPr dirty="0" lang="en-US"/>
          </a:p>
        </p:txBody>
      </p:sp>
      <p:sp>
        <p:nvSpPr>
          <p:cNvPr id="104864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1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04883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ah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83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ah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84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ah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104884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ah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84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ah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84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ah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84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ah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84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ah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84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ah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104884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ah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104884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ah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</p:spPr>
        </p:sp>
        <p:sp>
          <p:nvSpPr>
            <p:cNvPr id="104884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ah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</p:spPr>
        </p:sp>
        <p:sp>
          <p:nvSpPr>
            <p:cNvPr id="104885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ah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85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ah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85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ah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85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ah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85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ah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85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ah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104885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ah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</p:grpSp>
      <p:grpSp>
        <p:nvGrpSpPr>
          <p:cNvPr id="170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1048857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/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48858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/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48859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/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48860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anchor="b" bIns="0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861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algn="ctr" indent="0" marL="0">
              <a:buNone/>
              <a:defRPr sz="1800">
                <a:solidFill>
                  <a:srgbClr val="FFFEFF"/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862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p>
            <a:fld id="{48A87A34-81AB-432B-8DAE-1953F412C126}" type="datetimeFigureOut">
              <a:rPr dirty="0" lang="en-US"/>
              <a:t>9/30/2022</a:t>
            </a:fld>
            <a:endParaRPr dirty="0" lang="en-US"/>
          </a:p>
        </p:txBody>
      </p:sp>
      <p:sp>
        <p:nvSpPr>
          <p:cNvPr id="104886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/>
          </a:lstStyle>
          <a:p>
            <a:endParaRPr dirty="0" lang="en-US"/>
          </a:p>
        </p:txBody>
      </p:sp>
      <p:sp>
        <p:nvSpPr>
          <p:cNvPr id="104886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p>
            <a:fld id="{6D22F896-40B5-4ADD-8801-0D06FADFA09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04886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ah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86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ah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86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ah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86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ah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104886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ah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104887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ah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104887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ah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87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ah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87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ah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87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ah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87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ah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87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ah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87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ah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87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ah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87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ah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88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ah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</p:spPr>
        </p:sp>
        <p:sp>
          <p:nvSpPr>
            <p:cNvPr id="104888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ah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</p:spPr>
        </p:sp>
        <p:sp>
          <p:nvSpPr>
            <p:cNvPr id="104888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ah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88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ah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88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ah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88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ah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</p:grpSp>
      <p:grpSp>
        <p:nvGrpSpPr>
          <p:cNvPr id="173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1048886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/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48887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/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48888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/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48889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bIns="91440" lIns="91440" rIns="91440" t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890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891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892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p>
            <a:fld id="{48A87A34-81AB-432B-8DAE-1953F412C126}" type="datetimeFigureOut">
              <a:rPr dirty="0" lang="en-US"/>
              <a:t>9/30/2022</a:t>
            </a:fld>
            <a:endParaRPr dirty="0" lang="en-US"/>
          </a:p>
        </p:txBody>
      </p:sp>
      <p:sp>
        <p:nvSpPr>
          <p:cNvPr id="104889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p>
            <a:endParaRPr dirty="0" lang="en-US"/>
          </a:p>
        </p:txBody>
      </p:sp>
      <p:sp>
        <p:nvSpPr>
          <p:cNvPr id="104889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p>
            <a:fld id="{6D22F896-40B5-4ADD-8801-0D06FADFA09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04889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ah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89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ah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89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ah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89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ah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104889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ah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104890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ah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104890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ah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90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ah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90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ah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90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ah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90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ah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90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ah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90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ah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90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ah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90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ah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91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ah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</p:spPr>
        </p:sp>
        <p:sp>
          <p:nvSpPr>
            <p:cNvPr id="104891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ah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</p:spPr>
        </p:sp>
        <p:sp>
          <p:nvSpPr>
            <p:cNvPr id="104891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ah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91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ah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91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ah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91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ah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</p:grpSp>
      <p:grpSp>
        <p:nvGrpSpPr>
          <p:cNvPr id="176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1048916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/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48917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/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48918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/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48919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bIns="91440" lIns="91440" rIns="91440" t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920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algn="l" indent="0" marL="0">
              <a:lnSpc>
                <a:spcPct val="100000"/>
              </a:lnSpc>
              <a:buNone/>
              <a:defRPr baseline="0" b="0" cap="all" sz="2200">
                <a:solidFill>
                  <a:schemeClr val="accent1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921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9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algn="l" indent="0" marL="0">
              <a:lnSpc>
                <a:spcPct val="100000"/>
              </a:lnSpc>
              <a:buNone/>
              <a:defRPr baseline="0" b="0" cap="all" sz="2200">
                <a:solidFill>
                  <a:schemeClr val="accent1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923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924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p>
            <a:fld id="{48A87A34-81AB-432B-8DAE-1953F412C126}" type="datetimeFigureOut">
              <a:rPr dirty="0" lang="en-US"/>
              <a:t>9/30/2022</a:t>
            </a:fld>
            <a:endParaRPr dirty="0" lang="en-US"/>
          </a:p>
        </p:txBody>
      </p:sp>
      <p:sp>
        <p:nvSpPr>
          <p:cNvPr id="1048925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p>
            <a:endParaRPr dirty="0" lang="en-US"/>
          </a:p>
        </p:txBody>
      </p:sp>
      <p:sp>
        <p:nvSpPr>
          <p:cNvPr id="104892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p>
            <a:fld id="{6D22F896-40B5-4ADD-8801-0D06FADFA09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048724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ah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725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ah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726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ah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727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ah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1048728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ah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1048729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ah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1048730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ah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731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ah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732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ah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733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ah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734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ah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735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ah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736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ah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737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ah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738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ah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739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ah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</p:spPr>
        </p:sp>
        <p:sp>
          <p:nvSpPr>
            <p:cNvPr id="1048740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ah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</p:spPr>
        </p:sp>
        <p:sp>
          <p:nvSpPr>
            <p:cNvPr id="1048741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ah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742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ah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743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ah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744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ah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</p:grpSp>
      <p:grpSp>
        <p:nvGrpSpPr>
          <p:cNvPr id="158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104874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/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4874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/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4874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/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48748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74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8A87A34-81AB-432B-8DAE-1953F412C126}" type="datetimeFigureOut">
              <a:rPr dirty="0" lang="en-US"/>
              <a:t>9/30/2022</a:t>
            </a:fld>
            <a:endParaRPr dirty="0" lang="en-US"/>
          </a:p>
        </p:txBody>
      </p:sp>
      <p:sp>
        <p:nvSpPr>
          <p:cNvPr id="104875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5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8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p>
            <a:fld id="{48A87A34-81AB-432B-8DAE-1953F412C126}" type="datetimeFigureOut">
              <a:rPr dirty="0" lang="en-US"/>
              <a:t>9/30/2022</a:t>
            </a:fld>
            <a:endParaRPr dirty="0" lang="en-US"/>
          </a:p>
        </p:txBody>
      </p:sp>
      <p:sp>
        <p:nvSpPr>
          <p:cNvPr id="10486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p>
            <a:endParaRPr dirty="0" lang="en-US"/>
          </a:p>
        </p:txBody>
      </p:sp>
      <p:sp>
        <p:nvSpPr>
          <p:cNvPr id="104861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p>
            <a:fld id="{6D22F896-40B5-4ADD-8801-0D06FADFA09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1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048927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ah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928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ah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929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ah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930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ah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1048931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ah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1048932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ah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1048933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ah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934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ah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935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ah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936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ah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937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ah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938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ah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939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ah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940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ah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941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ah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942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ah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</p:spPr>
        </p:sp>
        <p:sp>
          <p:nvSpPr>
            <p:cNvPr id="1048943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ah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</p:spPr>
        </p:sp>
        <p:sp>
          <p:nvSpPr>
            <p:cNvPr id="1048944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ah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945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ah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946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ah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947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ah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</p:grpSp>
      <p:grpSp>
        <p:nvGrpSpPr>
          <p:cNvPr id="179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1048948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/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4894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/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48950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/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48951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anchor="b" bIns="0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952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953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algn="ctr" indent="0" marL="0">
              <a:buNone/>
              <a:defRPr sz="1600">
                <a:solidFill>
                  <a:srgbClr val="FFFEFF"/>
                </a:solidFill>
              </a:defRPr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95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8A87A34-81AB-432B-8DAE-1953F412C126}" type="datetimeFigureOut">
              <a:rPr dirty="0" lang="en-US"/>
              <a:t>9/30/2022</a:t>
            </a:fld>
            <a:endParaRPr dirty="0" lang="en-US"/>
          </a:p>
        </p:txBody>
      </p:sp>
      <p:sp>
        <p:nvSpPr>
          <p:cNvPr id="104895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95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0487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ah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7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ah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7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ah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10487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ah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7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ah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7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ah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7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ah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7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ah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7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ah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10487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ah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10487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ah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</p:spPr>
        </p:sp>
        <p:sp>
          <p:nvSpPr>
            <p:cNvPr id="10487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ah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</p:spPr>
        </p:sp>
        <p:sp>
          <p:nvSpPr>
            <p:cNvPr id="10487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ah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7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ah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7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ah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7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ah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7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ah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7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ah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10487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ah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</p:grpSp>
      <p:grpSp>
        <p:nvGrpSpPr>
          <p:cNvPr id="164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1048800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/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48801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/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48802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/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48803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algn="ctr"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 lang="en-US"/>
          </a:p>
        </p:txBody>
      </p:sp>
      <p:sp>
        <p:nvSpPr>
          <p:cNvPr id="1048804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anchor="b" bIns="0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805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algn="ctr" indent="0" marL="0">
              <a:buNone/>
              <a:defRPr sz="1800">
                <a:solidFill>
                  <a:srgbClr val="FFFEFF"/>
                </a:solidFill>
              </a:defRPr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806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p>
            <a:fld id="{48A87A34-81AB-432B-8DAE-1953F412C126}" type="datetimeFigureOut">
              <a:rPr dirty="0" lang="en-US"/>
              <a:t>9/30/2022</a:t>
            </a:fld>
            <a:endParaRPr dirty="0" lang="en-US"/>
          </a:p>
        </p:txBody>
      </p:sp>
      <p:sp>
        <p:nvSpPr>
          <p:cNvPr id="104880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p>
            <a:endParaRPr dirty="0" lang="en-US"/>
          </a:p>
        </p:txBody>
      </p:sp>
      <p:sp>
        <p:nvSpPr>
          <p:cNvPr id="104880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p>
            <a:fld id="{6D22F896-40B5-4ADD-8801-0D06FADFA09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/>
        </p:spPr>
        <p:txBody>
          <a:bodyPr anchor="ctr" bIns="228600" lIns="228600" rIns="228600" rtlCol="0" tIns="228600" vert="horz">
            <a:normAutofit/>
          </a:bodyPr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dirty="0" lang="en-US"/>
              <a:t>9/30/2022</a:t>
            </a:fld>
            <a:endParaRPr dirty="0"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dirty="0" lang="en-US"/>
              <a:t>‹#›</a:t>
            </a:fld>
            <a:endParaRPr dirty="0"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eaLnBrk="1" hangingPunct="1" latinLnBrk="0" rtl="0">
        <a:lnSpc>
          <a:spcPct val="85000"/>
        </a:lnSpc>
        <a:spcBef>
          <a:spcPct val="0"/>
        </a:spcBef>
        <a:buNone/>
        <a:defRPr b="0" cap="none" sz="4000" i="0" kern="1200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7.xml"/></Relationships>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7.xml"/></Relationships>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7.xml"/></Relationships>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7.xml"/></Relationships>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7.xml"/></Relationships>
</file>

<file path=ppt/slides/_rels/slide4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7.xml"/></Relationships>
</file>

<file path=ppt/slides/_rels/slide5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7.xml"/></Relationships>
</file>

<file path=ppt/slides/_rels/slide6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7.xml"/></Relationships>
</file>

<file path=ppt/slides/_rels/slide6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dirty="0" lang="en-US" err="1"/>
              <a:t>Madhav</a:t>
            </a:r>
            <a:r>
              <a:rPr dirty="0" lang="en-US"/>
              <a:t> homoeopathic medical College and hospital </a:t>
            </a:r>
          </a:p>
        </p:txBody>
      </p:sp>
      <p:sp>
        <p:nvSpPr>
          <p:cNvPr id="1048609" name="Subtitle 2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dirty="0" lang="en-US"/>
              <a:t>( A constituent unit of </a:t>
            </a:r>
            <a:r>
              <a:rPr dirty="0" lang="en-US" err="1"/>
              <a:t>Madhav</a:t>
            </a:r>
            <a:r>
              <a:rPr dirty="0" lang="en-US"/>
              <a:t>  University , </a:t>
            </a:r>
            <a:r>
              <a:rPr dirty="0" lang="en-US" err="1"/>
              <a:t>pindwara</a:t>
            </a:r>
            <a:r>
              <a:rPr dirty="0" lang="en-US"/>
              <a:t> ,</a:t>
            </a:r>
            <a:r>
              <a:rPr dirty="0" lang="en-US" err="1"/>
              <a:t>Dist</a:t>
            </a:r>
            <a:r>
              <a:rPr dirty="0" lang="en-US"/>
              <a:t>- </a:t>
            </a:r>
            <a:r>
              <a:rPr dirty="0" lang="en-US" err="1"/>
              <a:t>sirohi</a:t>
            </a:r>
            <a:r>
              <a:rPr dirty="0" lang="en-US"/>
              <a:t> (Raj))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/>
              <a:t>1. Normocytic normochromic </a:t>
            </a:r>
            <a:r>
              <a:rPr dirty="0" lang="en-US" err="1"/>
              <a:t>anaemia</a:t>
            </a:r>
            <a:endParaRPr dirty="0" lang="en-US"/>
          </a:p>
        </p:txBody>
      </p:sp>
      <p:sp>
        <p:nvSpPr>
          <p:cNvPr id="1048656" name="Content Placeholder 2"/>
          <p:cNvSpPr>
            <a:spLocks noGrp="1"/>
          </p:cNvSpPr>
          <p:nvPr>
            <p:ph idx="1"/>
          </p:nvPr>
        </p:nvSpPr>
        <p:spPr>
          <a:xfrm>
            <a:off x="4663455" y="953835"/>
            <a:ext cx="6281873" cy="5248622"/>
          </a:xfrm>
        </p:spPr>
        <p:txBody>
          <a:bodyPr/>
          <a:p>
            <a:r>
              <a:rPr dirty="0" sz="2400" lang="en-US"/>
              <a:t>In this – </a:t>
            </a:r>
          </a:p>
          <a:p>
            <a:pPr indent="-342900" marL="342900">
              <a:buFont typeface="+mj-lt"/>
              <a:buAutoNum type="arabicPeriod"/>
            </a:pPr>
            <a:r>
              <a:rPr dirty="0" sz="2400" lang="en-US"/>
              <a:t>Size of RBC- normal</a:t>
            </a:r>
          </a:p>
          <a:p>
            <a:pPr indent="-342900" marL="342900">
              <a:buFont typeface="+mj-lt"/>
              <a:buAutoNum type="arabicPeriod"/>
            </a:pPr>
            <a:r>
              <a:rPr dirty="0" sz="2400" lang="en-US"/>
              <a:t>MCV- 90</a:t>
            </a:r>
          </a:p>
          <a:p>
            <a:pPr indent="-342900" marL="342900">
              <a:buFont typeface="+mj-lt"/>
              <a:buAutoNum type="arabicPeriod"/>
            </a:pPr>
            <a:r>
              <a:rPr dirty="0" sz="2400" lang="en-US"/>
              <a:t>Color of RBC- normal</a:t>
            </a:r>
          </a:p>
          <a:p>
            <a:pPr indent="-342900" marL="342900">
              <a:buFont typeface="+mj-lt"/>
              <a:buAutoNum type="arabicPeriod"/>
            </a:pPr>
            <a:r>
              <a:rPr dirty="0" sz="2400" lang="en-US"/>
              <a:t>MCHC- 30%</a:t>
            </a:r>
          </a:p>
          <a:p>
            <a:r>
              <a:rPr dirty="0" sz="2400" lang="en-US" err="1"/>
              <a:t>E.g</a:t>
            </a:r>
            <a:r>
              <a:rPr dirty="0" sz="2400" lang="en-US"/>
              <a:t> after acute blood loss, hemolytic </a:t>
            </a:r>
            <a:r>
              <a:rPr dirty="0" sz="2400" lang="en-US" err="1"/>
              <a:t>anaemias,bonemarrow</a:t>
            </a:r>
            <a:r>
              <a:rPr dirty="0" sz="2400" lang="en-US"/>
              <a:t> </a:t>
            </a:r>
            <a:r>
              <a:rPr dirty="0" sz="2400" lang="en-US" err="1"/>
              <a:t>failure,anaemia</a:t>
            </a:r>
            <a:r>
              <a:rPr dirty="0" sz="2400" lang="en-US"/>
              <a:t> of chronic disorders.</a:t>
            </a:r>
          </a:p>
          <a:p>
            <a:pPr indent="0" marL="0">
              <a:buNone/>
            </a:pPr>
            <a:endParaRPr dirty="0"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4"/>
          <p:cNvPicPr>
            <a:picLocks noChangeAspect="1" noGrp="1"/>
          </p:cNvPicPr>
          <p:nvPr>
            <p:ph idx="4294967295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731294" y="1360091"/>
            <a:ext cx="6281737" cy="452755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/>
              <a:t>2.Macrocytic normochromic </a:t>
            </a:r>
            <a:r>
              <a:rPr dirty="0" lang="en-US" err="1"/>
              <a:t>anaemia</a:t>
            </a:r>
            <a:endParaRPr dirty="0" lang="en-US"/>
          </a:p>
        </p:txBody>
      </p:sp>
      <p:sp>
        <p:nvSpPr>
          <p:cNvPr id="104865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r>
              <a:rPr dirty="0" sz="2400" lang="en-US"/>
              <a:t>In this-</a:t>
            </a:r>
          </a:p>
          <a:p>
            <a:pPr indent="-342900" marL="342900">
              <a:buFont typeface="+mj-lt"/>
              <a:buAutoNum type="arabicPeriod"/>
            </a:pPr>
            <a:r>
              <a:rPr dirty="0" sz="2400" lang="en-US"/>
              <a:t>Size of RBC – large</a:t>
            </a:r>
          </a:p>
          <a:p>
            <a:pPr indent="-342900" marL="342900">
              <a:buFont typeface="+mj-lt"/>
              <a:buAutoNum type="arabicPeriod"/>
            </a:pPr>
            <a:r>
              <a:rPr dirty="0" sz="2400" lang="en-US"/>
              <a:t>MCV – More than 90</a:t>
            </a:r>
          </a:p>
          <a:p>
            <a:pPr indent="-342900" marL="342900">
              <a:buFont typeface="+mj-lt"/>
              <a:buAutoNum type="arabicPeriod"/>
            </a:pPr>
            <a:r>
              <a:rPr dirty="0" sz="2400" lang="en-US"/>
              <a:t>Color of RBC – normal</a:t>
            </a:r>
          </a:p>
          <a:p>
            <a:pPr indent="-342900" marL="342900">
              <a:buFont typeface="+mj-lt"/>
              <a:buAutoNum type="arabicPeriod"/>
            </a:pPr>
            <a:r>
              <a:rPr dirty="0" sz="2400" lang="en-US"/>
              <a:t>MCHC – 30%</a:t>
            </a:r>
          </a:p>
          <a:p>
            <a:r>
              <a:rPr dirty="0" sz="2400" lang="en-US" err="1"/>
              <a:t>E.g</a:t>
            </a:r>
            <a:r>
              <a:rPr dirty="0" sz="2400" lang="en-US"/>
              <a:t> in </a:t>
            </a:r>
            <a:r>
              <a:rPr dirty="0" sz="2400" lang="en-US" err="1"/>
              <a:t>megaloblastic</a:t>
            </a:r>
            <a:r>
              <a:rPr dirty="0" sz="2400" lang="en-US"/>
              <a:t> </a:t>
            </a:r>
            <a:r>
              <a:rPr dirty="0" sz="2400" lang="en-US" err="1"/>
              <a:t>anaemia</a:t>
            </a:r>
            <a:r>
              <a:rPr dirty="0" sz="2400" lang="en-US"/>
              <a:t> due to deficiency of vitamin B12 or folic acid.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Picture 4"/>
          <p:cNvPicPr>
            <a:picLocks noChangeAspect="1" noGrp="1"/>
          </p:cNvPicPr>
          <p:nvPr>
            <p:ph idx="4294967295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955131" y="1068387"/>
            <a:ext cx="6281737" cy="472122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/>
              <a:t>3.Microcytic hypochromic </a:t>
            </a:r>
            <a:r>
              <a:rPr dirty="0" lang="en-US" err="1"/>
              <a:t>anaemia</a:t>
            </a:r>
            <a:endParaRPr dirty="0" lang="en-US"/>
          </a:p>
        </p:txBody>
      </p:sp>
      <p:sp>
        <p:nvSpPr>
          <p:cNvPr id="104866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r>
              <a:rPr dirty="0" sz="2400" lang="en-US"/>
              <a:t>In this-</a:t>
            </a:r>
          </a:p>
          <a:p>
            <a:pPr indent="-342900" marL="342900">
              <a:buFont typeface="+mj-lt"/>
              <a:buAutoNum type="arabicPeriod"/>
            </a:pPr>
            <a:r>
              <a:rPr dirty="0" sz="2400" lang="en-US"/>
              <a:t>Size of RBC- small</a:t>
            </a:r>
          </a:p>
          <a:p>
            <a:pPr indent="-342900" marL="342900">
              <a:buFont typeface="+mj-lt"/>
              <a:buAutoNum type="arabicPeriod"/>
            </a:pPr>
            <a:r>
              <a:rPr dirty="0" sz="2400" lang="en-US"/>
              <a:t>MCV- less than 78</a:t>
            </a:r>
          </a:p>
          <a:p>
            <a:pPr indent="-342900" marL="342900">
              <a:buFont typeface="+mj-lt"/>
              <a:buAutoNum type="arabicPeriod"/>
            </a:pPr>
            <a:r>
              <a:rPr dirty="0" sz="2400" lang="en-US"/>
              <a:t>Color of RBC – reduced</a:t>
            </a:r>
          </a:p>
          <a:p>
            <a:pPr indent="-342900" marL="342900">
              <a:buFont typeface="+mj-lt"/>
              <a:buAutoNum type="arabicPeriod"/>
            </a:pPr>
            <a:r>
              <a:rPr dirty="0" sz="2400" lang="en-US"/>
              <a:t>MCHC- less than 30</a:t>
            </a:r>
          </a:p>
          <a:p>
            <a:r>
              <a:rPr dirty="0" sz="2400" lang="en-US"/>
              <a:t>E g- in iron deficiency </a:t>
            </a:r>
            <a:r>
              <a:rPr dirty="0" sz="2400" lang="en-US" err="1"/>
              <a:t>anaemia,thalassaemia</a:t>
            </a:r>
            <a:r>
              <a:rPr dirty="0" sz="2400" lang="en-US"/>
              <a:t> etc.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4"/>
          <p:cNvPicPr>
            <a:picLocks noChangeAspect="1" noGrp="1"/>
          </p:cNvPicPr>
          <p:nvPr>
            <p:ph idx="4294967295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3058528" y="1711722"/>
            <a:ext cx="6074944" cy="3434556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Title 1"/>
          <p:cNvSpPr>
            <a:spLocks noGrp="1"/>
          </p:cNvSpPr>
          <p:nvPr>
            <p:ph type="title"/>
          </p:nvPr>
        </p:nvSpPr>
        <p:spPr>
          <a:xfrm>
            <a:off x="888631" y="2732484"/>
            <a:ext cx="3629791" cy="1803797"/>
          </a:xfrm>
        </p:spPr>
        <p:txBody>
          <a:bodyPr/>
          <a:p>
            <a:r>
              <a:rPr dirty="0" lang="en-US"/>
              <a:t>Etiological classification </a:t>
            </a:r>
          </a:p>
        </p:txBody>
      </p:sp>
      <p:sp>
        <p:nvSpPr>
          <p:cNvPr id="104866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r>
              <a:rPr dirty="0" sz="2000" lang="en-US"/>
              <a:t>On the basis of etiology,  </a:t>
            </a:r>
            <a:r>
              <a:rPr dirty="0" sz="2000" lang="en-US" err="1"/>
              <a:t>i.e.the</a:t>
            </a:r>
            <a:r>
              <a:rPr dirty="0" sz="2000" lang="en-US"/>
              <a:t> study of cause and origin.</a:t>
            </a:r>
          </a:p>
          <a:p>
            <a:r>
              <a:rPr dirty="0" sz="2000" lang="en-US" err="1"/>
              <a:t>Anaemia</a:t>
            </a:r>
            <a:r>
              <a:rPr dirty="0" sz="2000" lang="en-US"/>
              <a:t> classified into five types-</a:t>
            </a:r>
          </a:p>
          <a:p>
            <a:pPr indent="-342900" marL="342900">
              <a:buFont typeface="+mj-lt"/>
              <a:buAutoNum type="arabicPeriod"/>
            </a:pPr>
            <a:r>
              <a:rPr dirty="0" sz="2000" lang="en-US" err="1"/>
              <a:t>Haemorrhagic</a:t>
            </a:r>
            <a:r>
              <a:rPr dirty="0" sz="2000" lang="en-US"/>
              <a:t> </a:t>
            </a:r>
            <a:r>
              <a:rPr dirty="0" sz="2000" lang="en-US" err="1"/>
              <a:t>anaemia</a:t>
            </a:r>
            <a:endParaRPr dirty="0" sz="2000" lang="en-US"/>
          </a:p>
          <a:p>
            <a:pPr indent="-342900" marL="342900">
              <a:buFont typeface="+mj-lt"/>
              <a:buAutoNum type="arabicPeriod"/>
            </a:pPr>
            <a:r>
              <a:rPr dirty="0" sz="2000" lang="en-US"/>
              <a:t>Hemolytic </a:t>
            </a:r>
            <a:r>
              <a:rPr dirty="0" sz="2000" lang="en-US" err="1"/>
              <a:t>anaemia</a:t>
            </a:r>
            <a:endParaRPr dirty="0" sz="2000" lang="en-US"/>
          </a:p>
          <a:p>
            <a:pPr indent="-342900" marL="342900">
              <a:buFont typeface="+mj-lt"/>
              <a:buAutoNum type="arabicPeriod"/>
            </a:pPr>
            <a:r>
              <a:rPr dirty="0" sz="2000" lang="en-US"/>
              <a:t>Nutrition deficiency </a:t>
            </a:r>
            <a:r>
              <a:rPr dirty="0" sz="2000" lang="en-US" err="1"/>
              <a:t>anaemia</a:t>
            </a:r>
            <a:endParaRPr dirty="0" sz="2000" lang="en-US"/>
          </a:p>
          <a:p>
            <a:pPr indent="-342900" marL="342900">
              <a:buFont typeface="+mj-lt"/>
              <a:buAutoNum type="arabicPeriod"/>
            </a:pPr>
            <a:r>
              <a:rPr dirty="0" sz="2000" lang="en-US"/>
              <a:t>Aplastic </a:t>
            </a:r>
            <a:r>
              <a:rPr dirty="0" sz="2000" lang="en-US" err="1"/>
              <a:t>anaemia</a:t>
            </a:r>
            <a:endParaRPr dirty="0" sz="2000" lang="en-US"/>
          </a:p>
          <a:p>
            <a:pPr indent="-342900" marL="342900">
              <a:buFont typeface="+mj-lt"/>
              <a:buAutoNum type="arabicPeriod"/>
            </a:pPr>
            <a:r>
              <a:rPr dirty="0" sz="2000" lang="en-US" err="1"/>
              <a:t>Anaemia</a:t>
            </a:r>
            <a:r>
              <a:rPr dirty="0" sz="2000" lang="en-US"/>
              <a:t> of chronic diseases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/>
              <a:t>- </a:t>
            </a:r>
            <a:r>
              <a:rPr dirty="0" lang="en-US" err="1"/>
              <a:t>Haemorrhagic</a:t>
            </a:r>
            <a:r>
              <a:rPr dirty="0" lang="en-US"/>
              <a:t> </a:t>
            </a:r>
            <a:r>
              <a:rPr dirty="0" lang="en-US" err="1"/>
              <a:t>anaemia</a:t>
            </a:r>
            <a:r>
              <a:rPr dirty="0" lang="en-US"/>
              <a:t> </a:t>
            </a:r>
          </a:p>
        </p:txBody>
      </p:sp>
      <p:sp>
        <p:nvSpPr>
          <p:cNvPr id="104866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r>
              <a:rPr dirty="0" sz="2000" lang="en-US" err="1"/>
              <a:t>Haemorrhage</a:t>
            </a:r>
            <a:r>
              <a:rPr dirty="0" sz="2000" lang="en-US"/>
              <a:t> refers to excessive loss of blood.</a:t>
            </a:r>
          </a:p>
          <a:p>
            <a:r>
              <a:rPr dirty="0" sz="2000" lang="en-US"/>
              <a:t>It can occurs both in acute and chronic </a:t>
            </a:r>
            <a:r>
              <a:rPr dirty="0" sz="2000" lang="en-US" err="1"/>
              <a:t>haemorrhagic</a:t>
            </a:r>
            <a:r>
              <a:rPr dirty="0" sz="2000" lang="en-US"/>
              <a:t> conditions.</a:t>
            </a:r>
          </a:p>
          <a:p>
            <a:pPr indent="-342900" marL="342900">
              <a:buFont typeface="+mj-lt"/>
              <a:buAutoNum type="arabicPeriod"/>
            </a:pPr>
            <a:r>
              <a:rPr dirty="0" sz="2000" lang="en-US"/>
              <a:t>Acute </a:t>
            </a:r>
            <a:r>
              <a:rPr dirty="0" sz="2000" lang="en-US" err="1"/>
              <a:t>haemorrhage</a:t>
            </a:r>
            <a:r>
              <a:rPr dirty="0" sz="2000" lang="en-US"/>
              <a:t> – refers to the sudden loss of a </a:t>
            </a:r>
            <a:r>
              <a:rPr dirty="0" sz="2000" lang="en-US" err="1"/>
              <a:t>larg</a:t>
            </a:r>
            <a:r>
              <a:rPr dirty="0" sz="2000" lang="en-US"/>
              <a:t> quantity of blood as in the case of accident.</a:t>
            </a:r>
          </a:p>
          <a:p>
            <a:r>
              <a:rPr dirty="0" sz="2000" lang="en-US"/>
              <a:t>Within 24 </a:t>
            </a:r>
            <a:r>
              <a:rPr dirty="0" sz="2000" lang="en-US" err="1"/>
              <a:t>hrs</a:t>
            </a:r>
            <a:r>
              <a:rPr dirty="0" sz="2000" lang="en-US"/>
              <a:t> after the </a:t>
            </a:r>
            <a:r>
              <a:rPr dirty="0" sz="2000" lang="en-US" err="1"/>
              <a:t>haemorrhage</a:t>
            </a:r>
            <a:r>
              <a:rPr dirty="0" sz="2000" lang="en-US"/>
              <a:t> the plasma portion of blood is replaced. However the replacement of RBCs does not occur quickly and it takes at least 4-6 weeks.</a:t>
            </a:r>
          </a:p>
          <a:p>
            <a:r>
              <a:rPr dirty="0" sz="2000" lang="en-US"/>
              <a:t>So with decreased number of </a:t>
            </a:r>
            <a:r>
              <a:rPr dirty="0" sz="2000" lang="en-US" err="1"/>
              <a:t>RBCs,haemodilution</a:t>
            </a:r>
            <a:r>
              <a:rPr dirty="0" sz="2000" lang="en-US"/>
              <a:t> occurs.</a:t>
            </a:r>
          </a:p>
          <a:p>
            <a:pPr indent="0" marL="0">
              <a:buNone/>
            </a:pPr>
            <a:r>
              <a:rPr dirty="0" sz="2000" lang="en-US"/>
              <a:t>Laboratory findings – normocytic and normochromic </a:t>
            </a:r>
            <a:r>
              <a:rPr dirty="0" sz="2000" lang="en-US" err="1"/>
              <a:t>anaemia</a:t>
            </a:r>
            <a:r>
              <a:rPr dirty="0" sz="2000" lang="en-US"/>
              <a:t> ,low </a:t>
            </a:r>
            <a:r>
              <a:rPr dirty="0" sz="2000" lang="en-US" err="1"/>
              <a:t>haematocrit</a:t>
            </a:r>
            <a:r>
              <a:rPr dirty="0" sz="2000" lang="en-US"/>
              <a:t> , increased reticulocyte in peripheral blood.</a:t>
            </a:r>
          </a:p>
          <a:p>
            <a:pPr indent="0" marL="0">
              <a:buNone/>
            </a:pPr>
            <a:endParaRPr dirty="0"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Content Placeholder 2"/>
          <p:cNvSpPr>
            <a:spLocks noGrp="1"/>
          </p:cNvSpPr>
          <p:nvPr>
            <p:ph idx="4294967295"/>
          </p:nvPr>
        </p:nvSpPr>
        <p:spPr>
          <a:xfrm>
            <a:off x="696515" y="1206698"/>
            <a:ext cx="10054829" cy="4444603"/>
          </a:xfrm>
        </p:spPr>
        <p:txBody>
          <a:bodyPr>
            <a:normAutofit/>
          </a:bodyPr>
          <a:p>
            <a:pPr indent="0" marL="0">
              <a:buNone/>
            </a:pPr>
            <a:r>
              <a:rPr dirty="0" sz="2400" lang="en-US">
                <a:solidFill>
                  <a:schemeClr val="accent1"/>
                </a:solidFill>
              </a:rPr>
              <a:t>2. </a:t>
            </a:r>
            <a:r>
              <a:rPr dirty="0" sz="2400" lang="en-US"/>
              <a:t>Chronic </a:t>
            </a:r>
            <a:r>
              <a:rPr dirty="0" sz="2400" lang="en-US" err="1"/>
              <a:t>haemorrhage</a:t>
            </a:r>
            <a:r>
              <a:rPr dirty="0" sz="2400" lang="en-US"/>
              <a:t> – refers to the loss of blood by internal or external bleeding ,over a long period of time .</a:t>
            </a:r>
          </a:p>
          <a:p>
            <a:r>
              <a:rPr dirty="0" sz="2400" lang="en-US">
                <a:solidFill>
                  <a:schemeClr val="accent1"/>
                </a:solidFill>
              </a:rPr>
              <a:t> </a:t>
            </a:r>
            <a:r>
              <a:rPr dirty="0" sz="2400" lang="en-US"/>
              <a:t>It occurs in conditions likes Peptic ulcer ,</a:t>
            </a:r>
            <a:r>
              <a:rPr dirty="0" sz="2400" lang="en-US" err="1"/>
              <a:t>purpura</a:t>
            </a:r>
            <a:r>
              <a:rPr dirty="0" sz="2400" lang="en-US"/>
              <a:t> , </a:t>
            </a:r>
            <a:r>
              <a:rPr dirty="0" sz="2400" lang="en-US" err="1"/>
              <a:t>haemophilia</a:t>
            </a:r>
            <a:r>
              <a:rPr dirty="0" sz="2400" lang="en-US"/>
              <a:t> and menorrhagia.</a:t>
            </a:r>
          </a:p>
          <a:p>
            <a:r>
              <a:rPr dirty="0" sz="2400" lang="en-US"/>
              <a:t>Due to continuous loss of blood ,lot of iron is lost from the body causing iron deficiency.</a:t>
            </a:r>
          </a:p>
          <a:p>
            <a:r>
              <a:rPr dirty="0" sz="2400" lang="en-US"/>
              <a:t>This affects the synthesis of </a:t>
            </a:r>
            <a:r>
              <a:rPr dirty="0" sz="2400" lang="en-US" err="1"/>
              <a:t>haemoglobin</a:t>
            </a:r>
            <a:r>
              <a:rPr dirty="0" sz="2400" lang="en-US"/>
              <a:t> resulting in less </a:t>
            </a:r>
            <a:r>
              <a:rPr dirty="0" sz="2400" lang="en-US" err="1"/>
              <a:t>haemoglobin</a:t>
            </a:r>
            <a:r>
              <a:rPr dirty="0" sz="2400" lang="en-US"/>
              <a:t> content in the cells ,hence the RBCs become microcytic and hypochromic.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4071938" y="1443037"/>
            <a:ext cx="3661171" cy="3971925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p>
            <a:r>
              <a:rPr dirty="0" lang="en-US"/>
              <a:t>DEPARTMENT OF P</a:t>
            </a:r>
            <a:r>
              <a:rPr dirty="0" lang="en-US"/>
              <a:t>R</a:t>
            </a:r>
            <a:r>
              <a:rPr dirty="0" lang="en-US"/>
              <a:t>A</a:t>
            </a:r>
            <a:r>
              <a:rPr dirty="0" lang="en-US"/>
              <a:t>C</a:t>
            </a:r>
            <a:r>
              <a:rPr dirty="0" lang="en-US"/>
              <a:t>T</a:t>
            </a:r>
            <a:r>
              <a:rPr dirty="0" lang="en-US"/>
              <a:t>ICE </a:t>
            </a:r>
            <a:r>
              <a:rPr dirty="0" lang="en-US"/>
              <a:t>OF </a:t>
            </a:r>
            <a:r>
              <a:rPr dirty="0" lang="en-US"/>
              <a:t>MEDICINE </a:t>
            </a:r>
            <a:endParaRPr altLang="en-US" lang="zh-CN"/>
          </a:p>
        </p:txBody>
      </p:sp>
      <p:sp>
        <p:nvSpPr>
          <p:cNvPr id="1048611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/>
              <a:t>2.Nutritional deficiency </a:t>
            </a:r>
            <a:r>
              <a:rPr dirty="0" lang="en-US" err="1"/>
              <a:t>anaemia</a:t>
            </a:r>
            <a:endParaRPr dirty="0" lang="en-US"/>
          </a:p>
        </p:txBody>
      </p:sp>
      <p:sp>
        <p:nvSpPr>
          <p:cNvPr id="10486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r>
              <a:rPr dirty="0" sz="2400" lang="en-US" err="1"/>
              <a:t>Anaemia</a:t>
            </a:r>
            <a:r>
              <a:rPr dirty="0" sz="2400" lang="en-US"/>
              <a:t> that occurs due to deficiency of a nutritive substance necessary for </a:t>
            </a:r>
            <a:r>
              <a:rPr dirty="0" sz="2400" lang="en-US" err="1"/>
              <a:t>eythropoiesis</a:t>
            </a:r>
            <a:r>
              <a:rPr dirty="0" sz="2400" lang="en-US"/>
              <a:t> is called nutrition deficiency </a:t>
            </a:r>
            <a:r>
              <a:rPr dirty="0" sz="2400" lang="en-US" err="1"/>
              <a:t>anaemia</a:t>
            </a:r>
            <a:r>
              <a:rPr dirty="0" sz="2400" lang="en-US"/>
              <a:t>.</a:t>
            </a:r>
          </a:p>
          <a:p>
            <a:r>
              <a:rPr dirty="0" sz="2400" lang="en-US"/>
              <a:t>The substances which are necessary for erythropoiesis are iron, </a:t>
            </a:r>
            <a:r>
              <a:rPr dirty="0" sz="2400" lang="en-US" err="1"/>
              <a:t>protiens,and</a:t>
            </a:r>
            <a:r>
              <a:rPr dirty="0" sz="2400" lang="en-US"/>
              <a:t> vitamins like C, B12 and folic acid.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/>
              <a:t>Iron deficiency </a:t>
            </a:r>
            <a:r>
              <a:rPr dirty="0" lang="en-US" err="1"/>
              <a:t>anaemia</a:t>
            </a:r>
            <a:endParaRPr dirty="0" lang="en-US"/>
          </a:p>
        </p:txBody>
      </p:sp>
      <p:sp>
        <p:nvSpPr>
          <p:cNvPr id="1048669" name="Content Placeholder 2"/>
          <p:cNvSpPr>
            <a:spLocks noGrp="1"/>
          </p:cNvSpPr>
          <p:nvPr>
            <p:ph idx="1"/>
          </p:nvPr>
        </p:nvSpPr>
        <p:spPr>
          <a:xfrm>
            <a:off x="4770611" y="652375"/>
            <a:ext cx="6927279" cy="5553249"/>
          </a:xfrm>
        </p:spPr>
        <p:txBody>
          <a:bodyPr>
            <a:normAutofit/>
          </a:bodyPr>
          <a:p>
            <a:r>
              <a:rPr dirty="0" lang="en-US"/>
              <a:t>The commonest nutritional deficiency disorder present throughout the world is iron deficiency.</a:t>
            </a:r>
          </a:p>
          <a:p>
            <a:r>
              <a:rPr dirty="0" lang="en-US" u="sng">
                <a:solidFill>
                  <a:schemeClr val="accent1"/>
                </a:solidFill>
              </a:rPr>
              <a:t>Iron metabolism </a:t>
            </a:r>
            <a:r>
              <a:rPr dirty="0" lang="en-US">
                <a:solidFill>
                  <a:schemeClr val="accent1"/>
                </a:solidFill>
              </a:rPr>
              <a:t>– </a:t>
            </a:r>
            <a:r>
              <a:rPr dirty="0" lang="en-US"/>
              <a:t>the amount of iron obtained from the diet should replace the losses from the skin, bowel , genitourinary tract. </a:t>
            </a:r>
          </a:p>
          <a:p>
            <a:r>
              <a:rPr dirty="0" lang="en-US"/>
              <a:t>These losses together are about 1 mg daily in an adult male or in a non – menstruating female, while  in a menstruating women ,there is a additional loss of 0.5-1 mg daily.</a:t>
            </a:r>
          </a:p>
          <a:p>
            <a:r>
              <a:rPr dirty="0" lang="en-US"/>
              <a:t>The iron required for </a:t>
            </a:r>
            <a:r>
              <a:rPr dirty="0" lang="en-US" err="1"/>
              <a:t>Hb</a:t>
            </a:r>
            <a:r>
              <a:rPr dirty="0" lang="en-US"/>
              <a:t> synthesis is derived from 2 primary sources- ingestion of foods containing iron and recycling of iron from senescent red cells.</a:t>
            </a:r>
          </a:p>
          <a:p>
            <a:r>
              <a:rPr dirty="0" lang="en-US" u="sng">
                <a:solidFill>
                  <a:schemeClr val="accent1"/>
                </a:solidFill>
              </a:rPr>
              <a:t>Absorption - </a:t>
            </a:r>
            <a:r>
              <a:rPr dirty="0" lang="en-US" u="sng"/>
              <a:t> </a:t>
            </a:r>
            <a:r>
              <a:rPr dirty="0" lang="en-US"/>
              <a:t>the average western diet contains 10-15 mg of </a:t>
            </a:r>
            <a:r>
              <a:rPr dirty="0" lang="en-US" err="1"/>
              <a:t>iron,out</a:t>
            </a:r>
            <a:r>
              <a:rPr dirty="0" lang="en-US"/>
              <a:t> of which 5-10% is normally absorbed.</a:t>
            </a:r>
          </a:p>
          <a:p>
            <a:r>
              <a:rPr dirty="0" lang="en-US">
                <a:solidFill>
                  <a:schemeClr val="accent1"/>
                </a:solidFill>
              </a:rPr>
              <a:t>  </a:t>
            </a:r>
            <a:r>
              <a:rPr dirty="0" lang="en-US"/>
              <a:t>It is absorbed mainly in duodenum and proximal jejunum.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0" name="Content Placeholder 2"/>
          <p:cNvSpPr>
            <a:spLocks noGrp="1"/>
          </p:cNvSpPr>
          <p:nvPr>
            <p:ph idx="4294967295"/>
          </p:nvPr>
        </p:nvSpPr>
        <p:spPr>
          <a:xfrm>
            <a:off x="506016" y="1116013"/>
            <a:ext cx="11179968" cy="4625974"/>
          </a:xfrm>
        </p:spPr>
        <p:txBody>
          <a:bodyPr>
            <a:normAutofit/>
          </a:bodyPr>
          <a:p>
            <a:r>
              <a:rPr dirty="0" sz="2400" lang="en-US">
                <a:solidFill>
                  <a:schemeClr val="accent1"/>
                </a:solidFill>
              </a:rPr>
              <a:t>Transport -</a:t>
            </a:r>
            <a:r>
              <a:rPr dirty="0" sz="2400" lang="en-US"/>
              <a:t>  iron is transported  in plasma bound to a beta –</a:t>
            </a:r>
            <a:r>
              <a:rPr dirty="0" sz="2400" lang="en-US" err="1"/>
              <a:t>globulin,transferrin</a:t>
            </a:r>
            <a:r>
              <a:rPr dirty="0" sz="2400" lang="en-US"/>
              <a:t>.</a:t>
            </a:r>
          </a:p>
          <a:p>
            <a:r>
              <a:rPr dirty="0" sz="2400" lang="en-US">
                <a:solidFill>
                  <a:schemeClr val="accent1"/>
                </a:solidFill>
              </a:rPr>
              <a:t>Excretion - </a:t>
            </a:r>
            <a:r>
              <a:rPr dirty="0" sz="2400" lang="en-US"/>
              <a:t> the body is unable to regulate it’s iron content by excretion alone.</a:t>
            </a:r>
          </a:p>
          <a:p>
            <a:r>
              <a:rPr dirty="0" sz="2400" lang="en-US"/>
              <a:t>The amount of iron lost per day is 0.5 – 1mg which is independent of iron intake.</a:t>
            </a:r>
          </a:p>
          <a:p>
            <a:r>
              <a:rPr dirty="0" sz="2400" lang="en-US"/>
              <a:t>It is lost from the body ,as a result of desquamation of epithelial cells from the gastro intestinal tract ,from </a:t>
            </a:r>
            <a:r>
              <a:rPr dirty="0" sz="2400" lang="en-US" err="1"/>
              <a:t>urine,sweat</a:t>
            </a:r>
            <a:r>
              <a:rPr dirty="0" sz="2400" lang="en-US"/>
              <a:t> and loss via hair and nails.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Content Placeholder 2"/>
          <p:cNvSpPr>
            <a:spLocks noGrp="1"/>
          </p:cNvSpPr>
          <p:nvPr>
            <p:ph idx="4294967295"/>
          </p:nvPr>
        </p:nvSpPr>
        <p:spPr>
          <a:xfrm>
            <a:off x="767953" y="803275"/>
            <a:ext cx="10822781" cy="5304631"/>
          </a:xfrm>
        </p:spPr>
        <p:txBody>
          <a:bodyPr>
            <a:noAutofit/>
          </a:bodyPr>
          <a:p>
            <a:r>
              <a:rPr dirty="0" sz="2400" lang="en-US">
                <a:solidFill>
                  <a:schemeClr val="accent1"/>
                </a:solidFill>
              </a:rPr>
              <a:t>Distribution – </a:t>
            </a:r>
            <a:r>
              <a:rPr dirty="0" sz="2400" lang="en-US"/>
              <a:t>Iron is distributed in the body as under- </a:t>
            </a:r>
          </a:p>
          <a:p>
            <a:pPr indent="-342900" marL="342900">
              <a:buFont typeface="+mj-lt"/>
              <a:buAutoNum type="arabicPeriod"/>
            </a:pPr>
            <a:r>
              <a:rPr dirty="0" sz="2400" lang="en-US" err="1"/>
              <a:t>Haemoglobin</a:t>
            </a:r>
            <a:r>
              <a:rPr dirty="0" sz="2400" lang="en-US"/>
              <a:t> – present in the red </a:t>
            </a:r>
            <a:r>
              <a:rPr dirty="0" sz="2400" lang="en-US" err="1"/>
              <a:t>cells,contains</a:t>
            </a:r>
            <a:r>
              <a:rPr dirty="0" sz="2400" lang="en-US"/>
              <a:t> most of the body iron.</a:t>
            </a:r>
          </a:p>
          <a:p>
            <a:pPr indent="-342900" marL="342900">
              <a:buFont typeface="+mj-lt"/>
              <a:buAutoNum type="arabicPeriod"/>
            </a:pPr>
            <a:r>
              <a:rPr dirty="0" sz="2400" lang="en-US"/>
              <a:t>Myoglobin – comprises a small amount of iron in the muscles.</a:t>
            </a:r>
          </a:p>
          <a:p>
            <a:pPr indent="-342900" marL="342900">
              <a:buFont typeface="+mj-lt"/>
              <a:buAutoNum type="arabicPeriod"/>
            </a:pPr>
            <a:r>
              <a:rPr dirty="0" sz="2400" lang="en-US" err="1"/>
              <a:t>Haem</a:t>
            </a:r>
            <a:r>
              <a:rPr dirty="0" sz="2400" lang="en-US"/>
              <a:t> and non– </a:t>
            </a:r>
            <a:r>
              <a:rPr dirty="0" sz="2400" lang="en-US" err="1"/>
              <a:t>haem</a:t>
            </a:r>
            <a:r>
              <a:rPr dirty="0" sz="2400" lang="en-US"/>
              <a:t> enzymes- </a:t>
            </a:r>
            <a:r>
              <a:rPr dirty="0" sz="2400" lang="en-US" err="1"/>
              <a:t>e.g</a:t>
            </a:r>
            <a:r>
              <a:rPr dirty="0" sz="2400" lang="en-US"/>
              <a:t> cytochrome, catalase, peroxidases, succinic dehydrogenase – 0.5%.</a:t>
            </a:r>
          </a:p>
          <a:p>
            <a:pPr indent="-342900" marL="342900">
              <a:buFont typeface="+mj-lt"/>
              <a:buAutoNum type="arabicPeriod"/>
            </a:pPr>
            <a:r>
              <a:rPr dirty="0" sz="2400" lang="en-US"/>
              <a:t>Transferrin bound iron – circulates in the plasma constitutes another fraction of total body iron (0.5 %).</a:t>
            </a:r>
          </a:p>
          <a:p>
            <a:pPr indent="-342900" marL="342900">
              <a:buFont typeface="+mj-lt"/>
              <a:buAutoNum type="arabicPeriod"/>
            </a:pPr>
            <a:r>
              <a:rPr dirty="0" sz="2400" lang="en-US"/>
              <a:t>Ferritin and </a:t>
            </a:r>
            <a:r>
              <a:rPr dirty="0" sz="2400" lang="en-US" err="1"/>
              <a:t>haemosiderin</a:t>
            </a:r>
            <a:r>
              <a:rPr dirty="0" sz="2400" lang="en-US"/>
              <a:t> – are storage form of excess iron (30%).</a:t>
            </a:r>
          </a:p>
          <a:p>
            <a:pPr indent="0" marL="0">
              <a:buNone/>
            </a:pPr>
            <a:r>
              <a:rPr dirty="0" sz="2400" lang="en-US">
                <a:solidFill>
                  <a:schemeClr val="accent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Content Placeholder 2"/>
          <p:cNvSpPr>
            <a:spLocks noGrp="1"/>
          </p:cNvSpPr>
          <p:nvPr>
            <p:ph idx="4294967295"/>
          </p:nvPr>
        </p:nvSpPr>
        <p:spPr>
          <a:xfrm>
            <a:off x="607219" y="803275"/>
            <a:ext cx="11584781" cy="5248275"/>
          </a:xfrm>
        </p:spPr>
        <p:txBody>
          <a:bodyPr>
            <a:normAutofit/>
          </a:bodyPr>
          <a:p>
            <a:r>
              <a:rPr dirty="0" sz="2400" lang="en-US">
                <a:solidFill>
                  <a:schemeClr val="accent1"/>
                </a:solidFill>
              </a:rPr>
              <a:t>Pathogenesis - </a:t>
            </a:r>
            <a:r>
              <a:rPr dirty="0" sz="2400" lang="en-US"/>
              <a:t> </a:t>
            </a:r>
          </a:p>
          <a:p>
            <a:r>
              <a:rPr dirty="0" sz="2400" lang="en-US"/>
              <a:t>Iron deficiency </a:t>
            </a:r>
            <a:r>
              <a:rPr dirty="0" sz="2400" lang="en-US" err="1"/>
              <a:t>anaemia</a:t>
            </a:r>
            <a:r>
              <a:rPr dirty="0" sz="2400" lang="en-US"/>
              <a:t> develops when the supply of iron is inadequate for the requirement of </a:t>
            </a:r>
            <a:r>
              <a:rPr dirty="0" sz="2400" lang="en-US" err="1"/>
              <a:t>haemoglobin</a:t>
            </a:r>
            <a:r>
              <a:rPr dirty="0" sz="2400" lang="en-US"/>
              <a:t> synthesis.</a:t>
            </a:r>
          </a:p>
          <a:p>
            <a:r>
              <a:rPr dirty="0" sz="2400" lang="en-US"/>
              <a:t>The development of its deficiency depends upon one or more factors-</a:t>
            </a:r>
          </a:p>
          <a:p>
            <a:pPr indent="-342900" marL="342900">
              <a:buFont typeface="+mj-lt"/>
              <a:buAutoNum type="arabicPeriod"/>
            </a:pPr>
            <a:r>
              <a:rPr dirty="0" sz="2400" lang="en-US"/>
              <a:t>Increased blood loss</a:t>
            </a:r>
          </a:p>
          <a:p>
            <a:pPr indent="-342900" marL="342900">
              <a:buFont typeface="+mj-lt"/>
              <a:buAutoNum type="arabicPeriod"/>
            </a:pPr>
            <a:r>
              <a:rPr dirty="0" sz="2400" lang="en-US"/>
              <a:t>Increased requirements</a:t>
            </a:r>
          </a:p>
          <a:p>
            <a:pPr indent="-342900" marL="342900">
              <a:buFont typeface="+mj-lt"/>
              <a:buAutoNum type="arabicPeriod"/>
            </a:pPr>
            <a:r>
              <a:rPr dirty="0" sz="2400" lang="en-US"/>
              <a:t>Inadequate dietary intake</a:t>
            </a:r>
          </a:p>
          <a:p>
            <a:pPr indent="-342900" marL="342900">
              <a:buFont typeface="+mj-lt"/>
              <a:buAutoNum type="arabicPeriod"/>
            </a:pPr>
            <a:r>
              <a:rPr dirty="0" sz="2400" lang="en-US"/>
              <a:t>Decreased intestinal absorption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Content Placeholder 2"/>
          <p:cNvSpPr>
            <a:spLocks noGrp="1"/>
          </p:cNvSpPr>
          <p:nvPr>
            <p:ph idx="4294967295"/>
          </p:nvPr>
        </p:nvSpPr>
        <p:spPr>
          <a:xfrm>
            <a:off x="1054101" y="821531"/>
            <a:ext cx="7494587" cy="5572125"/>
          </a:xfrm>
        </p:spPr>
        <p:txBody>
          <a:bodyPr>
            <a:noAutofit/>
          </a:bodyPr>
          <a:p>
            <a:pPr indent="0" marL="0">
              <a:buNone/>
            </a:pPr>
            <a:r>
              <a:rPr dirty="0" sz="2000" lang="en-US"/>
              <a:t>Clinical features -</a:t>
            </a:r>
          </a:p>
          <a:p>
            <a:pPr indent="-342900" marL="342900">
              <a:buFont typeface="+mj-lt"/>
              <a:buAutoNum type="arabicPeriod"/>
            </a:pPr>
            <a:r>
              <a:rPr dirty="0" sz="2000" lang="en-US"/>
              <a:t>Fatigue ,weakness</a:t>
            </a:r>
          </a:p>
          <a:p>
            <a:pPr indent="-342900" marL="342900">
              <a:buFont typeface="+mj-lt"/>
              <a:buAutoNum type="arabicPeriod"/>
            </a:pPr>
            <a:r>
              <a:rPr dirty="0" sz="2000" lang="en-US" err="1"/>
              <a:t>Dysponea</a:t>
            </a:r>
            <a:r>
              <a:rPr dirty="0" sz="2000" lang="en-US"/>
              <a:t> ,dysphagia</a:t>
            </a:r>
          </a:p>
          <a:p>
            <a:pPr indent="-342900" marL="342900">
              <a:buFont typeface="+mj-lt"/>
              <a:buAutoNum type="arabicPeriod"/>
            </a:pPr>
            <a:r>
              <a:rPr dirty="0" sz="2000" lang="en-US"/>
              <a:t>Palpitations</a:t>
            </a:r>
          </a:p>
          <a:p>
            <a:pPr indent="-342900" marL="342900">
              <a:buFont typeface="+mj-lt"/>
              <a:buAutoNum type="arabicPeriod"/>
            </a:pPr>
            <a:r>
              <a:rPr dirty="0" sz="2000" lang="en-US"/>
              <a:t>Pallor of skin ,mucous membranes</a:t>
            </a:r>
          </a:p>
          <a:p>
            <a:pPr indent="-342900" marL="342900">
              <a:buFont typeface="+mj-lt"/>
              <a:buAutoNum type="arabicPeriod"/>
            </a:pPr>
            <a:r>
              <a:rPr dirty="0" sz="2000" lang="en-US" err="1"/>
              <a:t>Sclerae</a:t>
            </a:r>
            <a:endParaRPr dirty="0" sz="2000" lang="en-US"/>
          </a:p>
          <a:p>
            <a:pPr indent="-342900" marL="342900">
              <a:buFont typeface="+mj-lt"/>
              <a:buAutoNum type="arabicPeriod"/>
            </a:pPr>
            <a:r>
              <a:rPr dirty="0" sz="2000" lang="en-US"/>
              <a:t>Angina and congestive heart failure (older patients)</a:t>
            </a:r>
          </a:p>
          <a:p>
            <a:pPr indent="-342900" marL="342900">
              <a:buFont typeface="+mj-lt"/>
              <a:buAutoNum type="arabicPeriod"/>
            </a:pPr>
            <a:r>
              <a:rPr dirty="0" sz="2000" lang="en-US"/>
              <a:t>Unusual dietary cravings</a:t>
            </a:r>
          </a:p>
          <a:p>
            <a:pPr indent="-342900" marL="342900">
              <a:buFont typeface="+mj-lt"/>
              <a:buAutoNum type="arabicPeriod"/>
            </a:pPr>
            <a:r>
              <a:rPr dirty="0" sz="2000" lang="en-US"/>
              <a:t>Menorrhagia</a:t>
            </a:r>
          </a:p>
          <a:p>
            <a:pPr indent="-342900" marL="342900">
              <a:buFont typeface="+mj-lt"/>
              <a:buAutoNum type="arabicPeriod"/>
            </a:pPr>
            <a:r>
              <a:rPr dirty="0" sz="2000" lang="en-US"/>
              <a:t>Spoon shaped nails , atrophic </a:t>
            </a:r>
            <a:r>
              <a:rPr dirty="0" sz="2000" lang="en-US" err="1"/>
              <a:t>glossitis</a:t>
            </a:r>
            <a:r>
              <a:rPr dirty="0" sz="2000" lang="en-US"/>
              <a:t> </a:t>
            </a:r>
          </a:p>
          <a:p>
            <a:pPr indent="-342900" marL="342900">
              <a:buFont typeface="+mj-lt"/>
              <a:buAutoNum type="arabicPeriod"/>
            </a:pPr>
            <a:r>
              <a:rPr dirty="0" sz="2000" lang="en-US"/>
              <a:t>Angular stomatitis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839372" y="719666"/>
            <a:ext cx="6513256" cy="5418667"/>
          </a:xfrm>
          <a:prstGeom prst="rect"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Content Placeholder 2"/>
          <p:cNvSpPr>
            <a:spLocks noGrp="1"/>
          </p:cNvSpPr>
          <p:nvPr>
            <p:ph idx="4294967295"/>
          </p:nvPr>
        </p:nvSpPr>
        <p:spPr>
          <a:xfrm>
            <a:off x="535782" y="803275"/>
            <a:ext cx="9501188" cy="5572522"/>
          </a:xfrm>
        </p:spPr>
        <p:txBody>
          <a:bodyPr>
            <a:normAutofit/>
          </a:bodyPr>
          <a:p>
            <a:r>
              <a:rPr dirty="0" sz="2400" lang="en-US"/>
              <a:t>Laboratory findings – </a:t>
            </a:r>
          </a:p>
          <a:p>
            <a:pPr indent="-342900" marL="342900">
              <a:buFont typeface="+mj-lt"/>
              <a:buAutoNum type="arabicPeriod"/>
            </a:pPr>
            <a:r>
              <a:rPr dirty="0" sz="2400" lang="en-US"/>
              <a:t>Blood smear and red cell indices – HB fall, red cells are hypochromic, diminished MCV .</a:t>
            </a:r>
          </a:p>
          <a:p>
            <a:pPr indent="-342900" marL="342900">
              <a:buFont typeface="+mj-lt"/>
              <a:buAutoNum type="arabicPeriod"/>
            </a:pPr>
            <a:r>
              <a:rPr dirty="0" sz="2400" lang="en-US"/>
              <a:t>Bone marrow findings – marrow cellularity is </a:t>
            </a:r>
            <a:r>
              <a:rPr dirty="0" sz="2400" lang="en-US" err="1"/>
              <a:t>increased,normoblastic</a:t>
            </a:r>
            <a:r>
              <a:rPr dirty="0" sz="2400" lang="en-US"/>
              <a:t> erythropoiesis with predominance of small polychromatic erythroblasts.</a:t>
            </a:r>
          </a:p>
          <a:p>
            <a:pPr indent="-342900" marL="342900">
              <a:buFont typeface="+mj-lt"/>
              <a:buAutoNum type="arabicPeriod"/>
            </a:pPr>
            <a:r>
              <a:rPr dirty="0" sz="2400" lang="en-US"/>
              <a:t>Biochemical findings – serum level is low , serum ferritin is very low .etc.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err="1"/>
              <a:t>Megaloblastic</a:t>
            </a:r>
            <a:r>
              <a:rPr dirty="0" lang="en-US"/>
              <a:t> </a:t>
            </a:r>
            <a:r>
              <a:rPr dirty="0" lang="en-US" err="1"/>
              <a:t>anaemia</a:t>
            </a:r>
            <a:r>
              <a:rPr dirty="0" lang="en-US"/>
              <a:t> </a:t>
            </a:r>
          </a:p>
        </p:txBody>
      </p:sp>
      <p:sp>
        <p:nvSpPr>
          <p:cNvPr id="104867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r>
              <a:rPr dirty="0" sz="2400" lang="en-US"/>
              <a:t>Are associated with macrocytic blood picture and </a:t>
            </a:r>
            <a:r>
              <a:rPr dirty="0" sz="2400" lang="en-US" err="1"/>
              <a:t>megaloblastic</a:t>
            </a:r>
            <a:r>
              <a:rPr dirty="0" sz="2400" lang="en-US"/>
              <a:t> marrow erythropoiesis.</a:t>
            </a:r>
          </a:p>
          <a:p>
            <a:r>
              <a:rPr dirty="0" sz="2400" lang="en-US"/>
              <a:t>Includes </a:t>
            </a:r>
            <a:r>
              <a:rPr dirty="0" sz="2400" lang="en-US" err="1"/>
              <a:t>megaloblastic</a:t>
            </a:r>
            <a:r>
              <a:rPr dirty="0" sz="2400" lang="en-US"/>
              <a:t> picture from two types of etiologies-</a:t>
            </a:r>
          </a:p>
          <a:p>
            <a:pPr indent="-342900" marL="342900">
              <a:buFont typeface="+mj-lt"/>
              <a:buAutoNum type="arabicPeriod"/>
            </a:pPr>
            <a:r>
              <a:rPr dirty="0" sz="2400" lang="en-US"/>
              <a:t>Nutritional deficiency of vitamin B12 or folate.</a:t>
            </a:r>
          </a:p>
          <a:p>
            <a:pPr indent="-342900" marL="342900">
              <a:buFont typeface="+mj-lt"/>
              <a:buAutoNum type="arabicPeriod"/>
            </a:pPr>
            <a:r>
              <a:rPr dirty="0" sz="2400" lang="en-US"/>
              <a:t>Deficiency of intrinsic factor ,causing impaired absorption of vitamin B 12 called pernicious </a:t>
            </a:r>
            <a:r>
              <a:rPr dirty="0" sz="2400" lang="en-US" err="1"/>
              <a:t>anaemia</a:t>
            </a:r>
            <a:r>
              <a:rPr dirty="0" sz="2400" lang="en-US"/>
              <a:t>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Content Placeholder 2"/>
          <p:cNvSpPr>
            <a:spLocks noGrp="1"/>
          </p:cNvSpPr>
          <p:nvPr>
            <p:ph idx="4294967295"/>
          </p:nvPr>
        </p:nvSpPr>
        <p:spPr>
          <a:xfrm>
            <a:off x="357189" y="803275"/>
            <a:ext cx="9822655" cy="5661819"/>
          </a:xfrm>
        </p:spPr>
        <p:txBody>
          <a:bodyPr>
            <a:normAutofit/>
          </a:bodyPr>
          <a:p>
            <a:r>
              <a:rPr dirty="0" sz="2400" lang="en-US" err="1"/>
              <a:t>Megaloblastic</a:t>
            </a:r>
            <a:r>
              <a:rPr dirty="0" sz="2400" lang="en-US"/>
              <a:t> </a:t>
            </a:r>
            <a:r>
              <a:rPr dirty="0" sz="2400" lang="en-US" err="1"/>
              <a:t>anaemia</a:t>
            </a:r>
            <a:r>
              <a:rPr dirty="0" sz="2400" lang="en-US"/>
              <a:t> are disorders caused by impaired DNA  synthesis and are characterized by a distinctive abnormality in the </a:t>
            </a:r>
            <a:r>
              <a:rPr dirty="0" sz="2400" lang="en-US" err="1"/>
              <a:t>haemopoietic</a:t>
            </a:r>
            <a:r>
              <a:rPr dirty="0" sz="2400" lang="en-US"/>
              <a:t> precursors in the bone marrow in which the maturation of the nucleus is delayed relative to that of the cytoplasm.</a:t>
            </a:r>
          </a:p>
          <a:p>
            <a:r>
              <a:rPr dirty="0" sz="2400" lang="en-US" err="1"/>
              <a:t>Megaloblasts</a:t>
            </a:r>
            <a:r>
              <a:rPr dirty="0" sz="2400" lang="en-US"/>
              <a:t> are both functionally and morphologically abnormal with the result that the mature red cells formed from them and released into the peripheral blood are also abnormal in shape and size .</a:t>
            </a:r>
          </a:p>
          <a:p>
            <a:r>
              <a:rPr dirty="0" sz="2400" lang="en-US"/>
              <a:t>The defective DNA synthesis due to deficiency of VitaminB12 or folic acid 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4" name=""/>
          <p:cNvSpPr txBox="1"/>
          <p:nvPr/>
        </p:nvSpPr>
        <p:spPr>
          <a:xfrm>
            <a:off x="4096000" y="3219450"/>
            <a:ext cx="4000000" cy="510540"/>
          </a:xfrm>
          <a:prstGeom prst="rect"/>
        </p:spPr>
        <p:txBody>
          <a:bodyPr rtlCol="0" wrap="square">
            <a:spAutoFit/>
          </a:bodyPr>
          <a:p>
            <a:r>
              <a:rPr sz="2800" lang="en-GB">
                <a:solidFill>
                  <a:srgbClr val="000000"/>
                </a:solidFill>
              </a:rPr>
              <a:t/>
            </a:r>
            <a:endParaRPr sz="2800"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8" name="Content Placeholder 2"/>
          <p:cNvSpPr>
            <a:spLocks noGrp="1"/>
          </p:cNvSpPr>
          <p:nvPr>
            <p:ph idx="4294967295"/>
          </p:nvPr>
        </p:nvSpPr>
        <p:spPr>
          <a:xfrm>
            <a:off x="446486" y="450453"/>
            <a:ext cx="9876234" cy="5957093"/>
          </a:xfrm>
        </p:spPr>
        <p:txBody>
          <a:bodyPr>
            <a:noAutofit/>
          </a:bodyPr>
          <a:p>
            <a:r>
              <a:rPr dirty="0" sz="2000" lang="en-US">
                <a:solidFill>
                  <a:schemeClr val="accent1"/>
                </a:solidFill>
              </a:rPr>
              <a:t>Vitamin B 12 Metabolism – </a:t>
            </a:r>
            <a:r>
              <a:rPr dirty="0" sz="2000" lang="en-US"/>
              <a:t>Vitamin B12 is a complex organometallic compound having a cobalt atom situated within a Corrine ring ,</a:t>
            </a:r>
            <a:r>
              <a:rPr dirty="0" sz="2000" lang="en-US" err="1"/>
              <a:t>simlar</a:t>
            </a:r>
            <a:r>
              <a:rPr dirty="0" sz="2000" lang="en-US"/>
              <a:t> to the structure of </a:t>
            </a:r>
            <a:r>
              <a:rPr dirty="0" sz="2000" lang="en-US" err="1"/>
              <a:t>porphyrin</a:t>
            </a:r>
            <a:r>
              <a:rPr dirty="0" sz="2000" lang="en-US"/>
              <a:t> from which </a:t>
            </a:r>
            <a:r>
              <a:rPr dirty="0" sz="2000" lang="en-US" err="1"/>
              <a:t>haem</a:t>
            </a:r>
            <a:r>
              <a:rPr dirty="0" sz="2000" lang="en-US"/>
              <a:t> is formed .</a:t>
            </a:r>
          </a:p>
          <a:p>
            <a:pPr indent="0" marL="0">
              <a:buNone/>
            </a:pPr>
            <a:r>
              <a:rPr dirty="0" sz="2000" lang="en-US">
                <a:solidFill>
                  <a:schemeClr val="accent1"/>
                </a:solidFill>
              </a:rPr>
              <a:t>    </a:t>
            </a:r>
            <a:r>
              <a:rPr dirty="0" sz="2000" lang="en-US"/>
              <a:t>In humans there are two metabolically active forms of </a:t>
            </a:r>
          </a:p>
          <a:p>
            <a:pPr indent="0" marL="0">
              <a:buNone/>
            </a:pPr>
            <a:r>
              <a:rPr dirty="0" sz="2000" lang="en-US"/>
              <a:t>    Cobalamin which act as coenzymes.</a:t>
            </a:r>
          </a:p>
          <a:p>
            <a:r>
              <a:rPr dirty="0" sz="2000" lang="en-US">
                <a:solidFill>
                  <a:schemeClr val="accent1"/>
                </a:solidFill>
              </a:rPr>
              <a:t>Sources- </a:t>
            </a:r>
            <a:r>
              <a:rPr dirty="0" sz="2000" lang="en-US"/>
              <a:t>only dietary sources of vitamin B12 are foods of animal protein origin such as kidney ,liver ,</a:t>
            </a:r>
            <a:r>
              <a:rPr dirty="0" sz="2000" lang="en-US" err="1"/>
              <a:t>heart,muscle</a:t>
            </a:r>
            <a:r>
              <a:rPr dirty="0" sz="2000" lang="en-US"/>
              <a:t> </a:t>
            </a:r>
            <a:r>
              <a:rPr dirty="0" sz="2000" lang="en-US" err="1"/>
              <a:t>meats,fish</a:t>
            </a:r>
            <a:r>
              <a:rPr dirty="0" sz="2000" lang="en-US"/>
              <a:t> </a:t>
            </a:r>
            <a:r>
              <a:rPr dirty="0" sz="2000" lang="en-US" err="1"/>
              <a:t>eggs,cheese</a:t>
            </a:r>
            <a:r>
              <a:rPr dirty="0" sz="2000" lang="en-US"/>
              <a:t> and milk.</a:t>
            </a:r>
          </a:p>
          <a:p>
            <a:r>
              <a:rPr dirty="0" sz="2000" lang="en-US">
                <a:solidFill>
                  <a:schemeClr val="accent1"/>
                </a:solidFill>
              </a:rPr>
              <a:t>Absorption – </a:t>
            </a:r>
            <a:r>
              <a:rPr dirty="0" sz="2000" lang="en-US"/>
              <a:t>R- binder is a from of glycoprotein found in various secretions ( </a:t>
            </a:r>
            <a:r>
              <a:rPr dirty="0" sz="2000" lang="en-US" err="1"/>
              <a:t>e.g</a:t>
            </a:r>
            <a:r>
              <a:rPr dirty="0" sz="2000" lang="en-US"/>
              <a:t> saliva gastric </a:t>
            </a:r>
            <a:r>
              <a:rPr dirty="0" sz="2000" lang="en-US" err="1"/>
              <a:t>juice,bile</a:t>
            </a:r>
            <a:r>
              <a:rPr dirty="0" sz="2000" lang="en-US"/>
              <a:t> ,plasma). </a:t>
            </a:r>
          </a:p>
          <a:p>
            <a:r>
              <a:rPr dirty="0" sz="2000" lang="en-US">
                <a:solidFill>
                  <a:schemeClr val="accent1"/>
                </a:solidFill>
              </a:rPr>
              <a:t> </a:t>
            </a:r>
            <a:r>
              <a:rPr dirty="0" sz="2000" lang="en-US"/>
              <a:t>Vitamin B12 forms a stable compound with gastric R- binder .</a:t>
            </a:r>
          </a:p>
          <a:p>
            <a:r>
              <a:rPr dirty="0" sz="2000" lang="en-US"/>
              <a:t>And on entering in duodenum ,the complex is digested releasing vitamin B12 which then binds to intrinsic factor.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Content Placeholder 2"/>
          <p:cNvSpPr>
            <a:spLocks noGrp="1"/>
          </p:cNvSpPr>
          <p:nvPr>
            <p:ph idx="4294967295"/>
          </p:nvPr>
        </p:nvSpPr>
        <p:spPr>
          <a:xfrm>
            <a:off x="232173" y="504030"/>
            <a:ext cx="10233421" cy="5889625"/>
          </a:xfrm>
        </p:spPr>
        <p:txBody>
          <a:bodyPr>
            <a:noAutofit/>
          </a:bodyPr>
          <a:p>
            <a:r>
              <a:rPr dirty="0" sz="2000" lang="en-US">
                <a:solidFill>
                  <a:schemeClr val="accent1"/>
                </a:solidFill>
              </a:rPr>
              <a:t>Folate metabolism - </a:t>
            </a:r>
            <a:r>
              <a:rPr dirty="0" sz="2000" lang="en-US"/>
              <a:t> it is a member of water soluble –B complex vitamins .</a:t>
            </a:r>
          </a:p>
          <a:p>
            <a:r>
              <a:rPr dirty="0" sz="2000" lang="en-US"/>
              <a:t>It does not exists as such in nature but exists as folates in </a:t>
            </a:r>
            <a:r>
              <a:rPr dirty="0" sz="2000" lang="en-US" err="1"/>
              <a:t>polyglutamate</a:t>
            </a:r>
            <a:r>
              <a:rPr dirty="0" sz="2000" lang="en-US"/>
              <a:t> form (conjugated folates).</a:t>
            </a:r>
          </a:p>
          <a:p>
            <a:r>
              <a:rPr dirty="0" sz="2000" lang="en-US"/>
              <a:t>For it’s metabolic action as co- </a:t>
            </a:r>
            <a:r>
              <a:rPr dirty="0" sz="2000" lang="en-US" err="1"/>
              <a:t>enzyme,polyglutamates</a:t>
            </a:r>
            <a:r>
              <a:rPr dirty="0" sz="2000" lang="en-US"/>
              <a:t> must be reduced to </a:t>
            </a:r>
            <a:r>
              <a:rPr dirty="0" sz="2000" lang="en-US" err="1"/>
              <a:t>dihyrdo</a:t>
            </a:r>
            <a:r>
              <a:rPr dirty="0" sz="2000" lang="en-US"/>
              <a:t> and tetrahydrofolate forms.</a:t>
            </a:r>
          </a:p>
          <a:p>
            <a:r>
              <a:rPr dirty="0" sz="2000" lang="en-US">
                <a:solidFill>
                  <a:schemeClr val="accent1"/>
                </a:solidFill>
              </a:rPr>
              <a:t>Sources- </a:t>
            </a:r>
            <a:r>
              <a:rPr dirty="0" sz="2000" lang="en-US"/>
              <a:t> exists in different plants, bacteria and </a:t>
            </a:r>
            <a:r>
              <a:rPr dirty="0" sz="2000" lang="en-US" err="1"/>
              <a:t>animals.its</a:t>
            </a:r>
            <a:r>
              <a:rPr dirty="0" sz="2000" lang="en-US"/>
              <a:t> Maine dietary sources are fresh green leafy </a:t>
            </a:r>
            <a:r>
              <a:rPr dirty="0" sz="2000" lang="en-US" err="1"/>
              <a:t>vegetables,fruits,liver,kidney</a:t>
            </a:r>
            <a:r>
              <a:rPr dirty="0" sz="2000" lang="en-US"/>
              <a:t> etc.</a:t>
            </a:r>
          </a:p>
          <a:p>
            <a:r>
              <a:rPr dirty="0" sz="2000" lang="en-US">
                <a:solidFill>
                  <a:schemeClr val="accent1"/>
                </a:solidFill>
              </a:rPr>
              <a:t>Absorption and transport – </a:t>
            </a:r>
            <a:r>
              <a:rPr dirty="0" sz="2000" lang="en-US"/>
              <a:t>Normally absorbed from the duodenum and jejunum .</a:t>
            </a:r>
            <a:endParaRPr dirty="0" sz="2000" lang="en-US">
              <a:solidFill>
                <a:schemeClr val="accent1"/>
              </a:solidFill>
            </a:endParaRPr>
          </a:p>
          <a:p>
            <a:r>
              <a:rPr dirty="0" sz="2000" lang="en-US"/>
              <a:t>THF (tetrahydrofolate), a </a:t>
            </a:r>
            <a:r>
              <a:rPr dirty="0" sz="2000" lang="en-US" err="1"/>
              <a:t>monoglutamate</a:t>
            </a:r>
            <a:r>
              <a:rPr dirty="0" sz="2000" lang="en-US"/>
              <a:t>  , circulates  in the blood as methylated compound , methyl THF bound to a protein , and once it is transported into the cell by a carrier protein, it is converted to </a:t>
            </a:r>
            <a:r>
              <a:rPr dirty="0" sz="2000" lang="en-US" err="1"/>
              <a:t>polyglutamate</a:t>
            </a:r>
            <a:r>
              <a:rPr dirty="0" sz="2000" lang="en-US"/>
              <a:t>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/>
              <a:t>Clinical features </a:t>
            </a:r>
          </a:p>
        </p:txBody>
      </p:sp>
      <p:sp>
        <p:nvSpPr>
          <p:cNvPr id="1048681" name="Subtitle 2"/>
          <p:cNvSpPr>
            <a:spLocks noGrp="1"/>
          </p:cNvSpPr>
          <p:nvPr>
            <p:ph idx="1"/>
          </p:nvPr>
        </p:nvSpPr>
        <p:spPr>
          <a:xfrm>
            <a:off x="5021496" y="953835"/>
            <a:ext cx="6281873" cy="5248622"/>
          </a:xfrm>
        </p:spPr>
        <p:txBody>
          <a:bodyPr>
            <a:normAutofit fontScale="94444" lnSpcReduction="10000"/>
          </a:bodyPr>
          <a:p>
            <a:pPr indent="0" marL="0">
              <a:buNone/>
            </a:pPr>
            <a:endParaRPr dirty="0" lang="en-US"/>
          </a:p>
          <a:p>
            <a:pPr indent="-342900" marL="342900">
              <a:buFont typeface="+mj-lt"/>
              <a:buAutoNum type="arabicPeriod"/>
            </a:pPr>
            <a:r>
              <a:rPr dirty="0" sz="2400" lang="en-US" err="1"/>
              <a:t>Anaemia</a:t>
            </a:r>
            <a:endParaRPr dirty="0" sz="2400" lang="en-US"/>
          </a:p>
          <a:p>
            <a:pPr indent="-342900" marL="342900">
              <a:buFont typeface="+mj-lt"/>
              <a:buAutoNum type="arabicPeriod"/>
            </a:pPr>
            <a:r>
              <a:rPr dirty="0" sz="2400" lang="en-US" err="1"/>
              <a:t>Glossitis</a:t>
            </a:r>
            <a:endParaRPr dirty="0" sz="2400" lang="en-US"/>
          </a:p>
          <a:p>
            <a:pPr indent="-342900" marL="342900">
              <a:buFont typeface="+mj-lt"/>
              <a:buAutoNum type="arabicPeriod"/>
            </a:pPr>
            <a:r>
              <a:rPr dirty="0" sz="2400" lang="en-US"/>
              <a:t>Neurologic manifestations</a:t>
            </a:r>
          </a:p>
          <a:p>
            <a:pPr indent="-342900" marL="342900">
              <a:buFont typeface="+mj-lt"/>
              <a:buAutoNum type="arabicPeriod"/>
            </a:pPr>
            <a:r>
              <a:rPr dirty="0" sz="2400" lang="en-US"/>
              <a:t>Mild jaundice</a:t>
            </a:r>
          </a:p>
          <a:p>
            <a:pPr indent="-342900" marL="342900">
              <a:buFont typeface="+mj-lt"/>
              <a:buAutoNum type="arabicPeriod"/>
            </a:pPr>
            <a:r>
              <a:rPr dirty="0" sz="2400" lang="en-US"/>
              <a:t>Angular stomatitis</a:t>
            </a:r>
          </a:p>
          <a:p>
            <a:pPr indent="-342900" marL="342900">
              <a:buFont typeface="+mj-lt"/>
              <a:buAutoNum type="arabicPeriod"/>
            </a:pPr>
            <a:r>
              <a:rPr dirty="0" sz="2400" lang="en-US" err="1"/>
              <a:t>Purpura</a:t>
            </a:r>
            <a:endParaRPr dirty="0" sz="2400" lang="en-US"/>
          </a:p>
          <a:p>
            <a:pPr indent="-342900" marL="342900">
              <a:buFont typeface="+mj-lt"/>
              <a:buAutoNum type="arabicPeriod"/>
            </a:pPr>
            <a:r>
              <a:rPr dirty="0" sz="2400" lang="en-US"/>
              <a:t>Melanin pigmentation</a:t>
            </a:r>
          </a:p>
          <a:p>
            <a:pPr indent="-342900" marL="342900">
              <a:buFont typeface="+mj-lt"/>
              <a:buAutoNum type="arabicPeriod"/>
            </a:pPr>
            <a:r>
              <a:rPr dirty="0" sz="2400" lang="en-US"/>
              <a:t>Weight loss</a:t>
            </a:r>
          </a:p>
          <a:p>
            <a:pPr indent="-342900" marL="342900">
              <a:buFont typeface="+mj-lt"/>
              <a:buAutoNum type="arabicPeriod"/>
            </a:pPr>
            <a:r>
              <a:rPr dirty="0" sz="2400" lang="en-US"/>
              <a:t>Anorexia </a:t>
            </a:r>
          </a:p>
          <a:p>
            <a:pPr indent="0" marL="0">
              <a:buNone/>
            </a:pPr>
            <a:endParaRPr dirty="0" lang="en-US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667000" y="1062037"/>
            <a:ext cx="6858000" cy="4733925"/>
          </a:xfrm>
          <a:prstGeom prst="rect"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Title 1"/>
          <p:cNvSpPr>
            <a:spLocks noGrp="1"/>
          </p:cNvSpPr>
          <p:nvPr>
            <p:ph type="title" idx="4294967295"/>
          </p:nvPr>
        </p:nvSpPr>
        <p:spPr>
          <a:xfrm>
            <a:off x="0" y="2349500"/>
            <a:ext cx="1035844" cy="275828"/>
          </a:xfrm>
        </p:spPr>
        <p:txBody>
          <a:bodyPr>
            <a:normAutofit fontScale="90000"/>
          </a:bodyPr>
          <a:p>
            <a:r>
              <a:rPr dirty="0" lang="en-US"/>
              <a:t>  </a:t>
            </a:r>
          </a:p>
        </p:txBody>
      </p:sp>
      <p:sp>
        <p:nvSpPr>
          <p:cNvPr id="1048683" name="Content Placeholder 2"/>
          <p:cNvSpPr>
            <a:spLocks noGrp="1"/>
          </p:cNvSpPr>
          <p:nvPr>
            <p:ph idx="4294967295"/>
          </p:nvPr>
        </p:nvSpPr>
        <p:spPr>
          <a:xfrm>
            <a:off x="196454" y="142876"/>
            <a:ext cx="11376421" cy="6715124"/>
          </a:xfrm>
        </p:spPr>
        <p:txBody>
          <a:bodyPr>
            <a:noAutofit/>
          </a:bodyPr>
          <a:p>
            <a:r>
              <a:rPr dirty="0" sz="2000" lang="en-US">
                <a:solidFill>
                  <a:schemeClr val="accent1"/>
                </a:solidFill>
              </a:rPr>
              <a:t>Laboratory findings</a:t>
            </a:r>
          </a:p>
          <a:p>
            <a:r>
              <a:rPr dirty="0" sz="2000" lang="en-US"/>
              <a:t>Blood picture – </a:t>
            </a:r>
          </a:p>
          <a:p>
            <a:pPr indent="-342900" marL="342900">
              <a:buFont typeface="+mj-lt"/>
              <a:buAutoNum type="arabicPeriod"/>
            </a:pPr>
            <a:r>
              <a:rPr dirty="0" sz="2000" lang="en-US"/>
              <a:t>HB below the normal range</a:t>
            </a:r>
          </a:p>
          <a:p>
            <a:pPr indent="-342900" marL="342900">
              <a:buFont typeface="+mj-lt"/>
              <a:buAutoNum type="arabicPeriod"/>
            </a:pPr>
            <a:r>
              <a:rPr dirty="0" sz="2000" lang="en-US"/>
              <a:t>Red cells show </a:t>
            </a:r>
            <a:r>
              <a:rPr dirty="0" sz="2000" lang="en-US" err="1"/>
              <a:t>macrocytosis</a:t>
            </a:r>
            <a:endParaRPr dirty="0" sz="2000" lang="en-US"/>
          </a:p>
          <a:p>
            <a:pPr indent="-342900" marL="342900">
              <a:buFont typeface="+mj-lt"/>
              <a:buAutoNum type="arabicPeriod"/>
            </a:pPr>
            <a:r>
              <a:rPr dirty="0" sz="2000" lang="en-US"/>
              <a:t>Reticulocyte count generally low </a:t>
            </a:r>
          </a:p>
          <a:p>
            <a:pPr indent="-342900" marL="342900">
              <a:buFont typeface="+mj-lt"/>
              <a:buAutoNum type="arabicPeriod"/>
            </a:pPr>
            <a:r>
              <a:rPr dirty="0" sz="2000" lang="en-US"/>
              <a:t>MCV elevated</a:t>
            </a:r>
          </a:p>
          <a:p>
            <a:r>
              <a:rPr dirty="0" sz="2000" lang="en-US"/>
              <a:t>Bone marrow findings – </a:t>
            </a:r>
          </a:p>
          <a:p>
            <a:pPr indent="-342900" marL="342900">
              <a:buFont typeface="+mj-lt"/>
              <a:buAutoNum type="arabicPeriod"/>
            </a:pPr>
            <a:r>
              <a:rPr dirty="0" sz="2000" lang="en-US"/>
              <a:t>Marrow is hyper cellular</a:t>
            </a:r>
          </a:p>
          <a:p>
            <a:pPr indent="-342900" marL="342900">
              <a:buFont typeface="+mj-lt"/>
              <a:buAutoNum type="arabicPeriod"/>
            </a:pPr>
            <a:r>
              <a:rPr dirty="0" sz="2000" lang="en-US"/>
              <a:t>Erythroid hyperplasia</a:t>
            </a:r>
          </a:p>
          <a:p>
            <a:pPr indent="-342900" marL="342900">
              <a:buFont typeface="+mj-lt"/>
              <a:buAutoNum type="arabicPeriod"/>
            </a:pPr>
            <a:r>
              <a:rPr dirty="0" sz="2000" lang="en-US"/>
              <a:t>Megakaryocytes are present</a:t>
            </a:r>
          </a:p>
          <a:p>
            <a:pPr indent="-342900" marL="342900">
              <a:buFont typeface="+mj-lt"/>
              <a:buAutoNum type="arabicPeriod"/>
            </a:pPr>
            <a:r>
              <a:rPr dirty="0" sz="2000" lang="en-US"/>
              <a:t>Show variety of random chromosomal abnormalities.</a:t>
            </a:r>
          </a:p>
          <a:p>
            <a:r>
              <a:rPr dirty="0" sz="2000" lang="en-US"/>
              <a:t> Biochemical findings – </a:t>
            </a:r>
          </a:p>
          <a:p>
            <a:pPr indent="-342900" marL="342900">
              <a:buFont typeface="+mj-lt"/>
              <a:buAutoNum type="arabicPeriod"/>
            </a:pPr>
            <a:r>
              <a:rPr dirty="0" sz="2000" lang="en-US"/>
              <a:t>Rise in serum unconjugated bilirubin and LDH </a:t>
            </a:r>
          </a:p>
          <a:p>
            <a:endParaRPr dirty="0" sz="2000" lang="en-US"/>
          </a:p>
          <a:p>
            <a:endParaRPr dirty="0" sz="2000"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/>
              <a:t>Pernicious </a:t>
            </a:r>
            <a:r>
              <a:rPr dirty="0" lang="en-US" err="1"/>
              <a:t>anaemia</a:t>
            </a:r>
            <a:r>
              <a:rPr dirty="0" lang="en-US"/>
              <a:t> </a:t>
            </a:r>
          </a:p>
        </p:txBody>
      </p:sp>
      <p:sp>
        <p:nvSpPr>
          <p:cNvPr id="1048685" name="Content Placeholder 2"/>
          <p:cNvSpPr>
            <a:spLocks noGrp="1"/>
          </p:cNvSpPr>
          <p:nvPr>
            <p:ph idx="1"/>
          </p:nvPr>
        </p:nvSpPr>
        <p:spPr>
          <a:xfrm>
            <a:off x="4663455" y="804689"/>
            <a:ext cx="6281873" cy="5248622"/>
          </a:xfrm>
        </p:spPr>
        <p:txBody>
          <a:bodyPr/>
          <a:p>
            <a:r>
              <a:rPr dirty="0" lang="en-US"/>
              <a:t>Also called as </a:t>
            </a:r>
            <a:r>
              <a:rPr dirty="0" lang="en-US" err="1"/>
              <a:t>Addisonian</a:t>
            </a:r>
            <a:r>
              <a:rPr dirty="0" lang="en-US"/>
              <a:t> </a:t>
            </a:r>
            <a:r>
              <a:rPr dirty="0" lang="en-US" err="1"/>
              <a:t>megaloblastic</a:t>
            </a:r>
            <a:r>
              <a:rPr dirty="0" lang="en-US"/>
              <a:t> </a:t>
            </a:r>
            <a:r>
              <a:rPr dirty="0" lang="en-US" err="1"/>
              <a:t>anaemia</a:t>
            </a:r>
            <a:r>
              <a:rPr dirty="0" lang="en-US"/>
              <a:t>.</a:t>
            </a:r>
          </a:p>
          <a:p>
            <a:r>
              <a:rPr dirty="0" lang="en-US"/>
              <a:t>The average age at presentation is 60 </a:t>
            </a:r>
            <a:r>
              <a:rPr dirty="0" lang="en-US" err="1"/>
              <a:t>yrs</a:t>
            </a:r>
            <a:r>
              <a:rPr dirty="0" lang="en-US"/>
              <a:t> but rarely it can be seen  in children under 10 years of age (juvenile pernicious  </a:t>
            </a:r>
            <a:r>
              <a:rPr dirty="0" lang="en-US" err="1"/>
              <a:t>anaemia</a:t>
            </a:r>
            <a:r>
              <a:rPr dirty="0" lang="en-US"/>
              <a:t>) .</a:t>
            </a:r>
          </a:p>
          <a:p>
            <a:r>
              <a:rPr dirty="0" lang="en-US"/>
              <a:t>Occurs in close relatives of persons with organ – specific autoimmune disease.</a:t>
            </a:r>
          </a:p>
          <a:p>
            <a:r>
              <a:rPr dirty="0" lang="en-US"/>
              <a:t>It is due to atrophy of the gastric mucosa because of autoimmune destruction of parietal cells.</a:t>
            </a:r>
          </a:p>
          <a:p>
            <a:r>
              <a:rPr dirty="0" lang="en-US"/>
              <a:t>The gastric atrophy results in decreased </a:t>
            </a:r>
            <a:r>
              <a:rPr dirty="0" lang="en-US" err="1"/>
              <a:t>prduction</a:t>
            </a:r>
            <a:r>
              <a:rPr dirty="0" lang="en-US"/>
              <a:t> of intrinsic factors and poor absorption of vitamin B12.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6" name="Content Placeholder 2"/>
          <p:cNvSpPr>
            <a:spLocks noGrp="1"/>
          </p:cNvSpPr>
          <p:nvPr>
            <p:ph idx="4294967295"/>
          </p:nvPr>
        </p:nvSpPr>
        <p:spPr>
          <a:xfrm>
            <a:off x="428626" y="803275"/>
            <a:ext cx="10126266" cy="5036741"/>
          </a:xfrm>
        </p:spPr>
        <p:txBody>
          <a:bodyPr>
            <a:normAutofit/>
          </a:bodyPr>
          <a:p>
            <a:r>
              <a:rPr dirty="0" sz="2400" lang="en-US"/>
              <a:t>It has an autoimmune basis as seen by disease associations and by detection of antibodies against IF and parietal cells of stomach .</a:t>
            </a:r>
          </a:p>
          <a:p>
            <a:pPr indent="-342900" marL="342900">
              <a:buFont typeface="+mj-lt"/>
              <a:buAutoNum type="arabicPeriod"/>
            </a:pPr>
            <a:r>
              <a:rPr dirty="0" sz="2400" lang="en-US"/>
              <a:t>Disease association – the incidence of PA is high in patients with other autoimmune disease such as Graves </a:t>
            </a:r>
            <a:r>
              <a:rPr dirty="0" sz="2400" lang="en-US" err="1"/>
              <a:t>disease,myxoedema,thyroiditis</a:t>
            </a:r>
            <a:r>
              <a:rPr dirty="0" sz="2400" lang="en-US"/>
              <a:t>, vitiligo, diabetes and idiopathic </a:t>
            </a:r>
            <a:r>
              <a:rPr dirty="0" sz="2400" lang="en-US" err="1"/>
              <a:t>adrenocorticol</a:t>
            </a:r>
            <a:r>
              <a:rPr dirty="0" sz="2400" lang="en-US"/>
              <a:t> in sufficiency.</a:t>
            </a:r>
          </a:p>
          <a:p>
            <a:pPr indent="-342900" marL="342900">
              <a:buFont typeface="+mj-lt"/>
              <a:buAutoNum type="arabicPeriod"/>
            </a:pPr>
            <a:r>
              <a:rPr dirty="0" sz="2400" lang="en-US"/>
              <a:t>Serum antibodies in PA – definite evidence of autoimmune phenomena in PA is supported by detection of serum autoantibodies against IF and parietal cells.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/>
              <a:t>Clinical features </a:t>
            </a:r>
          </a:p>
        </p:txBody>
      </p:sp>
      <p:sp>
        <p:nvSpPr>
          <p:cNvPr id="104868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US"/>
              <a:t>Disease has insidious onset and progress slowly.</a:t>
            </a:r>
          </a:p>
          <a:p>
            <a:r>
              <a:rPr dirty="0" lang="en-US"/>
              <a:t>Clinical manifestations include- </a:t>
            </a:r>
            <a:r>
              <a:rPr dirty="0" lang="en-US" err="1"/>
              <a:t>anaemia</a:t>
            </a:r>
            <a:endParaRPr dirty="0" lang="en-US"/>
          </a:p>
          <a:p>
            <a:r>
              <a:rPr dirty="0" lang="en-US" err="1"/>
              <a:t>Glossitis</a:t>
            </a:r>
            <a:endParaRPr dirty="0" lang="en-US"/>
          </a:p>
          <a:p>
            <a:r>
              <a:rPr dirty="0" lang="en-US"/>
              <a:t>Neurological abnormalities</a:t>
            </a:r>
          </a:p>
          <a:p>
            <a:r>
              <a:rPr dirty="0" lang="en-US"/>
              <a:t>Gastrointestinal manifestations</a:t>
            </a:r>
          </a:p>
          <a:p>
            <a:r>
              <a:rPr dirty="0" lang="en-US" err="1"/>
              <a:t>Hepatospleenomegaly</a:t>
            </a:r>
            <a:endParaRPr dirty="0" lang="en-US"/>
          </a:p>
          <a:p>
            <a:r>
              <a:rPr dirty="0" lang="en-US"/>
              <a:t>Congestive heart failure</a:t>
            </a:r>
          </a:p>
          <a:p>
            <a:r>
              <a:rPr dirty="0" lang="en-US" err="1"/>
              <a:t>Haemorrhagic</a:t>
            </a:r>
            <a:r>
              <a:rPr dirty="0" lang="en-US"/>
              <a:t> manifestations.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667000" y="876299"/>
            <a:ext cx="6858000" cy="5105400"/>
          </a:xfrm>
          <a:prstGeom prst="rect"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err="1"/>
              <a:t>Anaemia</a:t>
            </a:r>
            <a:r>
              <a:rPr dirty="0" lang="en-US"/>
              <a:t> of </a:t>
            </a:r>
            <a:r>
              <a:rPr lang="en-US"/>
              <a:t>chronic disorders</a:t>
            </a:r>
          </a:p>
        </p:txBody>
      </p:sp>
      <p:sp>
        <p:nvSpPr>
          <p:cNvPr id="104869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r>
              <a:rPr dirty="0" sz="2000" lang="en-US"/>
              <a:t>One of the commonly encountered </a:t>
            </a:r>
            <a:r>
              <a:rPr dirty="0" sz="2000" lang="en-US" err="1"/>
              <a:t>anaemia</a:t>
            </a:r>
            <a:r>
              <a:rPr dirty="0" sz="2000" lang="en-US"/>
              <a:t> is in patients of a variety of chronic systemic diseases in which </a:t>
            </a:r>
            <a:r>
              <a:rPr dirty="0" sz="2000" lang="en-US" err="1"/>
              <a:t>anaemia</a:t>
            </a:r>
            <a:r>
              <a:rPr dirty="0" sz="2000" lang="en-US"/>
              <a:t> develops secondary to a disease process but there is no actual invasion of the bone marrow.</a:t>
            </a:r>
          </a:p>
          <a:p>
            <a:r>
              <a:rPr dirty="0" sz="2000" lang="en-US"/>
              <a:t>In </a:t>
            </a:r>
            <a:r>
              <a:rPr dirty="0" sz="2000" lang="en-US" err="1"/>
              <a:t>general,it</a:t>
            </a:r>
            <a:r>
              <a:rPr dirty="0" sz="2000" lang="en-US"/>
              <a:t> is normocytic normochromic .</a:t>
            </a:r>
          </a:p>
          <a:p>
            <a:r>
              <a:rPr dirty="0" sz="2000" lang="en-US"/>
              <a:t>The </a:t>
            </a:r>
            <a:r>
              <a:rPr dirty="0" sz="2000" lang="en-US" err="1"/>
              <a:t>anaemia</a:t>
            </a:r>
            <a:r>
              <a:rPr dirty="0" sz="2000" lang="en-US"/>
              <a:t> is corrected  only if the primary disease </a:t>
            </a:r>
            <a:r>
              <a:rPr sz="2000" lang="en-US"/>
              <a:t>is elevated</a:t>
            </a:r>
            <a:r>
              <a:rPr dirty="0" sz="2000" lang="en-US"/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Title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dirty="0" lang="en-US" err="1"/>
              <a:t>Anaemia</a:t>
            </a:r>
            <a:endParaRPr dirty="0" lang="en-US"/>
          </a:p>
        </p:txBody>
      </p:sp>
      <p:sp>
        <p:nvSpPr>
          <p:cNvPr id="1048617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p>
            <a:pPr algn="r"/>
            <a:r>
              <a:rPr sz="2400" lang="en-US"/>
              <a:t>D</a:t>
            </a:r>
            <a:r>
              <a:rPr sz="2400" lang="en-US"/>
              <a:t>r</a:t>
            </a:r>
            <a:r>
              <a:rPr sz="2400" lang="en-US"/>
              <a:t>.</a:t>
            </a:r>
            <a:r>
              <a:rPr sz="2400" lang="en-US"/>
              <a:t> </a:t>
            </a:r>
            <a:r>
              <a:rPr sz="2400" lang="en-US"/>
              <a:t>N</a:t>
            </a:r>
            <a:r>
              <a:rPr sz="2400" lang="en-US"/>
              <a:t>i</a:t>
            </a:r>
            <a:r>
              <a:rPr sz="2400" lang="en-US"/>
              <a:t>p</a:t>
            </a:r>
            <a:r>
              <a:rPr sz="2400" lang="en-US"/>
              <a:t>u</a:t>
            </a:r>
            <a:r>
              <a:rPr sz="2400" lang="en-US"/>
              <a:t>n</a:t>
            </a:r>
            <a:r>
              <a:rPr sz="2400" lang="en-US"/>
              <a:t> </a:t>
            </a:r>
            <a:r>
              <a:rPr sz="2400" lang="en-US"/>
              <a:t>S</a:t>
            </a:r>
            <a:r>
              <a:rPr sz="2400" lang="en-US"/>
              <a:t>i</a:t>
            </a:r>
            <a:r>
              <a:rPr sz="2400" lang="en-US"/>
              <a:t>ngh </a:t>
            </a:r>
            <a:r>
              <a:rPr sz="2400" lang="en-US"/>
              <a:t>Dabi </a:t>
            </a:r>
            <a:endParaRPr sz="2400" lang="en-US"/>
          </a:p>
          <a:p>
            <a:pPr algn="r"/>
            <a:r>
              <a:rPr sz="2400" lang="en-US"/>
              <a:t>A</a:t>
            </a:r>
            <a:r>
              <a:rPr sz="2400" lang="en-US"/>
              <a:t>s</a:t>
            </a:r>
            <a:r>
              <a:rPr sz="2400" lang="en-US"/>
              <a:t>s</a:t>
            </a:r>
            <a:r>
              <a:rPr sz="2400" lang="en-US"/>
              <a:t>istant </a:t>
            </a:r>
            <a:r>
              <a:rPr sz="2400" lang="en-US"/>
              <a:t>P</a:t>
            </a:r>
            <a:r>
              <a:rPr sz="2400" lang="en-US"/>
              <a:t>r</a:t>
            </a:r>
            <a:r>
              <a:rPr sz="2400" lang="en-US"/>
              <a:t>ofessor </a:t>
            </a:r>
            <a:endParaRPr sz="2400" lang="en-US"/>
          </a:p>
          <a:p>
            <a:pPr algn="r"/>
            <a:r>
              <a:rPr sz="2400" lang="en-US"/>
              <a:t>D</a:t>
            </a:r>
            <a:r>
              <a:rPr sz="2400" lang="en-US"/>
              <a:t>e</a:t>
            </a:r>
            <a:r>
              <a:rPr sz="2400" lang="en-US"/>
              <a:t>p</a:t>
            </a:r>
            <a:r>
              <a:rPr sz="2400" lang="en-US"/>
              <a:t>artment </a:t>
            </a:r>
            <a:r>
              <a:rPr sz="2400" lang="en-US"/>
              <a:t>of </a:t>
            </a:r>
            <a:r>
              <a:rPr sz="2400" lang="en-US"/>
              <a:t>P</a:t>
            </a:r>
            <a:r>
              <a:rPr sz="2400" lang="en-US"/>
              <a:t>r</a:t>
            </a:r>
            <a:r>
              <a:rPr sz="2400" lang="en-US"/>
              <a:t>a</a:t>
            </a:r>
            <a:r>
              <a:rPr sz="2400" lang="en-US"/>
              <a:t>ctice </a:t>
            </a:r>
            <a:r>
              <a:rPr sz="2400" lang="en-US"/>
              <a:t>of </a:t>
            </a:r>
            <a:r>
              <a:rPr sz="2400" lang="en-US"/>
              <a:t>Medicine </a:t>
            </a:r>
            <a:endParaRPr sz="2400"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Content Placeholder 2"/>
          <p:cNvSpPr>
            <a:spLocks noGrp="1"/>
          </p:cNvSpPr>
          <p:nvPr>
            <p:ph idx="4294967295"/>
          </p:nvPr>
        </p:nvSpPr>
        <p:spPr>
          <a:xfrm>
            <a:off x="553641" y="803275"/>
            <a:ext cx="10590609" cy="4804569"/>
          </a:xfrm>
        </p:spPr>
        <p:txBody>
          <a:bodyPr>
            <a:normAutofit/>
          </a:bodyPr>
          <a:p>
            <a:r>
              <a:rPr dirty="0" sz="2400" lang="en-US">
                <a:solidFill>
                  <a:schemeClr val="accent1"/>
                </a:solidFill>
              </a:rPr>
              <a:t>Pathogenesis – </a:t>
            </a:r>
          </a:p>
          <a:p>
            <a:r>
              <a:rPr dirty="0" sz="2400" lang="en-US">
                <a:solidFill>
                  <a:schemeClr val="accent1"/>
                </a:solidFill>
              </a:rPr>
              <a:t> </a:t>
            </a:r>
            <a:r>
              <a:rPr dirty="0" sz="2400" lang="en-US"/>
              <a:t>A number of factors may contribute to the development of </a:t>
            </a:r>
            <a:r>
              <a:rPr dirty="0" sz="2400" lang="en-US" err="1"/>
              <a:t>anaemia</a:t>
            </a:r>
            <a:r>
              <a:rPr dirty="0" sz="2400" lang="en-US"/>
              <a:t> in chronic systemic </a:t>
            </a:r>
            <a:r>
              <a:rPr dirty="0" sz="2400" lang="en-US" err="1"/>
              <a:t>disorders,and</a:t>
            </a:r>
            <a:r>
              <a:rPr dirty="0" sz="2400" lang="en-US"/>
              <a:t> in many </a:t>
            </a:r>
            <a:r>
              <a:rPr dirty="0" sz="2400" lang="en-US" err="1"/>
              <a:t>conditions,it</a:t>
            </a:r>
            <a:r>
              <a:rPr dirty="0" sz="2400" lang="en-US"/>
              <a:t> is  complicated by other causes such as iron ,B12 and folate </a:t>
            </a:r>
            <a:r>
              <a:rPr dirty="0" sz="2400" lang="en-US" err="1"/>
              <a:t>deficiency,hypersplenism</a:t>
            </a:r>
            <a:r>
              <a:rPr dirty="0" sz="2400" lang="en-US"/>
              <a:t> ,renal </a:t>
            </a:r>
            <a:r>
              <a:rPr dirty="0" sz="2400" lang="en-US" err="1"/>
              <a:t>failure,etc</a:t>
            </a:r>
            <a:r>
              <a:rPr dirty="0" sz="2400" lang="en-US"/>
              <a:t>.</a:t>
            </a:r>
          </a:p>
          <a:p>
            <a:r>
              <a:rPr dirty="0" sz="2400" lang="en-US"/>
              <a:t>2 factors play significant role in the pathogenesis – </a:t>
            </a:r>
          </a:p>
          <a:p>
            <a:pPr indent="-342900" marL="342900">
              <a:buFont typeface="+mj-lt"/>
              <a:buAutoNum type="arabicPeriod"/>
            </a:pPr>
            <a:r>
              <a:rPr dirty="0" sz="2400" lang="en-US"/>
              <a:t>Defective red cell production </a:t>
            </a:r>
          </a:p>
          <a:p>
            <a:pPr indent="-342900" marL="342900">
              <a:buFont typeface="+mj-lt"/>
              <a:buAutoNum type="arabicPeriod"/>
            </a:pPr>
            <a:r>
              <a:rPr dirty="0" sz="2400" lang="en-US"/>
              <a:t>Reduced red cell lifespan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3272961" y="719666"/>
            <a:ext cx="5646078" cy="5418667"/>
          </a:xfrm>
          <a:prstGeom prst="rect"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2" name="Content Placeholder 2"/>
          <p:cNvSpPr>
            <a:spLocks noGrp="1"/>
          </p:cNvSpPr>
          <p:nvPr>
            <p:ph idx="4294967295"/>
          </p:nvPr>
        </p:nvSpPr>
        <p:spPr>
          <a:xfrm>
            <a:off x="910829" y="803275"/>
            <a:ext cx="8911827" cy="5248275"/>
          </a:xfrm>
        </p:spPr>
        <p:txBody>
          <a:bodyPr/>
          <a:p>
            <a:r>
              <a:rPr dirty="0" sz="2400" lang="en-US">
                <a:solidFill>
                  <a:schemeClr val="accent1"/>
                </a:solidFill>
              </a:rPr>
              <a:t>Laboratory findings – </a:t>
            </a:r>
          </a:p>
          <a:p>
            <a:pPr indent="-342900" marL="342900">
              <a:buFont typeface="+mj-lt"/>
              <a:buAutoNum type="arabicPeriod"/>
            </a:pPr>
            <a:r>
              <a:rPr dirty="0" sz="2400" lang="en-US"/>
              <a:t>Hemoglobin value less than 8g/dl</a:t>
            </a:r>
          </a:p>
          <a:p>
            <a:pPr indent="-342900" marL="342900">
              <a:buFont typeface="+mj-lt"/>
              <a:buAutoNum type="arabicPeriod"/>
            </a:pPr>
            <a:r>
              <a:rPr dirty="0" sz="2400" lang="en-US"/>
              <a:t>Generally normocytic normochromic but may have slight </a:t>
            </a:r>
            <a:r>
              <a:rPr dirty="0" sz="2400" lang="en-US" err="1"/>
              <a:t>microcytosis</a:t>
            </a:r>
            <a:r>
              <a:rPr dirty="0" sz="2400" lang="en-US"/>
              <a:t> and </a:t>
            </a:r>
            <a:r>
              <a:rPr dirty="0" sz="2400" lang="en-US" err="1"/>
              <a:t>hypochromia</a:t>
            </a:r>
            <a:r>
              <a:rPr dirty="0" sz="2400" lang="en-US"/>
              <a:t>.</a:t>
            </a:r>
          </a:p>
          <a:p>
            <a:pPr indent="-342900" marL="342900">
              <a:buFont typeface="+mj-lt"/>
              <a:buAutoNum type="arabicPeriod"/>
            </a:pPr>
            <a:r>
              <a:rPr dirty="0" sz="2400" lang="en-US"/>
              <a:t>MCHC is slightly low.</a:t>
            </a:r>
          </a:p>
          <a:p>
            <a:pPr indent="-342900" marL="342900">
              <a:buFont typeface="+mj-lt"/>
              <a:buAutoNum type="arabicPeriod"/>
            </a:pPr>
            <a:r>
              <a:rPr dirty="0" sz="2400" lang="en-US"/>
              <a:t>Serum iron is generally reduced </a:t>
            </a:r>
          </a:p>
          <a:p>
            <a:pPr indent="-342900" marL="342900">
              <a:buFont typeface="+mj-lt"/>
              <a:buAutoNum type="arabicPeriod"/>
            </a:pPr>
            <a:r>
              <a:rPr dirty="0" sz="2400" lang="en-US"/>
              <a:t>Serum ferritin levels are increased.</a:t>
            </a:r>
          </a:p>
          <a:p>
            <a:pPr indent="-342900" marL="342900">
              <a:buFont typeface="+mj-lt"/>
              <a:buAutoNum type="arabicPeriod"/>
            </a:pPr>
            <a:r>
              <a:rPr dirty="0" sz="2400" lang="en-US"/>
              <a:t>Other plasma proteins are raised which are called phase reactants ( gamma globulin, </a:t>
            </a:r>
            <a:r>
              <a:rPr dirty="0" sz="2400" lang="en-US" err="1"/>
              <a:t>haptoglobin</a:t>
            </a:r>
            <a:r>
              <a:rPr dirty="0" sz="2400" lang="en-US"/>
              <a:t> fibrinogen etc.)</a:t>
            </a:r>
          </a:p>
          <a:p>
            <a:pPr indent="0" marL="0">
              <a:buNone/>
            </a:pPr>
            <a:endParaRPr dirty="0"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/>
              <a:t>Aplastic </a:t>
            </a:r>
            <a:r>
              <a:rPr dirty="0" lang="en-US" err="1"/>
              <a:t>anaemia</a:t>
            </a:r>
            <a:r>
              <a:rPr dirty="0" lang="en-US"/>
              <a:t> </a:t>
            </a:r>
          </a:p>
        </p:txBody>
      </p:sp>
      <p:sp>
        <p:nvSpPr>
          <p:cNvPr id="1048694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sz="2400" lang="en-US"/>
              <a:t>It is defined as pancytopenia (</a:t>
            </a:r>
            <a:r>
              <a:rPr dirty="0" sz="2400" lang="en-US" err="1"/>
              <a:t>i.e</a:t>
            </a:r>
            <a:r>
              <a:rPr dirty="0" sz="2400" lang="en-US"/>
              <a:t> simultaneous presence of </a:t>
            </a:r>
            <a:r>
              <a:rPr dirty="0" sz="2400" lang="en-US" err="1"/>
              <a:t>anaemia</a:t>
            </a:r>
            <a:r>
              <a:rPr dirty="0" sz="2400" lang="en-US"/>
              <a:t> , leucopenia  and thrombocytopenia) resulting from aplasia of the bone marrow.</a:t>
            </a:r>
          </a:p>
          <a:p>
            <a:r>
              <a:rPr dirty="0" sz="2400" lang="en-US"/>
              <a:t>There are two types of aplastic </a:t>
            </a:r>
            <a:r>
              <a:rPr dirty="0" sz="2400" lang="en-US" err="1"/>
              <a:t>anaemia</a:t>
            </a:r>
            <a:r>
              <a:rPr dirty="0" sz="2400" lang="en-US"/>
              <a:t> –</a:t>
            </a:r>
          </a:p>
          <a:p>
            <a:pPr indent="-342900" marL="342900">
              <a:buFont typeface="+mj-lt"/>
              <a:buAutoNum type="arabicPeriod"/>
            </a:pPr>
            <a:r>
              <a:rPr dirty="0" sz="2400" lang="en-US"/>
              <a:t>Primary aplastic </a:t>
            </a:r>
            <a:r>
              <a:rPr dirty="0" sz="2400" lang="en-US" err="1"/>
              <a:t>anaemia</a:t>
            </a:r>
            <a:endParaRPr dirty="0" sz="2400" lang="en-US"/>
          </a:p>
          <a:p>
            <a:pPr indent="-342900" marL="342900">
              <a:buFont typeface="+mj-lt"/>
              <a:buAutoNum type="arabicPeriod"/>
            </a:pPr>
            <a:r>
              <a:rPr dirty="0" sz="2400" lang="en-US"/>
              <a:t>Secondary aplastic </a:t>
            </a:r>
            <a:r>
              <a:rPr dirty="0" sz="2400" lang="en-US" err="1"/>
              <a:t>anaemia</a:t>
            </a:r>
            <a:r>
              <a:rPr dirty="0" sz="2400" lang="en-US"/>
              <a:t>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/>
              <a:t>Primary aplastic </a:t>
            </a:r>
            <a:r>
              <a:rPr dirty="0" lang="en-US" err="1"/>
              <a:t>anaemia</a:t>
            </a:r>
            <a:r>
              <a:rPr dirty="0" lang="en-US"/>
              <a:t> </a:t>
            </a:r>
          </a:p>
        </p:txBody>
      </p:sp>
      <p:sp>
        <p:nvSpPr>
          <p:cNvPr id="104869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p>
            <a:r>
              <a:rPr dirty="0" sz="2400" lang="en-US"/>
              <a:t>It</a:t>
            </a:r>
            <a:r>
              <a:rPr dirty="0" lang="en-US"/>
              <a:t> </a:t>
            </a:r>
            <a:r>
              <a:rPr dirty="0" sz="2400" lang="en-US"/>
              <a:t>includes two forms – </a:t>
            </a:r>
          </a:p>
          <a:p>
            <a:pPr indent="-342900" marL="342900">
              <a:buFont typeface="+mj-lt"/>
              <a:buAutoNum type="arabicPeriod"/>
            </a:pPr>
            <a:r>
              <a:rPr dirty="0" sz="2400" lang="en-US" err="1"/>
              <a:t>Fanconi’s</a:t>
            </a:r>
            <a:r>
              <a:rPr dirty="0" sz="2400" lang="en-US"/>
              <a:t> </a:t>
            </a:r>
            <a:r>
              <a:rPr dirty="0" sz="2400" lang="en-US" err="1"/>
              <a:t>anaemia</a:t>
            </a:r>
            <a:r>
              <a:rPr dirty="0" sz="2400" lang="en-US"/>
              <a:t>- this has an autosomal recessive inheritance and is often associated with other congenital anomalies such as skeletal and renal abnormalities and sometime mental retardation.</a:t>
            </a:r>
          </a:p>
          <a:p>
            <a:pPr indent="-342900" marL="342900">
              <a:buFont typeface="+mj-lt"/>
              <a:buAutoNum type="arabicPeriod"/>
            </a:pPr>
            <a:r>
              <a:rPr dirty="0" sz="2400" lang="en-US"/>
              <a:t>Immunologically –mediated acquired form  – in many cases , suppression of </a:t>
            </a:r>
            <a:r>
              <a:rPr dirty="0" sz="2400" lang="en-US" err="1"/>
              <a:t>haematopoietic</a:t>
            </a:r>
            <a:r>
              <a:rPr dirty="0" sz="2400" lang="en-US"/>
              <a:t> stem cells by immunologic mechanisms may cause aplastic </a:t>
            </a:r>
            <a:r>
              <a:rPr dirty="0" sz="2400" lang="en-US" err="1"/>
              <a:t>anaemia</a:t>
            </a:r>
            <a:r>
              <a:rPr dirty="0" sz="2400" lang="en-US"/>
              <a:t>.</a:t>
            </a:r>
          </a:p>
          <a:p>
            <a:pPr indent="-342900" marL="342900">
              <a:buFont typeface="+mj-lt"/>
              <a:buAutoNum type="arabicPeriod"/>
            </a:pPr>
            <a:endParaRPr dirty="0"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/>
              <a:t>Secondary aplastic </a:t>
            </a:r>
            <a:r>
              <a:rPr dirty="0" lang="en-US" err="1"/>
              <a:t>anaemia</a:t>
            </a:r>
            <a:r>
              <a:rPr dirty="0" lang="en-US"/>
              <a:t> </a:t>
            </a:r>
          </a:p>
        </p:txBody>
      </p:sp>
      <p:sp>
        <p:nvSpPr>
          <p:cNvPr id="104869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r>
              <a:rPr dirty="0" sz="2400" lang="en-US"/>
              <a:t>Secondary causes are more common than primary and include a variety of industrial, </a:t>
            </a:r>
            <a:r>
              <a:rPr dirty="0" sz="2400" lang="en-US" err="1"/>
              <a:t>physical,chemical</a:t>
            </a:r>
            <a:r>
              <a:rPr dirty="0" sz="2400" lang="en-US"/>
              <a:t> ,and infectious causes.</a:t>
            </a:r>
          </a:p>
          <a:p>
            <a:r>
              <a:rPr dirty="0" sz="2400" lang="en-US"/>
              <a:t>Like drugs , toxic chemicals , infections , miscellaneous.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9" name="Content Placeholder 2"/>
          <p:cNvSpPr>
            <a:spLocks noGrp="1"/>
          </p:cNvSpPr>
          <p:nvPr>
            <p:ph idx="4294967295"/>
          </p:nvPr>
        </p:nvSpPr>
        <p:spPr>
          <a:xfrm>
            <a:off x="625079" y="803275"/>
            <a:ext cx="11566922" cy="5248275"/>
          </a:xfrm>
        </p:spPr>
        <p:txBody>
          <a:bodyPr>
            <a:normAutofit/>
          </a:bodyPr>
          <a:p>
            <a:r>
              <a:rPr dirty="0" sz="2400" lang="en-US">
                <a:solidFill>
                  <a:schemeClr val="accent1"/>
                </a:solidFill>
              </a:rPr>
              <a:t>Clinical features – </a:t>
            </a:r>
          </a:p>
          <a:p>
            <a:pPr indent="-342900" marL="342900">
              <a:buFont typeface="+mj-lt"/>
              <a:buAutoNum type="arabicPeriod"/>
            </a:pPr>
            <a:r>
              <a:rPr dirty="0" sz="2400" lang="en-US"/>
              <a:t>Mild progressive weakness</a:t>
            </a:r>
          </a:p>
          <a:p>
            <a:pPr indent="-342900" marL="342900">
              <a:buFont typeface="+mj-lt"/>
              <a:buAutoNum type="arabicPeriod"/>
            </a:pPr>
            <a:r>
              <a:rPr dirty="0" sz="2400" lang="en-US"/>
              <a:t>Fatigue</a:t>
            </a:r>
          </a:p>
          <a:p>
            <a:pPr indent="-342900" marL="342900">
              <a:buFont typeface="+mj-lt"/>
              <a:buAutoNum type="arabicPeriod"/>
            </a:pPr>
            <a:r>
              <a:rPr dirty="0" sz="2400" lang="en-US" err="1"/>
              <a:t>Haemorrhage</a:t>
            </a:r>
            <a:r>
              <a:rPr dirty="0" sz="2400" lang="en-US"/>
              <a:t> from various sites due to thrombocytopenia</a:t>
            </a:r>
          </a:p>
          <a:p>
            <a:pPr indent="-342900" marL="342900">
              <a:buFont typeface="+mj-lt"/>
              <a:buAutoNum type="arabicPeriod"/>
            </a:pPr>
            <a:r>
              <a:rPr dirty="0" sz="2400" lang="en-US"/>
              <a:t>Infections of the mouth and throat</a:t>
            </a:r>
          </a:p>
          <a:p>
            <a:r>
              <a:rPr dirty="0" sz="2400" lang="en-US">
                <a:solidFill>
                  <a:schemeClr val="accent1"/>
                </a:solidFill>
              </a:rPr>
              <a:t>Laboratory findings – </a:t>
            </a:r>
          </a:p>
          <a:p>
            <a:pPr indent="-342900" marL="342900">
              <a:buFont typeface="+mj-lt"/>
              <a:buAutoNum type="arabicPeriod"/>
            </a:pPr>
            <a:r>
              <a:rPr dirty="0" sz="2400" lang="en-US"/>
              <a:t>Hemoglobin levels are moderately reduced.</a:t>
            </a:r>
          </a:p>
          <a:p>
            <a:pPr indent="-342900" marL="342900">
              <a:buFont typeface="+mj-lt"/>
              <a:buAutoNum type="arabicPeriod"/>
            </a:pPr>
            <a:r>
              <a:rPr dirty="0" sz="2400" lang="en-US"/>
              <a:t>Absolute granulocyte count is particularly low.</a:t>
            </a:r>
          </a:p>
          <a:p>
            <a:pPr indent="-342900" marL="342900">
              <a:buFont typeface="+mj-lt"/>
              <a:buAutoNum type="arabicPeriod"/>
            </a:pPr>
            <a:r>
              <a:rPr dirty="0" sz="2400" lang="en-US"/>
              <a:t>Platelet count is always reduced.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667000" y="1652587"/>
            <a:ext cx="6858000" cy="3552825"/>
          </a:xfrm>
          <a:prstGeom prst="rect"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err="1"/>
              <a:t>Haemolytic</a:t>
            </a:r>
            <a:r>
              <a:rPr dirty="0" lang="en-US"/>
              <a:t> </a:t>
            </a:r>
            <a:r>
              <a:rPr lang="en-US"/>
              <a:t>anaemia</a:t>
            </a:r>
          </a:p>
        </p:txBody>
      </p:sp>
      <p:sp>
        <p:nvSpPr>
          <p:cNvPr id="1048701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p>
            <a:r>
              <a:rPr dirty="0" sz="2000" lang="en-US"/>
              <a:t>Are defined as </a:t>
            </a:r>
            <a:r>
              <a:rPr dirty="0" sz="2000" lang="en-US" err="1"/>
              <a:t>anaemias</a:t>
            </a:r>
            <a:r>
              <a:rPr dirty="0" sz="2000" lang="en-US"/>
              <a:t> resulting from an increase in the rate of red cell destruction.</a:t>
            </a:r>
          </a:p>
          <a:p>
            <a:r>
              <a:rPr dirty="0" sz="2000" lang="en-US"/>
              <a:t>The red cell life span is shortened in </a:t>
            </a:r>
            <a:r>
              <a:rPr dirty="0" sz="2000" lang="en-US" err="1"/>
              <a:t>haemolytic</a:t>
            </a:r>
            <a:r>
              <a:rPr dirty="0" sz="2000" lang="en-US"/>
              <a:t> </a:t>
            </a:r>
            <a:r>
              <a:rPr dirty="0" sz="2000" lang="en-US" err="1"/>
              <a:t>anaemia</a:t>
            </a:r>
            <a:r>
              <a:rPr dirty="0" sz="2000" lang="en-US"/>
              <a:t> </a:t>
            </a:r>
            <a:r>
              <a:rPr dirty="0" sz="2000" lang="en-US" err="1"/>
              <a:t>i.e</a:t>
            </a:r>
            <a:r>
              <a:rPr dirty="0" sz="2000" lang="en-US"/>
              <a:t> there is accelerated </a:t>
            </a:r>
            <a:r>
              <a:rPr dirty="0" sz="2000" lang="en-US" err="1"/>
              <a:t>haemolysis</a:t>
            </a:r>
            <a:r>
              <a:rPr dirty="0" sz="2000" lang="en-US"/>
              <a:t> .</a:t>
            </a:r>
          </a:p>
          <a:p>
            <a:r>
              <a:rPr dirty="0" sz="2000" lang="en-US"/>
              <a:t>The premature destruction of red cells in </a:t>
            </a:r>
            <a:r>
              <a:rPr dirty="0" sz="2000" lang="en-US" err="1"/>
              <a:t>haemolytic</a:t>
            </a:r>
            <a:r>
              <a:rPr dirty="0" sz="2000" lang="en-US"/>
              <a:t> </a:t>
            </a:r>
            <a:r>
              <a:rPr dirty="0" sz="2000" lang="en-US" err="1"/>
              <a:t>anaemia</a:t>
            </a:r>
            <a:r>
              <a:rPr dirty="0" sz="2000" lang="en-US"/>
              <a:t> may occur at either of the following 2 sites –</a:t>
            </a:r>
          </a:p>
          <a:p>
            <a:pPr indent="-342900" marL="342900">
              <a:buFont typeface="+mj-lt"/>
              <a:buAutoNum type="arabicPeriod"/>
            </a:pPr>
            <a:r>
              <a:rPr dirty="0" sz="2000" lang="en-US" err="1"/>
              <a:t>Firstly,the</a:t>
            </a:r>
            <a:r>
              <a:rPr dirty="0" sz="2000" lang="en-US"/>
              <a:t> red cells undergo lysis in the circulation and release their contents into plasma (intravascular </a:t>
            </a:r>
            <a:r>
              <a:rPr dirty="0" sz="2000" lang="en-US" err="1"/>
              <a:t>haemolysis</a:t>
            </a:r>
            <a:r>
              <a:rPr dirty="0" sz="2000" lang="en-US"/>
              <a:t>)</a:t>
            </a:r>
          </a:p>
          <a:p>
            <a:pPr indent="-342900" marL="342900">
              <a:buFont typeface="+mj-lt"/>
              <a:buAutoNum type="arabicPeriod"/>
            </a:pPr>
            <a:r>
              <a:rPr dirty="0" sz="2000" lang="en-US"/>
              <a:t>Secondly, the red cells are taken up by cells of the RE system where they are destroyed and digested (extravascular </a:t>
            </a:r>
            <a:r>
              <a:rPr dirty="0" sz="2000" lang="en-US" err="1"/>
              <a:t>haemolysis</a:t>
            </a:r>
            <a:r>
              <a:rPr dirty="0" sz="2000" lang="en-US"/>
              <a:t> ) 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/>
              <a:t>General clinical features</a:t>
            </a:r>
          </a:p>
        </p:txBody>
      </p:sp>
      <p:sp>
        <p:nvSpPr>
          <p:cNvPr id="104870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sz="2400" lang="en-US"/>
              <a:t>Presence of pallor of mucous membrane.</a:t>
            </a:r>
          </a:p>
          <a:p>
            <a:r>
              <a:rPr dirty="0" sz="2400" lang="en-US"/>
              <a:t>Mild fluctuating jaundice due to unconjugated </a:t>
            </a:r>
            <a:r>
              <a:rPr dirty="0" sz="2400" lang="en-US" err="1"/>
              <a:t>hyperbilirubinaemia</a:t>
            </a:r>
            <a:r>
              <a:rPr dirty="0" sz="2400" lang="en-US"/>
              <a:t>.</a:t>
            </a:r>
          </a:p>
          <a:p>
            <a:r>
              <a:rPr dirty="0" sz="2400" lang="en-US"/>
              <a:t>Dark urine</a:t>
            </a:r>
          </a:p>
          <a:p>
            <a:r>
              <a:rPr dirty="0" sz="2400" lang="en-US"/>
              <a:t>Splenomegaly</a:t>
            </a:r>
          </a:p>
          <a:p>
            <a:r>
              <a:rPr dirty="0" sz="2400" lang="en-US"/>
              <a:t>Pigment gallstones</a:t>
            </a:r>
          </a:p>
          <a:p>
            <a:pPr indent="0" marL="0">
              <a:buNone/>
            </a:pPr>
            <a:endParaRPr dirty="0" lang="en-US"/>
          </a:p>
          <a:p>
            <a:pPr indent="0" marL="0">
              <a:buNone/>
            </a:pPr>
            <a:r>
              <a:rPr dirty="0" lang="en-US"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/>
              <a:t>Introduction </a:t>
            </a:r>
          </a:p>
        </p:txBody>
      </p:sp>
      <p:sp>
        <p:nvSpPr>
          <p:cNvPr id="1048648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p>
            <a:r>
              <a:rPr dirty="0" sz="2000" lang="en-US" err="1"/>
              <a:t>Anaemia</a:t>
            </a:r>
            <a:r>
              <a:rPr dirty="0" sz="2000" lang="en-US"/>
              <a:t> is defined as reduced </a:t>
            </a:r>
            <a:r>
              <a:rPr dirty="0" sz="2000" lang="en-US" err="1"/>
              <a:t>haemoglobin</a:t>
            </a:r>
            <a:r>
              <a:rPr dirty="0" sz="2000" lang="en-US"/>
              <a:t> concentration in blood below the lower limit of the normal range for the age and sex of the individual.</a:t>
            </a:r>
          </a:p>
          <a:p>
            <a:r>
              <a:rPr dirty="0" sz="2000" lang="en-US"/>
              <a:t>Range of </a:t>
            </a:r>
            <a:r>
              <a:rPr dirty="0" sz="2000" lang="en-US" err="1"/>
              <a:t>haemoglobin</a:t>
            </a:r>
            <a:r>
              <a:rPr dirty="0" sz="2000" lang="en-US"/>
              <a:t> value according to gender and age is as follows:-</a:t>
            </a:r>
          </a:p>
          <a:p>
            <a:pPr indent="-342900" marL="342900">
              <a:buFont typeface="+mj-lt"/>
              <a:buAutoNum type="arabicPeriod"/>
            </a:pPr>
            <a:r>
              <a:rPr dirty="0" sz="2000" lang="en-US"/>
              <a:t>At birth – 16-18g/dl</a:t>
            </a:r>
          </a:p>
          <a:p>
            <a:pPr indent="-342900" marL="342900">
              <a:buFont typeface="+mj-lt"/>
              <a:buAutoNum type="arabicPeriod"/>
            </a:pPr>
            <a:r>
              <a:rPr dirty="0" sz="2000" lang="en-US"/>
              <a:t>Children – 11-12.5g/dl</a:t>
            </a:r>
          </a:p>
          <a:p>
            <a:pPr indent="-342900" marL="342900">
              <a:buFont typeface="+mj-lt"/>
              <a:buAutoNum type="arabicPeriod"/>
            </a:pPr>
            <a:r>
              <a:rPr dirty="0" sz="2000" lang="en-US"/>
              <a:t>Adult men – 14-18g/dl</a:t>
            </a:r>
          </a:p>
          <a:p>
            <a:pPr indent="-342900" marL="342900">
              <a:buFont typeface="+mj-lt"/>
              <a:buAutoNum type="arabicPeriod"/>
            </a:pPr>
            <a:r>
              <a:rPr dirty="0" sz="2000" lang="en-US"/>
              <a:t>Adult women (menstruating) – 11-15g/dl</a:t>
            </a:r>
          </a:p>
          <a:p>
            <a:pPr indent="-342900" marL="342900">
              <a:buFont typeface="+mj-lt"/>
              <a:buAutoNum type="arabicPeriod"/>
            </a:pPr>
            <a:r>
              <a:rPr dirty="0" sz="2000" lang="en-US"/>
              <a:t>Adult women(post menopausal)- 12-16g/dl</a:t>
            </a:r>
          </a:p>
          <a:p>
            <a:pPr indent="-342900" marL="342900">
              <a:buFont typeface="+mj-lt"/>
              <a:buAutoNum type="arabicPeriod"/>
            </a:pPr>
            <a:r>
              <a:rPr dirty="0" sz="2000" lang="en-US"/>
              <a:t>Women during pregnancy – 10-12g/dl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Classification </a:t>
            </a:r>
          </a:p>
        </p:txBody>
      </p:sp>
      <p:sp>
        <p:nvSpPr>
          <p:cNvPr id="104870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r>
              <a:rPr dirty="0" sz="3100" lang="en-US"/>
              <a:t>Broadly divided in Acquired and Hereditary –</a:t>
            </a:r>
          </a:p>
          <a:p>
            <a:r>
              <a:rPr dirty="0" sz="3100" lang="en-US"/>
              <a:t>Acquired- </a:t>
            </a:r>
          </a:p>
          <a:p>
            <a:pPr indent="-342900" marL="342900">
              <a:buFont typeface="+mj-lt"/>
              <a:buAutoNum type="arabicPeriod"/>
            </a:pPr>
            <a:r>
              <a:rPr dirty="0" sz="3100" lang="en-US" err="1"/>
              <a:t>Immunohaemolytic</a:t>
            </a:r>
            <a:r>
              <a:rPr dirty="0" sz="3100" lang="en-US"/>
              <a:t> </a:t>
            </a:r>
            <a:r>
              <a:rPr dirty="0" sz="3100" lang="en-US" err="1"/>
              <a:t>anaemias</a:t>
            </a:r>
            <a:endParaRPr dirty="0" sz="3100" lang="en-US"/>
          </a:p>
          <a:p>
            <a:pPr indent="-342900" marL="342900">
              <a:buFont typeface="+mj-lt"/>
              <a:buAutoNum type="arabicPeriod"/>
            </a:pPr>
            <a:r>
              <a:rPr dirty="0" sz="3100" lang="en-US"/>
              <a:t>Mechanical trauma</a:t>
            </a:r>
          </a:p>
          <a:p>
            <a:pPr indent="-342900" marL="342900">
              <a:buFont typeface="+mj-lt"/>
              <a:buAutoNum type="arabicPeriod"/>
            </a:pPr>
            <a:r>
              <a:rPr dirty="0" sz="3100" lang="en-US"/>
              <a:t>Direct toxic effects</a:t>
            </a:r>
          </a:p>
          <a:p>
            <a:pPr indent="-342900" marL="342900">
              <a:buFont typeface="+mj-lt"/>
              <a:buAutoNum type="arabicPeriod"/>
            </a:pPr>
            <a:r>
              <a:rPr dirty="0" sz="3100" lang="en-US"/>
              <a:t>Acquired cell membrane abnormalities</a:t>
            </a:r>
          </a:p>
          <a:p>
            <a:pPr indent="-342900" marL="342900">
              <a:buFont typeface="+mj-lt"/>
              <a:buAutoNum type="arabicPeriod"/>
            </a:pPr>
            <a:r>
              <a:rPr dirty="0" sz="3100" lang="en-US"/>
              <a:t>Splenomegaly</a:t>
            </a:r>
          </a:p>
          <a:p>
            <a:r>
              <a:rPr dirty="0" sz="3100" lang="en-US"/>
              <a:t>Hereditary- </a:t>
            </a:r>
          </a:p>
          <a:p>
            <a:pPr indent="-342900" marL="342900">
              <a:buFont typeface="+mj-lt"/>
              <a:buAutoNum type="arabicPeriod"/>
            </a:pPr>
            <a:r>
              <a:rPr dirty="0" sz="3100" lang="en-US"/>
              <a:t>Abnormalities of red cell membrane</a:t>
            </a:r>
          </a:p>
          <a:p>
            <a:pPr indent="-342900" marL="342900">
              <a:buFont typeface="+mj-lt"/>
              <a:buAutoNum type="arabicPeriod"/>
            </a:pPr>
            <a:r>
              <a:rPr dirty="0" sz="3100" lang="en-US"/>
              <a:t>Disorders of red cell interior- sickle cell </a:t>
            </a:r>
            <a:r>
              <a:rPr dirty="0" sz="3100" lang="en-US" err="1"/>
              <a:t>anaemia</a:t>
            </a:r>
            <a:r>
              <a:rPr dirty="0" sz="3100" lang="en-US"/>
              <a:t> ,</a:t>
            </a:r>
            <a:r>
              <a:rPr dirty="0" sz="3100" lang="en-US" err="1"/>
              <a:t>thalassaemias</a:t>
            </a:r>
            <a:r>
              <a:rPr dirty="0" sz="3100" lang="en-US"/>
              <a:t>.</a:t>
            </a:r>
          </a:p>
          <a:p>
            <a:pPr indent="0" marL="0">
              <a:buNone/>
            </a:pPr>
            <a:r>
              <a:rPr dirty="0" lang="en-US"/>
              <a:t> </a:t>
            </a:r>
          </a:p>
          <a:p>
            <a:pPr indent="-342900" marL="342900">
              <a:buFont typeface="+mj-lt"/>
              <a:buAutoNum type="arabicPeriod"/>
            </a:pPr>
            <a:endParaRPr dirty="0"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6" name="Content Placeholder 2"/>
          <p:cNvSpPr>
            <a:spLocks noGrp="1"/>
          </p:cNvSpPr>
          <p:nvPr>
            <p:ph idx="4294967295"/>
          </p:nvPr>
        </p:nvSpPr>
        <p:spPr>
          <a:xfrm>
            <a:off x="178595" y="356791"/>
            <a:ext cx="11001374" cy="4858147"/>
          </a:xfrm>
        </p:spPr>
        <p:txBody>
          <a:bodyPr/>
          <a:p>
            <a:r>
              <a:rPr dirty="0" sz="2400" lang="en-US">
                <a:solidFill>
                  <a:schemeClr val="accent1"/>
                </a:solidFill>
              </a:rPr>
              <a:t>Sickle syndrome </a:t>
            </a:r>
          </a:p>
          <a:p>
            <a:pPr indent="0" marL="0">
              <a:buNone/>
            </a:pPr>
            <a:endParaRPr dirty="0" sz="2400" lang="en-US"/>
          </a:p>
          <a:p>
            <a:r>
              <a:rPr dirty="0" sz="2400" lang="en-US"/>
              <a:t>Most important and widely prevalent type of </a:t>
            </a:r>
            <a:r>
              <a:rPr dirty="0" sz="2400" lang="en-US" err="1"/>
              <a:t>haemoglobinopathy</a:t>
            </a:r>
            <a:r>
              <a:rPr dirty="0" sz="2400" lang="en-US"/>
              <a:t>  is due to the presence of sickle </a:t>
            </a:r>
            <a:r>
              <a:rPr dirty="0" sz="2400" lang="en-US" err="1"/>
              <a:t>haemoglobin</a:t>
            </a:r>
            <a:r>
              <a:rPr dirty="0" sz="2400" lang="en-US"/>
              <a:t> .</a:t>
            </a:r>
          </a:p>
          <a:p>
            <a:r>
              <a:rPr dirty="0" sz="2400" lang="en-US"/>
              <a:t>The red cell with </a:t>
            </a:r>
            <a:r>
              <a:rPr dirty="0" sz="2400" lang="en-US" err="1"/>
              <a:t>Hbs</a:t>
            </a:r>
            <a:r>
              <a:rPr dirty="0" sz="2400" lang="en-US"/>
              <a:t> develop 'sickling’ when they exposed to low oxygen tension.</a:t>
            </a:r>
          </a:p>
          <a:p>
            <a:r>
              <a:rPr dirty="0" sz="2400" lang="en-US"/>
              <a:t>Sickle syndrome occur in 3 different forms-</a:t>
            </a:r>
          </a:p>
          <a:p>
            <a:pPr indent="0" marL="0">
              <a:buNone/>
            </a:pPr>
            <a:endParaRPr dirty="0"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7" name="Content Placeholder 2"/>
          <p:cNvSpPr>
            <a:spLocks noGrp="1"/>
          </p:cNvSpPr>
          <p:nvPr>
            <p:ph idx="4294967295"/>
          </p:nvPr>
        </p:nvSpPr>
        <p:spPr>
          <a:xfrm>
            <a:off x="250032" y="303213"/>
            <a:ext cx="10947797" cy="4625975"/>
          </a:xfrm>
        </p:spPr>
        <p:txBody>
          <a:bodyPr>
            <a:normAutofit/>
          </a:bodyPr>
          <a:p>
            <a:pPr indent="-342900" marL="342900">
              <a:buFont typeface="+mj-lt"/>
              <a:buAutoNum type="arabicPeriod"/>
            </a:pPr>
            <a:r>
              <a:rPr dirty="0" sz="2400" lang="en-US"/>
              <a:t>Heterozygous state- Sickle cell trait</a:t>
            </a:r>
          </a:p>
          <a:p>
            <a:r>
              <a:rPr dirty="0" sz="2400" lang="en-US"/>
              <a:t>Sickle cell trait is a benign heterozygous state of </a:t>
            </a:r>
            <a:r>
              <a:rPr dirty="0" sz="2400" lang="en-US" err="1"/>
              <a:t>HbS</a:t>
            </a:r>
            <a:r>
              <a:rPr dirty="0" sz="2400" lang="en-US"/>
              <a:t> in which only one abnormal gene is inherited</a:t>
            </a:r>
          </a:p>
          <a:p>
            <a:r>
              <a:rPr dirty="0" sz="2400" lang="en-US"/>
              <a:t>Patient with AS develop no significant clinical problems except when they become severely hypoxic and may develop sickle cell crises.</a:t>
            </a:r>
          </a:p>
          <a:p>
            <a:pPr indent="0" marL="0">
              <a:buNone/>
            </a:pPr>
            <a:r>
              <a:rPr dirty="0" sz="2400" lang="en-US">
                <a:solidFill>
                  <a:schemeClr val="accent1"/>
                </a:solidFill>
              </a:rPr>
              <a:t>2 </a:t>
            </a:r>
            <a:r>
              <a:rPr dirty="0" sz="2400" lang="en-US"/>
              <a:t>. Homozygous state – sickle cell </a:t>
            </a:r>
            <a:r>
              <a:rPr dirty="0" sz="2400" lang="en-US" err="1"/>
              <a:t>anaemia</a:t>
            </a:r>
            <a:r>
              <a:rPr dirty="0" sz="2400" lang="en-US"/>
              <a:t>.</a:t>
            </a:r>
          </a:p>
          <a:p>
            <a:r>
              <a:rPr dirty="0" sz="2400" lang="en-US"/>
              <a:t>It is a homozygous state of </a:t>
            </a:r>
            <a:r>
              <a:rPr dirty="0" sz="2400" lang="en-US" err="1"/>
              <a:t>HbS</a:t>
            </a:r>
            <a:r>
              <a:rPr dirty="0" sz="2400" lang="en-US"/>
              <a:t> in the red cells in which an abnormal gene is inherited from each parent .SS is a severe disorder associated with protean clinical manifestations and decreased life expectancy.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/>
              <a:t>Sickle cell </a:t>
            </a:r>
            <a:r>
              <a:rPr dirty="0" lang="en-US" err="1"/>
              <a:t>anaemia</a:t>
            </a:r>
            <a:r>
              <a:rPr dirty="0" lang="en-US"/>
              <a:t> </a:t>
            </a:r>
          </a:p>
        </p:txBody>
      </p:sp>
      <p:sp>
        <p:nvSpPr>
          <p:cNvPr id="1048709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sz="2000" lang="en-US"/>
              <a:t>Is an inherited blood </a:t>
            </a:r>
            <a:r>
              <a:rPr dirty="0" sz="2000" lang="en-US" err="1"/>
              <a:t>disorder,characterized</a:t>
            </a:r>
            <a:r>
              <a:rPr dirty="0" sz="2000" lang="en-US"/>
              <a:t> by sickle shaped red blood cells which contain abnormal </a:t>
            </a:r>
            <a:r>
              <a:rPr dirty="0" sz="2000" lang="en-US" err="1"/>
              <a:t>haemoglobin</a:t>
            </a:r>
            <a:r>
              <a:rPr dirty="0" sz="2000" lang="en-US"/>
              <a:t>, </a:t>
            </a:r>
            <a:r>
              <a:rPr dirty="0" sz="2000" lang="en-US" err="1"/>
              <a:t>haemoglobin</a:t>
            </a:r>
            <a:r>
              <a:rPr dirty="0" sz="2000" lang="en-US"/>
              <a:t> S.</a:t>
            </a:r>
          </a:p>
          <a:p>
            <a:r>
              <a:rPr dirty="0" sz="2000" lang="en-US"/>
              <a:t>Pathogenesis-</a:t>
            </a:r>
          </a:p>
          <a:p>
            <a:r>
              <a:rPr dirty="0" sz="2000" lang="en-US"/>
              <a:t>Basic genetic defect is the single point mutation in one amino acid out of 146 in </a:t>
            </a:r>
            <a:r>
              <a:rPr dirty="0" sz="2000" lang="en-US" err="1"/>
              <a:t>haemoglobin</a:t>
            </a:r>
            <a:r>
              <a:rPr dirty="0" sz="2000" lang="en-US"/>
              <a:t> molecule – substitution of valine for glutamic acid at 6-residue position of beta –globin.</a:t>
            </a:r>
          </a:p>
          <a:p>
            <a:r>
              <a:rPr dirty="0" sz="2000" lang="en-US"/>
              <a:t>During deoxygenation ,the red cells containing </a:t>
            </a:r>
            <a:r>
              <a:rPr dirty="0" sz="2000" lang="en-US" err="1"/>
              <a:t>HbS</a:t>
            </a:r>
            <a:r>
              <a:rPr dirty="0" sz="2000" lang="en-US"/>
              <a:t> change from biconcave disc shape to an elongated crescent shape or sickle shape.</a:t>
            </a:r>
          </a:p>
          <a:p>
            <a:pPr indent="0" marL="0">
              <a:buNone/>
            </a:pPr>
            <a:endParaRPr dirty="0"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0" name="Content Placeholder 2"/>
          <p:cNvSpPr>
            <a:spLocks noGrp="1"/>
          </p:cNvSpPr>
          <p:nvPr>
            <p:ph idx="4294967295"/>
          </p:nvPr>
        </p:nvSpPr>
        <p:spPr>
          <a:xfrm>
            <a:off x="446485" y="803275"/>
            <a:ext cx="8108156" cy="5786834"/>
          </a:xfrm>
        </p:spPr>
        <p:txBody>
          <a:bodyPr/>
          <a:p>
            <a:r>
              <a:rPr dirty="0" sz="2400" lang="en-US"/>
              <a:t>Clinical features – </a:t>
            </a:r>
          </a:p>
          <a:p>
            <a:pPr indent="-342900" marL="342900">
              <a:buFont typeface="+mj-lt"/>
              <a:buAutoNum type="arabicPeriod"/>
            </a:pPr>
            <a:r>
              <a:rPr dirty="0" sz="2400" lang="en-US" err="1"/>
              <a:t>Anaemia</a:t>
            </a:r>
            <a:endParaRPr dirty="0" sz="2400" lang="en-US"/>
          </a:p>
          <a:p>
            <a:pPr indent="-342900" marL="342900">
              <a:buFont typeface="+mj-lt"/>
              <a:buAutoNum type="arabicPeriod"/>
            </a:pPr>
            <a:r>
              <a:rPr dirty="0" sz="2400" lang="en-US" err="1"/>
              <a:t>Vaso</a:t>
            </a:r>
            <a:r>
              <a:rPr dirty="0" sz="2400" lang="en-US"/>
              <a:t>-occlusive phenomena ( </a:t>
            </a:r>
            <a:r>
              <a:rPr dirty="0" sz="2400" lang="en-US" err="1"/>
              <a:t>microinfarcts</a:t>
            </a:r>
            <a:r>
              <a:rPr dirty="0" sz="2400" lang="en-US"/>
              <a:t> and </a:t>
            </a:r>
            <a:r>
              <a:rPr dirty="0" sz="2400" lang="en-US" err="1"/>
              <a:t>macroinfarcts</a:t>
            </a:r>
            <a:r>
              <a:rPr dirty="0" sz="2400" lang="en-US"/>
              <a:t>)</a:t>
            </a:r>
          </a:p>
          <a:p>
            <a:pPr indent="-342900" marL="342900">
              <a:buFont typeface="+mj-lt"/>
              <a:buAutoNum type="arabicPeriod"/>
            </a:pPr>
            <a:r>
              <a:rPr dirty="0" sz="2400" lang="en-US" err="1"/>
              <a:t>Microinfarcts</a:t>
            </a:r>
            <a:r>
              <a:rPr dirty="0" sz="2400" lang="en-US"/>
              <a:t> particularly affect the </a:t>
            </a:r>
            <a:r>
              <a:rPr dirty="0" sz="2400" lang="en-US" err="1"/>
              <a:t>abdomen,chest,back</a:t>
            </a:r>
            <a:r>
              <a:rPr dirty="0" sz="2400" lang="en-US"/>
              <a:t> and joints .</a:t>
            </a:r>
          </a:p>
          <a:p>
            <a:pPr indent="-342900" marL="342900">
              <a:buFont typeface="+mj-lt"/>
              <a:buAutoNum type="arabicPeriod"/>
            </a:pPr>
            <a:r>
              <a:rPr dirty="0" sz="2400" lang="en-US" err="1"/>
              <a:t>Macroinfarcts</a:t>
            </a:r>
            <a:r>
              <a:rPr dirty="0" sz="2400" lang="en-US"/>
              <a:t> </a:t>
            </a:r>
            <a:r>
              <a:rPr dirty="0" sz="2400" lang="en-US" err="1"/>
              <a:t>involving,spleen</a:t>
            </a:r>
            <a:r>
              <a:rPr dirty="0" sz="2400" lang="en-US"/>
              <a:t> ,bone marrow ,bones ,lungs ,CNS  , retina ,skin .</a:t>
            </a:r>
          </a:p>
          <a:p>
            <a:pPr indent="-342900" marL="342900">
              <a:buFont typeface="+mj-lt"/>
              <a:buAutoNum type="arabicPeriod"/>
            </a:pPr>
            <a:r>
              <a:rPr dirty="0" sz="2400" lang="en-US"/>
              <a:t>Impaired growth </a:t>
            </a:r>
          </a:p>
          <a:p>
            <a:pPr indent="-342900" marL="342900">
              <a:buFont typeface="+mj-lt"/>
              <a:buAutoNum type="arabicPeriod"/>
            </a:pPr>
            <a:r>
              <a:rPr dirty="0" sz="2400" lang="en-US"/>
              <a:t>Impaired </a:t>
            </a:r>
            <a:r>
              <a:rPr dirty="0" sz="2400" lang="en-US" err="1"/>
              <a:t>apenic</a:t>
            </a:r>
            <a:r>
              <a:rPr dirty="0" sz="2400" lang="en-US"/>
              <a:t> function </a:t>
            </a:r>
          </a:p>
          <a:p>
            <a:pPr indent="0" marL="0">
              <a:buNone/>
            </a:pPr>
            <a:endParaRPr dirty="0"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667000" y="1233487"/>
            <a:ext cx="6858000" cy="4391025"/>
          </a:xfrm>
          <a:prstGeom prst="rect"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1" name="Content Placeholder 2"/>
          <p:cNvSpPr>
            <a:spLocks noGrp="1"/>
          </p:cNvSpPr>
          <p:nvPr>
            <p:ph idx="4294967295"/>
          </p:nvPr>
        </p:nvSpPr>
        <p:spPr>
          <a:xfrm>
            <a:off x="1" y="803275"/>
            <a:ext cx="10644187" cy="5143897"/>
          </a:xfrm>
        </p:spPr>
        <p:txBody>
          <a:bodyPr>
            <a:normAutofit/>
          </a:bodyPr>
          <a:p>
            <a:r>
              <a:rPr dirty="0" sz="2400" lang="en-US"/>
              <a:t>Laboratory findings –</a:t>
            </a:r>
          </a:p>
          <a:p>
            <a:pPr indent="-342900" marL="342900">
              <a:buFont typeface="+mj-lt"/>
              <a:buAutoNum type="arabicPeriod"/>
            </a:pPr>
            <a:r>
              <a:rPr dirty="0" sz="2400" lang="en-US"/>
              <a:t>Moderate to severe </a:t>
            </a:r>
            <a:r>
              <a:rPr dirty="0" sz="2400" lang="en-US" err="1"/>
              <a:t>anaemia</a:t>
            </a:r>
            <a:endParaRPr dirty="0" sz="2400" lang="en-US"/>
          </a:p>
          <a:p>
            <a:pPr indent="-342900" marL="342900">
              <a:buFont typeface="+mj-lt"/>
              <a:buAutoNum type="arabicPeriod"/>
            </a:pPr>
            <a:r>
              <a:rPr dirty="0" sz="2400" lang="en-US"/>
              <a:t>Blood smear show sickle cells and target cells and features of splenic atrophy such as presence of Howell – Jolly bodies.</a:t>
            </a:r>
          </a:p>
          <a:p>
            <a:pPr indent="-342900" marL="342900">
              <a:buFont typeface="+mj-lt"/>
              <a:buAutoNum type="arabicPeriod"/>
            </a:pPr>
            <a:r>
              <a:rPr dirty="0" sz="2400" lang="en-US"/>
              <a:t>A positive suckling test with a reducing substance such as sodium </a:t>
            </a:r>
            <a:r>
              <a:rPr dirty="0" sz="2400" lang="en-US" err="1"/>
              <a:t>metabisulphite</a:t>
            </a:r>
            <a:r>
              <a:rPr dirty="0" sz="2400" lang="en-US"/>
              <a:t>.</a:t>
            </a:r>
          </a:p>
          <a:p>
            <a:pPr indent="-342900" marL="342900">
              <a:buFont typeface="+mj-lt"/>
              <a:buAutoNum type="arabicPeriod"/>
            </a:pPr>
            <a:r>
              <a:rPr dirty="0" sz="2400" lang="en-US" err="1"/>
              <a:t>Haemoglobin</a:t>
            </a:r>
            <a:r>
              <a:rPr dirty="0" sz="2400" lang="en-US"/>
              <a:t> electrophoresis shows no normal </a:t>
            </a:r>
            <a:r>
              <a:rPr dirty="0" sz="2400" lang="en-US" err="1"/>
              <a:t>HbA</a:t>
            </a:r>
            <a:r>
              <a:rPr dirty="0" sz="2400" lang="en-US"/>
              <a:t> but shows predominance of </a:t>
            </a:r>
            <a:r>
              <a:rPr dirty="0" sz="2400" lang="en-US" err="1"/>
              <a:t>HbS</a:t>
            </a:r>
            <a:r>
              <a:rPr dirty="0" sz="2400" lang="en-US"/>
              <a:t> and 20% </a:t>
            </a:r>
            <a:r>
              <a:rPr dirty="0" sz="2400" lang="en-US" err="1"/>
              <a:t>HbF</a:t>
            </a:r>
            <a:r>
              <a:rPr dirty="0" sz="2400" lang="en-US"/>
              <a:t>.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2" name="Content Placeholder 2"/>
          <p:cNvSpPr>
            <a:spLocks noGrp="1"/>
          </p:cNvSpPr>
          <p:nvPr>
            <p:ph idx="4294967295"/>
          </p:nvPr>
        </p:nvSpPr>
        <p:spPr>
          <a:xfrm>
            <a:off x="375048" y="803275"/>
            <a:ext cx="7536656" cy="5248275"/>
          </a:xfrm>
        </p:spPr>
        <p:txBody>
          <a:bodyPr>
            <a:normAutofit/>
          </a:bodyPr>
          <a:p>
            <a:r>
              <a:rPr dirty="0" sz="2400" lang="en-US"/>
              <a:t>3. Double heterozygous state –</a:t>
            </a:r>
          </a:p>
          <a:p>
            <a:r>
              <a:rPr dirty="0" sz="2400" lang="en-US"/>
              <a:t> involving combinations of </a:t>
            </a:r>
            <a:r>
              <a:rPr dirty="0" sz="2400" lang="en-US" err="1"/>
              <a:t>HbS</a:t>
            </a:r>
            <a:r>
              <a:rPr dirty="0" sz="2400" lang="en-US"/>
              <a:t> with other </a:t>
            </a:r>
            <a:r>
              <a:rPr dirty="0" sz="2400" lang="en-US" err="1"/>
              <a:t>haemoglobinopathies</a:t>
            </a:r>
            <a:r>
              <a:rPr dirty="0" sz="2400" lang="en-US"/>
              <a:t> may occur .</a:t>
            </a:r>
          </a:p>
          <a:p>
            <a:r>
              <a:rPr dirty="0" sz="2400" lang="en-US"/>
              <a:t>Most common in beta </a:t>
            </a:r>
            <a:r>
              <a:rPr dirty="0" sz="2400" lang="en-US" err="1"/>
              <a:t>thalassaemia</a:t>
            </a:r>
            <a:r>
              <a:rPr dirty="0" sz="2400" lang="en-US"/>
              <a:t> ,sickle C disease, and sickle D disease 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err="1"/>
              <a:t>Thalassaemias</a:t>
            </a:r>
            <a:r>
              <a:rPr dirty="0" lang="en-US"/>
              <a:t> </a:t>
            </a:r>
          </a:p>
        </p:txBody>
      </p:sp>
      <p:sp>
        <p:nvSpPr>
          <p:cNvPr id="104871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r>
              <a:rPr dirty="0" sz="2400" lang="en-US"/>
              <a:t>Are a diverse group of hereditary disorders in which there is reduced synthesis of one or more of the globin polypeptide chains.</a:t>
            </a:r>
          </a:p>
          <a:p>
            <a:r>
              <a:rPr dirty="0" sz="2400" lang="en-US"/>
              <a:t>These are quantitative abnormalities of polypeptide globin chain synthesis.</a:t>
            </a:r>
          </a:p>
          <a:p>
            <a:r>
              <a:rPr dirty="0" sz="2400" lang="en-US"/>
              <a:t>These are genetically transmitted disorders .</a:t>
            </a:r>
          </a:p>
          <a:p>
            <a:r>
              <a:rPr dirty="0" sz="2400" lang="en-US"/>
              <a:t>And there are two main types of </a:t>
            </a:r>
            <a:r>
              <a:rPr dirty="0" sz="2400" lang="en-US" err="1"/>
              <a:t>thalassaemias</a:t>
            </a:r>
            <a:r>
              <a:rPr dirty="0" sz="2400" lang="en-US"/>
              <a:t> .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5" name="Content Placeholder 2"/>
          <p:cNvSpPr>
            <a:spLocks noGrp="1"/>
          </p:cNvSpPr>
          <p:nvPr>
            <p:ph idx="4294967295"/>
          </p:nvPr>
        </p:nvSpPr>
        <p:spPr>
          <a:xfrm>
            <a:off x="160735" y="160735"/>
            <a:ext cx="12031266" cy="5890816"/>
          </a:xfrm>
        </p:spPr>
        <p:txBody>
          <a:bodyPr/>
          <a:p>
            <a:r>
              <a:rPr dirty="0" sz="2400" lang="en-US"/>
              <a:t>Alpha </a:t>
            </a:r>
            <a:r>
              <a:rPr dirty="0" sz="2400" lang="en-US" err="1"/>
              <a:t>thalassaemia</a:t>
            </a:r>
            <a:r>
              <a:rPr dirty="0" sz="2400" lang="en-US"/>
              <a:t> – are disorders in which there is defective synthesis of Alpha globin chains resulting in depressed production of </a:t>
            </a:r>
            <a:r>
              <a:rPr dirty="0" sz="2400" lang="en-US" err="1"/>
              <a:t>haemoglobins</a:t>
            </a:r>
            <a:r>
              <a:rPr dirty="0" sz="2400" lang="en-US"/>
              <a:t> that contain alpha chains </a:t>
            </a:r>
            <a:r>
              <a:rPr dirty="0" sz="2400" lang="en-US" err="1"/>
              <a:t>i.e</a:t>
            </a:r>
            <a:r>
              <a:rPr dirty="0" sz="2400" lang="en-US"/>
              <a:t> </a:t>
            </a:r>
            <a:r>
              <a:rPr dirty="0" sz="2400" lang="en-US" err="1"/>
              <a:t>HbA</a:t>
            </a:r>
            <a:r>
              <a:rPr dirty="0" sz="2400" lang="en-US"/>
              <a:t> , </a:t>
            </a:r>
            <a:r>
              <a:rPr dirty="0" sz="2400" lang="en-US" err="1"/>
              <a:t>HbA</a:t>
            </a:r>
            <a:r>
              <a:rPr dirty="0" sz="2400" lang="en-US"/>
              <a:t> </a:t>
            </a:r>
            <a:r>
              <a:rPr baseline="-25000" dirty="0" sz="2400" lang="en-US"/>
              <a:t>2 </a:t>
            </a:r>
            <a:r>
              <a:rPr dirty="0" sz="2400" lang="en-US"/>
              <a:t> and </a:t>
            </a:r>
            <a:r>
              <a:rPr dirty="0" sz="2400" lang="en-US" err="1"/>
              <a:t>HbF</a:t>
            </a:r>
            <a:r>
              <a:rPr dirty="0" sz="2400" lang="en-US"/>
              <a:t> .</a:t>
            </a:r>
          </a:p>
          <a:p>
            <a:r>
              <a:rPr dirty="0" sz="2400" lang="en-US"/>
              <a:t>Most commonly due to deletion of one or more of the  alpha chains genes located on short arm of chromosomes 16.</a:t>
            </a:r>
          </a:p>
          <a:p>
            <a:r>
              <a:rPr dirty="0" sz="2400" lang="en-US"/>
              <a:t>Alpha </a:t>
            </a:r>
            <a:r>
              <a:rPr dirty="0" sz="2400" lang="en-US" err="1"/>
              <a:t>thalassaemias</a:t>
            </a:r>
            <a:r>
              <a:rPr dirty="0" sz="2400" lang="en-US"/>
              <a:t> are classified into 4 types – </a:t>
            </a:r>
          </a:p>
          <a:p>
            <a:pPr indent="-342900" marL="342900">
              <a:buFont typeface="+mj-lt"/>
              <a:buAutoNum type="arabicPeriod"/>
            </a:pPr>
            <a:r>
              <a:rPr dirty="0" sz="2400" lang="en-US"/>
              <a:t>Four alpha genes- HB Bart ‘s </a:t>
            </a:r>
            <a:r>
              <a:rPr dirty="0" sz="2400" lang="en-US" err="1"/>
              <a:t>hydops</a:t>
            </a:r>
            <a:r>
              <a:rPr dirty="0" sz="2400" lang="en-US"/>
              <a:t> </a:t>
            </a:r>
            <a:r>
              <a:rPr dirty="0" sz="2400" lang="en-US" err="1"/>
              <a:t>foetalis</a:t>
            </a:r>
            <a:endParaRPr dirty="0" sz="2400" lang="en-US"/>
          </a:p>
          <a:p>
            <a:pPr indent="-342900" marL="342900">
              <a:buFont typeface="+mj-lt"/>
              <a:buAutoNum type="arabicPeriod"/>
            </a:pPr>
            <a:r>
              <a:rPr dirty="0" sz="2400" lang="en-US"/>
              <a:t>Three alpha genes deletion – </a:t>
            </a:r>
            <a:r>
              <a:rPr dirty="0" sz="2400" lang="en-US" err="1"/>
              <a:t>HbH</a:t>
            </a:r>
            <a:r>
              <a:rPr dirty="0" sz="2400" lang="en-US"/>
              <a:t> disease</a:t>
            </a:r>
          </a:p>
          <a:p>
            <a:pPr indent="-342900" marL="342900">
              <a:buFont typeface="+mj-lt"/>
              <a:buAutoNum type="arabicPeriod"/>
            </a:pPr>
            <a:r>
              <a:rPr dirty="0" sz="2400" lang="en-US"/>
              <a:t>Two alpha gene deletion – alpha </a:t>
            </a:r>
            <a:r>
              <a:rPr dirty="0" sz="2400" lang="en-US" err="1"/>
              <a:t>thalassaemia</a:t>
            </a:r>
            <a:r>
              <a:rPr dirty="0" sz="2400" lang="en-US"/>
              <a:t> trait</a:t>
            </a:r>
          </a:p>
          <a:p>
            <a:pPr indent="-342900" marL="342900">
              <a:buFont typeface="+mj-lt"/>
              <a:buAutoNum type="arabicPeriod"/>
            </a:pPr>
            <a:r>
              <a:rPr dirty="0" sz="2400" lang="en-US"/>
              <a:t>One alpha gene deletion – alpha </a:t>
            </a:r>
            <a:r>
              <a:rPr dirty="0" sz="2400" lang="en-US" err="1"/>
              <a:t>thalassaemia</a:t>
            </a:r>
            <a:r>
              <a:rPr dirty="0" sz="2400" lang="en-US"/>
              <a:t> trait</a:t>
            </a:r>
          </a:p>
          <a:p>
            <a:endParaRPr dirty="0"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Content Placeholder 2"/>
          <p:cNvSpPr>
            <a:spLocks noGrp="1"/>
          </p:cNvSpPr>
          <p:nvPr>
            <p:ph idx="4294967295"/>
          </p:nvPr>
        </p:nvSpPr>
        <p:spPr>
          <a:xfrm>
            <a:off x="892969" y="1517651"/>
            <a:ext cx="9411891" cy="5090318"/>
          </a:xfrm>
        </p:spPr>
        <p:txBody>
          <a:bodyPr/>
          <a:p>
            <a:r>
              <a:rPr dirty="0" sz="2400" lang="en-US"/>
              <a:t>An alternate means of determining whether or not </a:t>
            </a:r>
            <a:r>
              <a:rPr dirty="0" sz="2400" lang="en-US" err="1"/>
              <a:t>anaemia</a:t>
            </a:r>
            <a:r>
              <a:rPr dirty="0" sz="2400" lang="en-US"/>
              <a:t> is present and it’s </a:t>
            </a:r>
            <a:r>
              <a:rPr dirty="0" sz="2400" lang="en-US" err="1"/>
              <a:t>severity,is</a:t>
            </a:r>
            <a:r>
              <a:rPr dirty="0" sz="2400" lang="en-US"/>
              <a:t> by red cell counts ,hematocrit(PCV) and absolute values (MCV,MCH&amp; MCHC).</a:t>
            </a:r>
          </a:p>
          <a:p>
            <a:r>
              <a:rPr dirty="0" sz="2400" lang="en-US"/>
              <a:t>Normal values are- </a:t>
            </a:r>
          </a:p>
          <a:p>
            <a:pPr indent="-342900" marL="342900">
              <a:buFont typeface="+mj-lt"/>
              <a:buAutoNum type="arabicPeriod"/>
            </a:pPr>
            <a:r>
              <a:rPr dirty="0" sz="2400" lang="en-US"/>
              <a:t>MCV(Mean corpuscular volume)- average volume of single RBC .It is 90 cubic microns.</a:t>
            </a:r>
          </a:p>
          <a:p>
            <a:pPr indent="-342900" marL="342900">
              <a:buFont typeface="+mj-lt"/>
              <a:buAutoNum type="arabicPeriod"/>
            </a:pPr>
            <a:r>
              <a:rPr dirty="0" sz="2400" lang="en-US"/>
              <a:t>MCH(Mean corpuscular </a:t>
            </a:r>
            <a:r>
              <a:rPr dirty="0" sz="2400" lang="en-US" err="1"/>
              <a:t>haemoglobin</a:t>
            </a:r>
            <a:r>
              <a:rPr dirty="0" sz="2400" lang="en-US"/>
              <a:t>) – is the quantity or amount of </a:t>
            </a:r>
            <a:r>
              <a:rPr dirty="0" sz="2400" lang="en-US" err="1"/>
              <a:t>haemoglobin</a:t>
            </a:r>
            <a:r>
              <a:rPr dirty="0" sz="2400" lang="en-US"/>
              <a:t> present in one RBC. It is 30 </a:t>
            </a:r>
            <a:r>
              <a:rPr dirty="0" sz="2400" lang="en-US" err="1"/>
              <a:t>picogram</a:t>
            </a:r>
            <a:r>
              <a:rPr dirty="0" sz="2400" lang="en-US"/>
              <a:t>. </a:t>
            </a:r>
          </a:p>
          <a:p>
            <a:pPr indent="0" marL="0">
              <a:buNone/>
            </a:pPr>
            <a:endParaRPr dirty="0" 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667000" y="1266824"/>
            <a:ext cx="6858000" cy="4324350"/>
          </a:xfrm>
          <a:prstGeom prst="rect"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6" name="Content Placeholder 2"/>
          <p:cNvSpPr>
            <a:spLocks noGrp="1"/>
          </p:cNvSpPr>
          <p:nvPr>
            <p:ph idx="4294967295"/>
          </p:nvPr>
        </p:nvSpPr>
        <p:spPr>
          <a:xfrm>
            <a:off x="357188" y="571103"/>
            <a:ext cx="8233171" cy="5197475"/>
          </a:xfrm>
        </p:spPr>
        <p:txBody>
          <a:bodyPr>
            <a:normAutofit/>
          </a:bodyPr>
          <a:p>
            <a:r>
              <a:rPr dirty="0" sz="2400" lang="en-US"/>
              <a:t>Clinical features – </a:t>
            </a:r>
          </a:p>
          <a:p>
            <a:r>
              <a:rPr dirty="0" sz="2400" lang="en-US"/>
              <a:t>HB Bart’s </a:t>
            </a:r>
            <a:r>
              <a:rPr dirty="0" sz="2400" lang="en-US" err="1"/>
              <a:t>hydops</a:t>
            </a:r>
            <a:r>
              <a:rPr dirty="0" sz="2400" lang="en-US"/>
              <a:t> </a:t>
            </a:r>
            <a:r>
              <a:rPr dirty="0" sz="2400" lang="en-US" err="1"/>
              <a:t>foetalis</a:t>
            </a:r>
            <a:r>
              <a:rPr dirty="0" sz="2400" lang="en-US"/>
              <a:t> is incompatible with life due to severe tissue hypoxia ,either fatal in utero.</a:t>
            </a:r>
          </a:p>
          <a:p>
            <a:r>
              <a:rPr dirty="0" sz="2400" lang="en-US"/>
              <a:t>Splenomegaly</a:t>
            </a:r>
          </a:p>
          <a:p>
            <a:r>
              <a:rPr dirty="0" sz="2400" lang="en-US" err="1"/>
              <a:t>Cholelithiasis</a:t>
            </a:r>
            <a:endParaRPr dirty="0" sz="2400" lang="en-US"/>
          </a:p>
          <a:p>
            <a:r>
              <a:rPr dirty="0" sz="2400" lang="en-US"/>
              <a:t>Fatigue </a:t>
            </a:r>
          </a:p>
          <a:p>
            <a:r>
              <a:rPr dirty="0" sz="2400" lang="en-US"/>
              <a:t>Weakness</a:t>
            </a:r>
          </a:p>
          <a:p>
            <a:r>
              <a:rPr dirty="0" sz="2400" lang="en-US"/>
              <a:t>Pale skin </a:t>
            </a:r>
          </a:p>
          <a:p>
            <a:r>
              <a:rPr dirty="0" sz="2400" lang="en-US"/>
              <a:t>Slow growth 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7" name="Content Placeholder 2"/>
          <p:cNvSpPr>
            <a:spLocks noGrp="1"/>
          </p:cNvSpPr>
          <p:nvPr>
            <p:ph idx="4294967295"/>
          </p:nvPr>
        </p:nvSpPr>
        <p:spPr>
          <a:xfrm>
            <a:off x="392907" y="249634"/>
            <a:ext cx="10233421" cy="4804569"/>
          </a:xfrm>
        </p:spPr>
        <p:txBody>
          <a:bodyPr/>
          <a:p>
            <a:r>
              <a:rPr dirty="0" sz="2400" lang="en-US"/>
              <a:t>Laboratory findings – </a:t>
            </a:r>
          </a:p>
          <a:p>
            <a:r>
              <a:rPr dirty="0" sz="2400" lang="en-US"/>
              <a:t>Blood smear show </a:t>
            </a:r>
            <a:r>
              <a:rPr dirty="0" sz="2400" lang="en-US" err="1"/>
              <a:t>anisopoikilocytosis</a:t>
            </a:r>
            <a:r>
              <a:rPr dirty="0" sz="2400" lang="en-US"/>
              <a:t> ,</a:t>
            </a:r>
            <a:r>
              <a:rPr dirty="0" sz="2400" lang="en-US" err="1"/>
              <a:t>hypochromia</a:t>
            </a:r>
            <a:r>
              <a:rPr dirty="0" sz="2400" lang="en-US"/>
              <a:t> , </a:t>
            </a:r>
            <a:r>
              <a:rPr dirty="0" sz="2400" lang="en-US" err="1"/>
              <a:t>microcytosis</a:t>
            </a:r>
            <a:r>
              <a:rPr dirty="0" sz="2400" lang="en-US"/>
              <a:t> ,</a:t>
            </a:r>
            <a:r>
              <a:rPr dirty="0" sz="2400" lang="en-US" err="1"/>
              <a:t>polychromasia</a:t>
            </a:r>
            <a:r>
              <a:rPr dirty="0" sz="2400" lang="en-US"/>
              <a:t> ,basophilic stippling in Bart’s </a:t>
            </a:r>
            <a:r>
              <a:rPr dirty="0" sz="2400" lang="en-US" err="1"/>
              <a:t>hydrops</a:t>
            </a:r>
            <a:r>
              <a:rPr dirty="0" sz="2400" lang="en-US"/>
              <a:t> </a:t>
            </a:r>
            <a:r>
              <a:rPr dirty="0" sz="2400" lang="en-US" err="1"/>
              <a:t>foetalis</a:t>
            </a:r>
            <a:endParaRPr dirty="0" sz="2400" lang="en-US"/>
          </a:p>
          <a:p>
            <a:r>
              <a:rPr dirty="0" sz="2400" lang="en-US" err="1"/>
              <a:t>Svere</a:t>
            </a:r>
            <a:r>
              <a:rPr dirty="0" sz="2400" lang="en-US"/>
              <a:t> </a:t>
            </a:r>
            <a:r>
              <a:rPr dirty="0" sz="2400" lang="en-US" err="1"/>
              <a:t>microcytosis</a:t>
            </a:r>
            <a:r>
              <a:rPr dirty="0" sz="2400" lang="en-US"/>
              <a:t> </a:t>
            </a:r>
            <a:r>
              <a:rPr dirty="0" sz="2400" lang="en-US" err="1"/>
              <a:t>hypochromia</a:t>
            </a:r>
            <a:r>
              <a:rPr dirty="0" sz="2400" lang="en-US"/>
              <a:t> basophilic stippling in </a:t>
            </a:r>
            <a:r>
              <a:rPr dirty="0" sz="2400" lang="en-US" err="1"/>
              <a:t>HbH</a:t>
            </a:r>
            <a:r>
              <a:rPr dirty="0" sz="2400" lang="en-US"/>
              <a:t> disease.</a:t>
            </a:r>
          </a:p>
          <a:p>
            <a:r>
              <a:rPr dirty="0" sz="2400" lang="en-US" err="1"/>
              <a:t>Microcyticamd</a:t>
            </a:r>
            <a:r>
              <a:rPr dirty="0" sz="2400" lang="en-US"/>
              <a:t> hypochromic red  cell morphology but no evidence of </a:t>
            </a:r>
            <a:r>
              <a:rPr dirty="0" sz="2400" lang="en-US" err="1"/>
              <a:t>haemolysis</a:t>
            </a:r>
            <a:r>
              <a:rPr dirty="0" sz="2400" lang="en-US"/>
              <a:t> on </a:t>
            </a:r>
            <a:r>
              <a:rPr dirty="0" sz="2400" lang="en-US" err="1"/>
              <a:t>anaemia</a:t>
            </a:r>
            <a:r>
              <a:rPr dirty="0" sz="2400" lang="en-US"/>
              <a:t> in alpha </a:t>
            </a:r>
            <a:r>
              <a:rPr dirty="0" sz="2400" lang="en-US" err="1"/>
              <a:t>thalassaemia</a:t>
            </a:r>
            <a:r>
              <a:rPr dirty="0" sz="2400" lang="en-US"/>
              <a:t> trait.</a:t>
            </a:r>
          </a:p>
          <a:p>
            <a:r>
              <a:rPr dirty="0" sz="2400" lang="en-US"/>
              <a:t>Reticulocyte count is high or Mild </a:t>
            </a:r>
            <a:r>
              <a:rPr dirty="0" sz="2400" lang="en-US" err="1"/>
              <a:t>reticulocytosis</a:t>
            </a:r>
            <a:r>
              <a:rPr dirty="0" sz="2400" lang="en-US"/>
              <a:t>.</a:t>
            </a:r>
          </a:p>
          <a:p>
            <a:r>
              <a:rPr dirty="0" sz="2400" lang="en-US"/>
              <a:t>Serum bilirubin level is elevated.</a:t>
            </a:r>
          </a:p>
          <a:p>
            <a:r>
              <a:rPr dirty="0" sz="2400" lang="en-US"/>
              <a:t>MCV, MCH ,and MCHC may be slightly reduced.</a:t>
            </a:r>
          </a:p>
          <a:p>
            <a:endParaRPr dirty="0" 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8" name="Content Placeholder 2"/>
          <p:cNvSpPr>
            <a:spLocks noGrp="1"/>
          </p:cNvSpPr>
          <p:nvPr>
            <p:ph idx="4294967295"/>
          </p:nvPr>
        </p:nvSpPr>
        <p:spPr>
          <a:xfrm>
            <a:off x="357188" y="196454"/>
            <a:ext cx="11001376" cy="5447110"/>
          </a:xfrm>
        </p:spPr>
        <p:txBody>
          <a:bodyPr>
            <a:noAutofit/>
          </a:bodyPr>
          <a:p>
            <a:r>
              <a:rPr dirty="0" sz="2000" lang="en-US"/>
              <a:t>Beta </a:t>
            </a:r>
            <a:r>
              <a:rPr dirty="0" sz="2000" lang="en-US" err="1"/>
              <a:t>thalassaemia</a:t>
            </a:r>
            <a:r>
              <a:rPr dirty="0" sz="2000" lang="en-US"/>
              <a:t> – </a:t>
            </a:r>
          </a:p>
          <a:p>
            <a:r>
              <a:rPr dirty="0" sz="2000" lang="en-US"/>
              <a:t>Are caused by decreased rate of beta chain synthesis resulting in reduced formation of </a:t>
            </a:r>
            <a:r>
              <a:rPr dirty="0" sz="2000" lang="en-US" err="1"/>
              <a:t>HbA</a:t>
            </a:r>
            <a:r>
              <a:rPr dirty="0" sz="2000" lang="en-US"/>
              <a:t> in the red cells.</a:t>
            </a:r>
          </a:p>
          <a:p>
            <a:r>
              <a:rPr dirty="0" sz="2000" lang="en-US"/>
              <a:t>More complex </a:t>
            </a:r>
            <a:r>
              <a:rPr dirty="0" sz="2000" lang="en-US" err="1"/>
              <a:t>thain</a:t>
            </a:r>
            <a:r>
              <a:rPr dirty="0" sz="2000" lang="en-US"/>
              <a:t> alpha </a:t>
            </a:r>
            <a:r>
              <a:rPr dirty="0" sz="2000" lang="en-US" err="1"/>
              <a:t>thalassaemia</a:t>
            </a:r>
            <a:r>
              <a:rPr dirty="0" sz="2000" lang="en-US"/>
              <a:t>.</a:t>
            </a:r>
          </a:p>
          <a:p>
            <a:r>
              <a:rPr dirty="0" sz="2000" lang="en-US"/>
              <a:t>Most of beta </a:t>
            </a:r>
            <a:r>
              <a:rPr dirty="0" sz="2000" lang="en-US" err="1"/>
              <a:t>thalassaemias</a:t>
            </a:r>
            <a:r>
              <a:rPr dirty="0" sz="2000" lang="en-US"/>
              <a:t> arise from different types of mutations of beta globin gene resulting from single base changes.</a:t>
            </a:r>
          </a:p>
          <a:p>
            <a:r>
              <a:rPr dirty="0" sz="2000" lang="en-US"/>
              <a:t>There are three types of beta </a:t>
            </a:r>
            <a:r>
              <a:rPr dirty="0" sz="2000" lang="en-US" err="1"/>
              <a:t>thalassaemias</a:t>
            </a:r>
            <a:r>
              <a:rPr dirty="0" sz="2000" lang="en-US"/>
              <a:t> – </a:t>
            </a:r>
          </a:p>
          <a:p>
            <a:pPr indent="-342900" marL="342900">
              <a:buFont typeface="+mj-lt"/>
              <a:buAutoNum type="arabicPeriod"/>
            </a:pPr>
            <a:r>
              <a:rPr dirty="0" sz="2000" lang="en-US"/>
              <a:t>Beta </a:t>
            </a:r>
            <a:r>
              <a:rPr dirty="0" sz="2000" lang="en-US" err="1"/>
              <a:t>thalassaemia</a:t>
            </a:r>
            <a:r>
              <a:rPr dirty="0" sz="2000" lang="en-US"/>
              <a:t> major – </a:t>
            </a:r>
          </a:p>
          <a:p>
            <a:r>
              <a:rPr dirty="0" sz="2000" lang="en-US"/>
              <a:t>Also termed as Mediterranean or </a:t>
            </a:r>
            <a:r>
              <a:rPr dirty="0" sz="2000" lang="en-US" err="1"/>
              <a:t>cooleys</a:t>
            </a:r>
            <a:r>
              <a:rPr dirty="0" sz="2000" lang="en-US"/>
              <a:t> </a:t>
            </a:r>
            <a:r>
              <a:rPr dirty="0" sz="2000" lang="en-US" err="1"/>
              <a:t>anaemia</a:t>
            </a:r>
            <a:r>
              <a:rPr dirty="0" sz="2000" lang="en-US"/>
              <a:t> is the most common form of congenital </a:t>
            </a:r>
            <a:r>
              <a:rPr dirty="0" sz="2000" lang="en-US" err="1"/>
              <a:t>haemolytic</a:t>
            </a:r>
            <a:r>
              <a:rPr dirty="0" sz="2000" lang="en-US"/>
              <a:t> </a:t>
            </a:r>
            <a:r>
              <a:rPr dirty="0" sz="2000" lang="en-US" err="1"/>
              <a:t>anaemia</a:t>
            </a:r>
            <a:r>
              <a:rPr dirty="0" sz="2000" lang="en-US"/>
              <a:t>.</a:t>
            </a:r>
          </a:p>
          <a:p>
            <a:r>
              <a:rPr dirty="0" sz="2000" lang="en-US"/>
              <a:t>It is a homozygous state with either complete absence of beta chain synthesis or only small amount are formed. 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9" name="Content Placeholder 2"/>
          <p:cNvSpPr>
            <a:spLocks noGrp="1"/>
          </p:cNvSpPr>
          <p:nvPr>
            <p:ph idx="4294967295"/>
          </p:nvPr>
        </p:nvSpPr>
        <p:spPr>
          <a:xfrm>
            <a:off x="196454" y="285751"/>
            <a:ext cx="10233422" cy="5765800"/>
          </a:xfrm>
        </p:spPr>
        <p:txBody>
          <a:bodyPr>
            <a:normAutofit/>
          </a:bodyPr>
          <a:p>
            <a:r>
              <a:rPr dirty="0" sz="2000" lang="en-US"/>
              <a:t>Clinical features – </a:t>
            </a:r>
          </a:p>
          <a:p>
            <a:r>
              <a:rPr dirty="0" sz="2000" lang="en-US" err="1"/>
              <a:t>Anaemia</a:t>
            </a:r>
            <a:endParaRPr dirty="0" sz="2000" lang="en-US"/>
          </a:p>
          <a:p>
            <a:r>
              <a:rPr dirty="0" sz="2000" lang="en-US"/>
              <a:t>Marked hepatosplenomegaly</a:t>
            </a:r>
          </a:p>
          <a:p>
            <a:r>
              <a:rPr dirty="0" sz="2000" lang="en-US"/>
              <a:t>Expansion of bones </a:t>
            </a:r>
          </a:p>
          <a:p>
            <a:r>
              <a:rPr dirty="0" sz="2000" lang="en-US"/>
              <a:t>Iron overload due to repeated blood transfusion.</a:t>
            </a:r>
          </a:p>
          <a:p>
            <a:r>
              <a:rPr dirty="0" sz="2000" lang="en-US" err="1"/>
              <a:t>Extramedullary</a:t>
            </a:r>
            <a:r>
              <a:rPr dirty="0" sz="2000" lang="en-US"/>
              <a:t> </a:t>
            </a:r>
            <a:r>
              <a:rPr dirty="0" sz="2000" lang="en-US" err="1"/>
              <a:t>haematopoisis</a:t>
            </a:r>
            <a:r>
              <a:rPr dirty="0" sz="2000" lang="en-US"/>
              <a:t>.</a:t>
            </a:r>
          </a:p>
          <a:p>
            <a:r>
              <a:rPr dirty="0" sz="2000" lang="en-US"/>
              <a:t>Slow rate of  growth and development</a:t>
            </a:r>
          </a:p>
          <a:p>
            <a:r>
              <a:rPr dirty="0" sz="2000" lang="en-US"/>
              <a:t>Delayed puberty </a:t>
            </a:r>
          </a:p>
          <a:p>
            <a:r>
              <a:rPr dirty="0" sz="2000" lang="en-US"/>
              <a:t>Diabetes mellitus</a:t>
            </a:r>
          </a:p>
          <a:p>
            <a:r>
              <a:rPr dirty="0" sz="2000" lang="en-US"/>
              <a:t>Damage to  liver  and heart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667000" y="1238249"/>
            <a:ext cx="6858000" cy="4381500"/>
          </a:xfrm>
          <a:prstGeom prst="rect"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0" name="Content Placeholder 2"/>
          <p:cNvSpPr>
            <a:spLocks noGrp="1"/>
          </p:cNvSpPr>
          <p:nvPr>
            <p:ph idx="4294967295"/>
          </p:nvPr>
        </p:nvSpPr>
        <p:spPr>
          <a:xfrm>
            <a:off x="0" y="803275"/>
            <a:ext cx="9020175" cy="5411788"/>
          </a:xfrm>
        </p:spPr>
        <p:txBody>
          <a:bodyPr>
            <a:normAutofit/>
          </a:bodyPr>
          <a:p>
            <a:r>
              <a:rPr dirty="0" sz="2400" lang="en-US"/>
              <a:t>Laboratory finding – </a:t>
            </a:r>
          </a:p>
          <a:p>
            <a:pPr indent="-342900" marL="342900">
              <a:buFont typeface="+mj-lt"/>
              <a:buAutoNum type="arabicPeriod"/>
            </a:pPr>
            <a:r>
              <a:rPr dirty="0" sz="2400" lang="en-US"/>
              <a:t>Usually severe </a:t>
            </a:r>
            <a:r>
              <a:rPr dirty="0" sz="2400" lang="en-US" err="1"/>
              <a:t>anameia</a:t>
            </a:r>
            <a:endParaRPr dirty="0" sz="2400" lang="en-US"/>
          </a:p>
          <a:p>
            <a:pPr indent="-342900" marL="342900">
              <a:buFont typeface="+mj-lt"/>
              <a:buAutoNum type="arabicPeriod"/>
            </a:pPr>
            <a:r>
              <a:rPr dirty="0" sz="2400" lang="en-US"/>
              <a:t>Blood smear shows severe microcytic hypochromic red cell morphology, marked </a:t>
            </a:r>
            <a:r>
              <a:rPr dirty="0" sz="2400" lang="en-US" err="1"/>
              <a:t>anisopoikilocytosis</a:t>
            </a:r>
            <a:r>
              <a:rPr dirty="0" sz="2400" lang="en-US"/>
              <a:t>, basophilic stippling.</a:t>
            </a:r>
          </a:p>
          <a:p>
            <a:pPr indent="-342900" marL="342900">
              <a:buFont typeface="+mj-lt"/>
              <a:buAutoNum type="arabicPeriod"/>
            </a:pPr>
            <a:r>
              <a:rPr dirty="0" sz="2400" lang="en-US"/>
              <a:t>Serum bilirubin raised.</a:t>
            </a:r>
          </a:p>
          <a:p>
            <a:pPr indent="-342900" marL="342900">
              <a:buFont typeface="+mj-lt"/>
              <a:buAutoNum type="arabicPeriod"/>
            </a:pPr>
            <a:r>
              <a:rPr dirty="0" sz="2400" lang="en-US"/>
              <a:t>Reticulocytes is present</a:t>
            </a:r>
          </a:p>
          <a:p>
            <a:pPr indent="-342900" marL="342900">
              <a:buFont typeface="+mj-lt"/>
              <a:buAutoNum type="arabicPeriod"/>
            </a:pPr>
            <a:r>
              <a:rPr dirty="0" sz="2400" lang="en-US"/>
              <a:t>MCV, MCH And MCHC are significantly reduced </a:t>
            </a:r>
          </a:p>
          <a:p>
            <a:pPr indent="-342900" marL="342900">
              <a:buFont typeface="+mj-lt"/>
              <a:buAutoNum type="arabicPeriod"/>
            </a:pPr>
            <a:r>
              <a:rPr dirty="0" sz="2400" lang="en-US"/>
              <a:t>WBC count is often raised.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1" name="Content Placeholder 2"/>
          <p:cNvSpPr>
            <a:spLocks noGrp="1"/>
          </p:cNvSpPr>
          <p:nvPr>
            <p:ph idx="4294967295"/>
          </p:nvPr>
        </p:nvSpPr>
        <p:spPr>
          <a:xfrm>
            <a:off x="714375" y="803275"/>
            <a:ext cx="8876109" cy="5518944"/>
          </a:xfrm>
        </p:spPr>
        <p:txBody>
          <a:bodyPr>
            <a:normAutofit/>
          </a:bodyPr>
          <a:p>
            <a:r>
              <a:rPr dirty="0" sz="2400" lang="en-US"/>
              <a:t>2 .Beta  </a:t>
            </a:r>
            <a:r>
              <a:rPr dirty="0" sz="2400" lang="en-US" err="1"/>
              <a:t>thalassaemia</a:t>
            </a:r>
            <a:r>
              <a:rPr dirty="0" sz="2400" lang="en-US"/>
              <a:t> minor – is a heterozygous state is a common entity </a:t>
            </a:r>
            <a:r>
              <a:rPr dirty="0" sz="2400" lang="en-US" err="1"/>
              <a:t>characterised</a:t>
            </a:r>
            <a:r>
              <a:rPr dirty="0" sz="2400" lang="en-US"/>
              <a:t> by moderate reduction in beta chain synthesis.</a:t>
            </a:r>
          </a:p>
          <a:p>
            <a:r>
              <a:rPr dirty="0" sz="2400" lang="en-US"/>
              <a:t>3 . Beta </a:t>
            </a:r>
            <a:r>
              <a:rPr dirty="0" sz="2400" lang="en-US" err="1"/>
              <a:t>thalassaemia</a:t>
            </a:r>
            <a:r>
              <a:rPr dirty="0" sz="2400" lang="en-US"/>
              <a:t> intermedia- it is </a:t>
            </a:r>
            <a:r>
              <a:rPr dirty="0" sz="2400" lang="en-US" err="1"/>
              <a:t>iof</a:t>
            </a:r>
            <a:r>
              <a:rPr dirty="0" sz="2400" lang="en-US"/>
              <a:t> intermediate degree of severity that does not require regular blood transfusions 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2" name="Title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dirty="0" lang="en-US"/>
              <a:t>Thank you</a:t>
            </a:r>
          </a:p>
        </p:txBody>
      </p:sp>
      <p:sp>
        <p:nvSpPr>
          <p:cNvPr id="1048723" name="Subtitle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Content Placeholder 2"/>
          <p:cNvSpPr>
            <a:spLocks noGrp="1"/>
          </p:cNvSpPr>
          <p:nvPr>
            <p:ph idx="4294967295"/>
          </p:nvPr>
        </p:nvSpPr>
        <p:spPr>
          <a:xfrm>
            <a:off x="910830" y="1785542"/>
            <a:ext cx="9358312" cy="2840038"/>
          </a:xfrm>
        </p:spPr>
        <p:txBody>
          <a:bodyPr>
            <a:normAutofit/>
          </a:bodyPr>
          <a:p>
            <a:r>
              <a:rPr dirty="0" sz="2400" lang="en-US"/>
              <a:t>3.Mean corpuscular </a:t>
            </a:r>
            <a:r>
              <a:rPr dirty="0" sz="2400" lang="en-US" err="1"/>
              <a:t>haemoglobin</a:t>
            </a:r>
            <a:r>
              <a:rPr dirty="0" sz="2400" lang="en-US"/>
              <a:t> concentration – concentration of hemoglobin expressed in relation to the volume of one RBC . So the unit of expression is percentage and  it is 30%.(30-80%).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/>
              <a:t>Classification </a:t>
            </a:r>
          </a:p>
        </p:txBody>
      </p:sp>
      <p:sp>
        <p:nvSpPr>
          <p:cNvPr id="104865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r>
              <a:rPr dirty="0" sz="2400" lang="en-US"/>
              <a:t>Two widely accepted classifications of </a:t>
            </a:r>
            <a:r>
              <a:rPr dirty="0" sz="2400" lang="en-US" err="1"/>
              <a:t>anaemia</a:t>
            </a:r>
            <a:r>
              <a:rPr dirty="0" sz="2400" lang="en-US"/>
              <a:t>.</a:t>
            </a:r>
          </a:p>
          <a:p>
            <a:pPr indent="-342900" marL="342900">
              <a:buFont typeface="+mj-lt"/>
              <a:buAutoNum type="arabicPeriod"/>
            </a:pPr>
            <a:r>
              <a:rPr dirty="0" sz="2400" lang="en-US"/>
              <a:t>Morphological classification</a:t>
            </a:r>
          </a:p>
          <a:p>
            <a:pPr indent="-342900" marL="342900">
              <a:buFont typeface="+mj-lt"/>
              <a:buAutoNum type="arabicPeriod"/>
            </a:pPr>
            <a:r>
              <a:rPr dirty="0" sz="2400" lang="en-US"/>
              <a:t>Etiological classification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/>
              <a:t>Morphological classification </a:t>
            </a:r>
          </a:p>
        </p:txBody>
      </p:sp>
      <p:sp>
        <p:nvSpPr>
          <p:cNvPr id="104865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r>
              <a:rPr dirty="0" sz="2400" lang="en-US"/>
              <a:t>It depends on the size and the color of RBCs .</a:t>
            </a:r>
          </a:p>
          <a:p>
            <a:r>
              <a:rPr dirty="0" sz="2400" lang="en-US"/>
              <a:t>Size is determined by – MCV</a:t>
            </a:r>
          </a:p>
          <a:p>
            <a:r>
              <a:rPr dirty="0" sz="2400" lang="en-US"/>
              <a:t>Color is determined by – MCHC</a:t>
            </a:r>
          </a:p>
          <a:p>
            <a:r>
              <a:rPr dirty="0" sz="2400" lang="en-US"/>
              <a:t>By this method of classification </a:t>
            </a:r>
            <a:r>
              <a:rPr dirty="0" sz="2400" lang="en-US" err="1"/>
              <a:t>anaemias</a:t>
            </a:r>
            <a:r>
              <a:rPr dirty="0" sz="2400" lang="en-US"/>
              <a:t> are classified into 3 types.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lastClr="000000" val="windowText"/>
      </a:dk1>
      <a:lt1>
        <a:sysClr lastClr="FFFFFF" val="window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r="5400000" dist="254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dir="tl" rig="threePt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PowerPoint Presentation</dc:title>
  <dc:creator>rakhivermakalwar18@gmail.com</dc:creator>
  <cp:lastModifiedBy>rakhivermakalwar18@gmail.com</cp:lastModifiedBy>
  <dcterms:created xsi:type="dcterms:W3CDTF">2022-09-22T05:42:07Z</dcterms:created>
  <dcterms:modified xsi:type="dcterms:W3CDTF">2024-05-02T04:54:54Z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d75b1f526e1948dea4bcafb67bc89824</vt:lpwstr>
  </property>
</Properties>
</file>