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5" r:id="rId1"/>
  </p:sldMasterIdLst>
  <p:sldIdLst>
    <p:sldId id="257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84" r:id="rId12"/>
    <p:sldId id="269" r:id="rId13"/>
    <p:sldId id="270" r:id="rId14"/>
    <p:sldId id="271" r:id="rId15"/>
    <p:sldId id="285" r:id="rId16"/>
    <p:sldId id="272" r:id="rId17"/>
    <p:sldId id="274" r:id="rId18"/>
    <p:sldId id="273" r:id="rId19"/>
    <p:sldId id="286" r:id="rId20"/>
    <p:sldId id="275" r:id="rId21"/>
    <p:sldId id="287" r:id="rId22"/>
    <p:sldId id="276" r:id="rId23"/>
    <p:sldId id="277" r:id="rId24"/>
    <p:sldId id="288" r:id="rId25"/>
    <p:sldId id="278" r:id="rId26"/>
    <p:sldId id="279" r:id="rId27"/>
    <p:sldId id="291" r:id="rId28"/>
    <p:sldId id="280" r:id="rId29"/>
    <p:sldId id="289" r:id="rId30"/>
    <p:sldId id="281" r:id="rId31"/>
    <p:sldId id="290" r:id="rId32"/>
    <p:sldId id="282" r:id="rId33"/>
    <p:sldId id="283" r:id="rId34"/>
    <p:sldId id="262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72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62646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27341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19264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67298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35703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847161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35940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5375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91221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97495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4626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744121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1233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9222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80585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2954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F36B4-7EF5-48F5-B9AF-B9102D53E17D}" type="datetimeFigureOut">
              <a:rPr lang="en-IN" smtClean="0"/>
              <a:pPr/>
              <a:t>07-05-2024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DBB22B8-097A-4BBE-AA04-4E1591D511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7970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  <p:sldLayoutId id="2147484158" r:id="rId13"/>
    <p:sldLayoutId id="2147484159" r:id="rId14"/>
    <p:sldLayoutId id="2147484160" r:id="rId15"/>
    <p:sldLayoutId id="21474841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7094" y="3778624"/>
            <a:ext cx="9857522" cy="2464950"/>
          </a:xfrm>
        </p:spPr>
        <p:txBody>
          <a:bodyPr>
            <a:normAutofit/>
          </a:bodyPr>
          <a:lstStyle/>
          <a:p>
            <a:r>
              <a:rPr lang="en-IN" dirty="0" smtClean="0"/>
              <a:t> </a:t>
            </a:r>
            <a:r>
              <a:rPr lang="en-IN" sz="4400" dirty="0" smtClean="0">
                <a:latin typeface="Algerian" panose="04020705040A02060702" pitchFamily="82" charset="0"/>
              </a:rPr>
              <a:t>MADHAV </a:t>
            </a:r>
            <a:r>
              <a:rPr lang="en-IN" sz="4400" dirty="0" err="1" smtClean="0">
                <a:latin typeface="Algerian" panose="04020705040A02060702" pitchFamily="82" charset="0"/>
              </a:rPr>
              <a:t>HOMOEOPATHIc</a:t>
            </a:r>
            <a:r>
              <a:rPr lang="en-IN" sz="4400" dirty="0" smtClean="0">
                <a:latin typeface="Algerian" panose="04020705040A02060702" pitchFamily="82" charset="0"/>
              </a:rPr>
              <a:t> MEDICAL COLLEGE &amp; </a:t>
            </a:r>
            <a:r>
              <a:rPr lang="en-IN" sz="4400" dirty="0" smtClean="0">
                <a:latin typeface="Algerian" panose="04020705040A02060702" pitchFamily="82" charset="0"/>
              </a:rPr>
              <a:t>HOSPITAL</a:t>
            </a:r>
            <a:endParaRPr lang="en-IN" sz="4400" dirty="0">
              <a:latin typeface="Algerian" panose="04020705040A020607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614" y="248700"/>
            <a:ext cx="4368799" cy="389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0344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6710" y="0"/>
            <a:ext cx="6096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latin typeface="Arial Black" panose="020B0A04020102020204" pitchFamily="34" charset="0"/>
              </a:rPr>
              <a:t>9. WOOD(LIGNA)</a:t>
            </a:r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Footlight MT Light" panose="0204060206030A020304" pitchFamily="18" charset="0"/>
              </a:rPr>
              <a:t>OSTRYA VIRGINICA</a:t>
            </a:r>
            <a:r>
              <a:rPr lang="en-IN" dirty="0">
                <a:latin typeface="Arial Rounded MT Bold" panose="020F0704030504030204" pitchFamily="34" charset="0"/>
              </a:rPr>
              <a:t>(heart-wood</a:t>
            </a:r>
            <a:r>
              <a:rPr lang="en-IN" dirty="0"/>
              <a:t>)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SANTALUM ALBUM</a:t>
            </a:r>
            <a:r>
              <a:rPr lang="en-IN" dirty="0">
                <a:latin typeface="Arial Rounded MT Bold" panose="020F0704030504030204" pitchFamily="34" charset="0"/>
              </a:rPr>
              <a:t>(dried-wood</a:t>
            </a:r>
            <a:r>
              <a:rPr lang="en-IN" dirty="0" smtClean="0"/>
              <a:t>)</a:t>
            </a:r>
          </a:p>
          <a:p>
            <a:endParaRPr lang="en-IN" dirty="0"/>
          </a:p>
          <a:p>
            <a:r>
              <a:rPr lang="en-IN" dirty="0">
                <a:latin typeface="Arial Black" panose="020B0A04020102020204" pitchFamily="34" charset="0"/>
              </a:rPr>
              <a:t>10. EXTRACTIONS</a:t>
            </a:r>
          </a:p>
          <a:p>
            <a:r>
              <a:rPr lang="en-IN" dirty="0"/>
              <a:t>(</a:t>
            </a:r>
            <a:r>
              <a:rPr lang="en-IN" dirty="0">
                <a:latin typeface="Arial Rounded MT Bold" panose="020F0704030504030204" pitchFamily="34" charset="0"/>
              </a:rPr>
              <a:t>a)JUICES:-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ANACARDIUM OCCIDENTALE</a:t>
            </a:r>
            <a:r>
              <a:rPr lang="en-IN" dirty="0">
                <a:latin typeface="Arial Rounded MT Bold" panose="020F0704030504030204" pitchFamily="34" charset="0"/>
              </a:rPr>
              <a:t>(black oily juice of the shell)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ANACARDIUM ORIENTALE</a:t>
            </a:r>
            <a:r>
              <a:rPr lang="en-IN" dirty="0">
                <a:latin typeface="Arial Rounded MT Bold" panose="020F0704030504030204" pitchFamily="34" charset="0"/>
              </a:rPr>
              <a:t>(Resinous fluid of seed</a:t>
            </a:r>
            <a:r>
              <a:rPr lang="en-IN" dirty="0" smtClean="0"/>
              <a:t>)</a:t>
            </a:r>
          </a:p>
          <a:p>
            <a:endParaRPr lang="en-IN" dirty="0"/>
          </a:p>
          <a:p>
            <a:r>
              <a:rPr lang="en-IN" dirty="0"/>
              <a:t>(</a:t>
            </a:r>
            <a:r>
              <a:rPr lang="en-IN" dirty="0">
                <a:latin typeface="Arial Rounded MT Bold" panose="020F0704030504030204" pitchFamily="34" charset="0"/>
              </a:rPr>
              <a:t>b)RESINS:-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ABIES </a:t>
            </a:r>
            <a:r>
              <a:rPr lang="en-IN" dirty="0" smtClean="0">
                <a:latin typeface="Footlight MT Light" panose="0204060206030A020304" pitchFamily="18" charset="0"/>
              </a:rPr>
              <a:t>NIGRA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(c) GUM-RESINS:-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ASAFOETIDA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</a:t>
            </a:r>
            <a:r>
              <a:rPr lang="en-IN" dirty="0" smtClean="0">
                <a:latin typeface="Arial Rounded MT Bold" panose="020F0704030504030204" pitchFamily="34" charset="0"/>
              </a:rPr>
              <a:t>d</a:t>
            </a:r>
            <a:r>
              <a:rPr lang="en-IN" dirty="0">
                <a:latin typeface="Arial Rounded MT Bold" panose="020F0704030504030204" pitchFamily="34" charset="0"/>
              </a:rPr>
              <a:t>) </a:t>
            </a:r>
            <a:r>
              <a:rPr lang="en-IN" dirty="0" smtClean="0">
                <a:latin typeface="Arial Rounded MT Bold" panose="020F0704030504030204" pitchFamily="34" charset="0"/>
              </a:rPr>
              <a:t>BALSAMS</a:t>
            </a:r>
            <a:r>
              <a:rPr lang="en-IN" dirty="0">
                <a:latin typeface="Arial Rounded MT Bold" panose="020F0704030504030204" pitchFamily="34" charset="0"/>
              </a:rPr>
              <a:t>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BALSAMUM </a:t>
            </a:r>
            <a:r>
              <a:rPr lang="en-IN" dirty="0" smtClean="0">
                <a:latin typeface="Footlight MT Light" panose="0204060206030A020304" pitchFamily="18" charset="0"/>
              </a:rPr>
              <a:t>PERUVIANUM     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(e)OILS:-</a:t>
            </a:r>
          </a:p>
          <a:p>
            <a:r>
              <a:rPr lang="en-IN" dirty="0">
                <a:latin typeface="Bahnschrift SemiBold" panose="020B0502040204020203" pitchFamily="34" charset="0"/>
              </a:rPr>
              <a:t>(</a:t>
            </a:r>
            <a:r>
              <a:rPr lang="en-IN" dirty="0" err="1">
                <a:latin typeface="Bahnschrift SemiBold" panose="020B0502040204020203" pitchFamily="34" charset="0"/>
              </a:rPr>
              <a:t>i</a:t>
            </a:r>
            <a:r>
              <a:rPr lang="en-IN" dirty="0">
                <a:latin typeface="Bahnschrift SemiBold" panose="020B0502040204020203" pitchFamily="34" charset="0"/>
              </a:rPr>
              <a:t>)FIXED OR FATTY OIL: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OLEUM SESAME(seeds)</a:t>
            </a:r>
          </a:p>
          <a:p>
            <a:r>
              <a:rPr lang="en-IN" dirty="0">
                <a:latin typeface="Bahnschrift SemiBold" panose="020B0502040204020203" pitchFamily="34" charset="0"/>
              </a:rPr>
              <a:t>(ii)VOLATILE OR ESSENTIAL OIL: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OLEUM LAVENDER(leaves</a:t>
            </a:r>
            <a:r>
              <a:rPr lang="en-IN" dirty="0" smtClean="0">
                <a:latin typeface="Footlight MT Light" panose="0204060206030A020304" pitchFamily="18" charset="0"/>
              </a:rPr>
              <a:t>)  </a:t>
            </a:r>
            <a:endParaRPr lang="en-IN" dirty="0">
              <a:latin typeface="Footlight MT Light" panose="0204060206030A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603" y="32090"/>
            <a:ext cx="2505075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87"/>
          <a:stretch/>
        </p:blipFill>
        <p:spPr>
          <a:xfrm>
            <a:off x="7733180" y="2139733"/>
            <a:ext cx="2143125" cy="2037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36087" y="2577297"/>
            <a:ext cx="2256585" cy="1667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746" y="2543146"/>
            <a:ext cx="2381250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2035" y="4676086"/>
            <a:ext cx="2143125" cy="1904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76646" y="4218066"/>
            <a:ext cx="3703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SANTALUM ALBUM(dried-wood)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91327" y="4467196"/>
            <a:ext cx="3443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ANACARDIUM OCCIDENTALE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78272" y="1850252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AMPELOPSIS QUINQUEFOLIA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62356" y="6555641"/>
            <a:ext cx="1582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ABIES NIGRA</a:t>
            </a:r>
          </a:p>
        </p:txBody>
      </p:sp>
    </p:spTree>
    <p:extLst>
      <p:ext uri="{BB962C8B-B14F-4D97-AF65-F5344CB8AC3E}">
        <p14:creationId xmlns:p14="http://schemas.microsoft.com/office/powerpoint/2010/main" xmlns="" val="795049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778" y="123286"/>
            <a:ext cx="3596952" cy="27434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669" y="76480"/>
            <a:ext cx="3331509" cy="2837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413" y="3684214"/>
            <a:ext cx="2694174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261" y="3425935"/>
            <a:ext cx="3868551" cy="28510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72086" y="2846434"/>
            <a:ext cx="157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ASAFOETIDA</a:t>
            </a:r>
          </a:p>
        </p:txBody>
      </p:sp>
      <p:sp>
        <p:nvSpPr>
          <p:cNvPr id="9" name="Rectangle 8"/>
          <p:cNvSpPr/>
          <p:nvPr/>
        </p:nvSpPr>
        <p:spPr>
          <a:xfrm>
            <a:off x="7370669" y="2875409"/>
            <a:ext cx="2991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BALSAMUM PERUVIANUM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89413" y="5827339"/>
            <a:ext cx="27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OLEUM SESAME(seeds)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20388" y="6276992"/>
            <a:ext cx="3233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OLEUM LAVENDER(leaves)  </a:t>
            </a:r>
          </a:p>
        </p:txBody>
      </p:sp>
    </p:spTree>
    <p:extLst>
      <p:ext uri="{BB962C8B-B14F-4D97-AF65-F5344CB8AC3E}">
        <p14:creationId xmlns:p14="http://schemas.microsoft.com/office/powerpoint/2010/main" xmlns="" val="372281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315" y="31039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latin typeface="Arial Black" panose="020B0A04020102020204" pitchFamily="34" charset="0"/>
              </a:rPr>
              <a:t>11. CRYPTOGAMIA:</a:t>
            </a:r>
          </a:p>
          <a:p>
            <a:pPr marL="342900" indent="-342900">
              <a:buAutoNum type="alphaLcParenBoth"/>
            </a:pPr>
            <a:r>
              <a:rPr lang="en-IN" dirty="0" smtClean="0">
                <a:latin typeface="Arial Rounded MT Bold" panose="020F0704030504030204" pitchFamily="34" charset="0"/>
              </a:rPr>
              <a:t>THALLOPHYTA:</a:t>
            </a:r>
          </a:p>
          <a:p>
            <a:pPr marL="342900" indent="-342900">
              <a:buAutoNum type="alphaLcParenBoth"/>
            </a:pPr>
            <a:endParaRPr lang="en-IN" dirty="0">
              <a:latin typeface="Arial Rounded MT Bold" panose="020F0704030504030204" pitchFamily="34" charset="0"/>
            </a:endParaRPr>
          </a:p>
          <a:p>
            <a:r>
              <a:rPr lang="en-IN" dirty="0">
                <a:latin typeface="Bahnschrift SemiBold" panose="020B0502040204020203" pitchFamily="34" charset="0"/>
              </a:rPr>
              <a:t>(</a:t>
            </a:r>
            <a:r>
              <a:rPr lang="en-IN" dirty="0" err="1">
                <a:latin typeface="Bahnschrift SemiBold" panose="020B0502040204020203" pitchFamily="34" charset="0"/>
              </a:rPr>
              <a:t>i</a:t>
            </a:r>
            <a:r>
              <a:rPr lang="en-IN" dirty="0">
                <a:latin typeface="Bahnschrift SemiBold" panose="020B0502040204020203" pitchFamily="34" charset="0"/>
              </a:rPr>
              <a:t>) ALGAE:-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FICUS </a:t>
            </a:r>
            <a:r>
              <a:rPr lang="en-IN" dirty="0" smtClean="0">
                <a:latin typeface="Footlight MT Light" panose="0204060206030A020304" pitchFamily="18" charset="0"/>
              </a:rPr>
              <a:t>VESICULOSUS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Bahnschrift SemiBold" panose="020B0502040204020203" pitchFamily="34" charset="0"/>
              </a:rPr>
              <a:t>(ii) FUNGI:-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AGARICUS </a:t>
            </a:r>
            <a:r>
              <a:rPr lang="en-IN" dirty="0" smtClean="0">
                <a:latin typeface="Footlight MT Light" panose="0204060206030A020304" pitchFamily="18" charset="0"/>
              </a:rPr>
              <a:t>MUSCARIUS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(b) BRYOPHYTA: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POLYTRICHUM </a:t>
            </a:r>
            <a:r>
              <a:rPr lang="en-IN" dirty="0" smtClean="0">
                <a:latin typeface="Footlight MT Light" panose="0204060206030A020304" pitchFamily="18" charset="0"/>
              </a:rPr>
              <a:t>JUNIPERINUM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(c) PTERIDOPHYTA: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LYCOPODIUM CLAVATUM(spores)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FILIX MAS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15" y="154921"/>
            <a:ext cx="2619375" cy="1743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06970" y="1897996"/>
            <a:ext cx="2348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FICUS VESICULOSUS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158" y="425214"/>
            <a:ext cx="3222812" cy="20088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0978" y="2434051"/>
            <a:ext cx="273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AGARICUS MUSCARIUS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591" y="4333260"/>
            <a:ext cx="2812037" cy="20288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23786" y="6327654"/>
            <a:ext cx="3297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POLYTRICHUM JUNIPERINUM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690" y="3137647"/>
            <a:ext cx="3376451" cy="23128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73664" y="5406009"/>
            <a:ext cx="3940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LYCOPODIUM CLAVATUM(spores)</a:t>
            </a:r>
          </a:p>
        </p:txBody>
      </p:sp>
    </p:spTree>
    <p:extLst>
      <p:ext uri="{BB962C8B-B14F-4D97-AF65-F5344CB8AC3E}">
        <p14:creationId xmlns:p14="http://schemas.microsoft.com/office/powerpoint/2010/main" xmlns="" val="1813382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6424" y="1282677"/>
            <a:ext cx="11190494" cy="5063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Elephant" panose="02020904090505020303" pitchFamily="18" charset="0"/>
              </a:rPr>
              <a:t>'ORGANON OF MEDICINE'(5TH </a:t>
            </a:r>
            <a:r>
              <a:rPr lang="en-US" sz="2400" dirty="0" smtClean="0">
                <a:latin typeface="Elephant" panose="02020904090505020303" pitchFamily="18" charset="0"/>
              </a:rPr>
              <a:t>EDITION)-</a:t>
            </a:r>
          </a:p>
          <a:p>
            <a:r>
              <a:rPr lang="en-US" sz="2400" dirty="0" smtClean="0">
                <a:latin typeface="Elephant" panose="02020904090505020303" pitchFamily="18" charset="0"/>
              </a:rPr>
              <a:t>WHICH </a:t>
            </a:r>
            <a:r>
              <a:rPr lang="en-US" sz="2400" dirty="0">
                <a:latin typeface="Elephant" panose="02020904090505020303" pitchFamily="18" charset="0"/>
              </a:rPr>
              <a:t>HELP IN THE COLLECTION </a:t>
            </a:r>
            <a:r>
              <a:rPr lang="en-US" sz="2400" dirty="0" smtClean="0">
                <a:latin typeface="Elephant" panose="02020904090505020303" pitchFamily="18" charset="0"/>
              </a:rPr>
              <a:t>OF </a:t>
            </a:r>
            <a:r>
              <a:rPr lang="en-US" sz="2400" dirty="0">
                <a:latin typeface="Elephant" panose="02020904090505020303" pitchFamily="18" charset="0"/>
              </a:rPr>
              <a:t>THE </a:t>
            </a:r>
            <a:r>
              <a:rPr lang="en-US" sz="2400" dirty="0" smtClean="0">
                <a:latin typeface="Elephant" panose="02020904090505020303" pitchFamily="18" charset="0"/>
              </a:rPr>
              <a:t>DRUG SUBSTANCE:</a:t>
            </a:r>
          </a:p>
          <a:p>
            <a:pPr marL="342900" indent="-342900">
              <a:buFontTx/>
              <a:buChar char="-"/>
            </a:pPr>
            <a:endParaRPr lang="en-US" sz="2400" dirty="0" smtClean="0">
              <a:latin typeface="Elephant" panose="02020904090505020303" pitchFamily="18" charset="0"/>
            </a:endParaRPr>
          </a:p>
          <a:p>
            <a:pPr marL="342900" indent="-342900">
              <a:buFontTx/>
              <a:buChar char="-"/>
            </a:pPr>
            <a:endParaRPr lang="en-US" sz="2400" dirty="0">
              <a:latin typeface="Elephant" panose="02020904090505020303" pitchFamily="18" charset="0"/>
            </a:endParaRPr>
          </a:p>
          <a:p>
            <a:r>
              <a:rPr lang="en-US" dirty="0" smtClean="0"/>
              <a:t> </a:t>
            </a:r>
            <a:r>
              <a:rPr lang="en-US" sz="2400" dirty="0" smtClean="0">
                <a:latin typeface="Arial Black" panose="020B0A04020102020204" pitchFamily="34" charset="0"/>
              </a:rPr>
              <a:t>APHOR.264: THE TRUE </a:t>
            </a:r>
            <a:r>
              <a:rPr lang="en-US" sz="2400" dirty="0">
                <a:latin typeface="Arial Black" panose="020B0A04020102020204" pitchFamily="34" charset="0"/>
              </a:rPr>
              <a:t>PHYSICIAN MUST BE PROVIDED WITH </a:t>
            </a:r>
            <a:r>
              <a:rPr lang="en-US" sz="2400" dirty="0" smtClean="0">
                <a:latin typeface="Arial Black" panose="020B0A04020102020204" pitchFamily="34" charset="0"/>
              </a:rPr>
              <a:t>GENUINE MEDICINE </a:t>
            </a:r>
            <a:r>
              <a:rPr lang="en-US" sz="2400" dirty="0">
                <a:latin typeface="Arial Black" panose="020B0A04020102020204" pitchFamily="34" charset="0"/>
              </a:rPr>
              <a:t>OF UNIMPAIRED STRENGTH ,SO THAT HE MAY BE </a:t>
            </a:r>
            <a:r>
              <a:rPr lang="en-US" sz="2400" dirty="0" smtClean="0">
                <a:latin typeface="Arial Black" panose="020B0A04020102020204" pitchFamily="34" charset="0"/>
              </a:rPr>
              <a:t>ABLE,HIM- </a:t>
            </a:r>
            <a:r>
              <a:rPr lang="en-US" sz="2400" dirty="0">
                <a:latin typeface="Arial Black" panose="020B0A04020102020204" pitchFamily="34" charset="0"/>
              </a:rPr>
              <a:t>SELF,TO JUDGE OF THE GENUINENESS</a:t>
            </a:r>
            <a:r>
              <a:rPr lang="en-US" sz="2400" dirty="0" smtClean="0">
                <a:latin typeface="Arial Black" panose="020B0A04020102020204" pitchFamily="34" charset="0"/>
              </a:rPr>
              <a:t>'.</a:t>
            </a:r>
          </a:p>
          <a:p>
            <a:endParaRPr lang="en-US" sz="2400" dirty="0" smtClean="0">
              <a:latin typeface="Arial Black" panose="020B0A04020102020204" pitchFamily="34" charset="0"/>
            </a:endParaRPr>
          </a:p>
          <a:p>
            <a:endParaRPr lang="en-US" dirty="0"/>
          </a:p>
          <a:p>
            <a:r>
              <a:rPr lang="en-US" sz="2400" dirty="0">
                <a:latin typeface="Arial Black" panose="020B0A04020102020204" pitchFamily="34" charset="0"/>
              </a:rPr>
              <a:t>APHOR.266: 'SUBSTANCE BELONGING TO THE ANIMAL AND VEGETABLE </a:t>
            </a:r>
            <a:r>
              <a:rPr lang="en-US" sz="2400" dirty="0" smtClean="0">
                <a:latin typeface="Arial Black" panose="020B0A04020102020204" pitchFamily="34" charset="0"/>
              </a:rPr>
              <a:t>KINGDOM POSSESSSES </a:t>
            </a:r>
            <a:r>
              <a:rPr lang="en-US" sz="2400" dirty="0">
                <a:latin typeface="Arial Black" panose="020B0A04020102020204" pitchFamily="34" charset="0"/>
              </a:rPr>
              <a:t>THEIR MEDICINE QUALITIES MOST PERFECTLY </a:t>
            </a:r>
            <a:r>
              <a:rPr lang="en-US" sz="2400" dirty="0" smtClean="0">
                <a:latin typeface="Arial Black" panose="020B0A04020102020204" pitchFamily="34" charset="0"/>
              </a:rPr>
              <a:t>IN </a:t>
            </a:r>
            <a:r>
              <a:rPr lang="en-US" sz="2400" dirty="0">
                <a:latin typeface="Arial Black" panose="020B0A04020102020204" pitchFamily="34" charset="0"/>
              </a:rPr>
              <a:t>THEIR CRUDE STATE.'</a:t>
            </a:r>
          </a:p>
          <a:p>
            <a:r>
              <a:rPr lang="en-US" dirty="0"/>
              <a:t> 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724920" y="558180"/>
            <a:ext cx="9349354" cy="584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IN" sz="3200" dirty="0">
                <a:latin typeface="Elephant" panose="02020904090505020303" pitchFamily="18" charset="0"/>
              </a:rPr>
              <a:t>COLLECTION OF DRUG SUBSTANCES </a:t>
            </a:r>
          </a:p>
        </p:txBody>
      </p:sp>
    </p:spTree>
    <p:extLst>
      <p:ext uri="{BB962C8B-B14F-4D97-AF65-F5344CB8AC3E}">
        <p14:creationId xmlns:p14="http://schemas.microsoft.com/office/powerpoint/2010/main" xmlns="" val="948930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4352" y="242047"/>
            <a:ext cx="869625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           </a:t>
            </a:r>
            <a:r>
              <a:rPr lang="en-US" sz="2800" dirty="0" smtClean="0">
                <a:latin typeface="Arial Black" panose="020B0A04020102020204" pitchFamily="34" charset="0"/>
              </a:rPr>
              <a:t>VEGETABLE/PLANT KINGDOM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dirty="0" smtClean="0"/>
              <a:t>THE </a:t>
            </a:r>
            <a:r>
              <a:rPr lang="en-US" dirty="0"/>
              <a:t>COLLECTION OF DRUGS SUBSTANCE SHOULD BE DONE BY AN EXPERIENCED AND QUALIFIED BOTANIST HAVING A SPECIFIC KNOWLEDGE OF TAXONOMY AND </a:t>
            </a:r>
          </a:p>
          <a:p>
            <a:r>
              <a:rPr lang="en-US" dirty="0"/>
              <a:t>SYSTEMATIC BOTANY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A.GENERALS </a:t>
            </a:r>
            <a:r>
              <a:rPr lang="en-US" dirty="0"/>
              <a:t>RULES OF </a:t>
            </a:r>
            <a:r>
              <a:rPr lang="en-US" dirty="0" smtClean="0"/>
              <a:t>COLLECTOIN</a:t>
            </a:r>
          </a:p>
          <a:p>
            <a:r>
              <a:rPr lang="en-US" dirty="0" smtClean="0"/>
              <a:t> (</a:t>
            </a:r>
            <a:r>
              <a:rPr lang="en-US" dirty="0"/>
              <a:t>a)REGARDING CHARACTER OF PLANTS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1.Medicinal plant should be collected from where they grow-indigenous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2.Wild plant are more effective and medicinal virtue than those cultivated in garden.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3.Always prefer wild plant not cultivated plant in botanical garden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4.Only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healthy,well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developed,fresh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(except from imported from out side)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perfect,vigorous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plant to be used.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5.which is free from dust,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worms,insect,and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caterpillar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nest,and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not eaten by worm and spoiled by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mud,or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any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discoloration,abnormal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odor or any sign of detritions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6.plants that through old age have a acquired a woody consistence ought not to be used</a:t>
            </a:r>
            <a:r>
              <a:rPr lang="en-US" dirty="0"/>
              <a:t>.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543" y="89646"/>
            <a:ext cx="2308693" cy="128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1217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0471" y="375227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(</a:t>
            </a:r>
            <a:r>
              <a:rPr lang="en-US" dirty="0">
                <a:latin typeface="Arial Black" panose="020B0A04020102020204" pitchFamily="34" charset="0"/>
              </a:rPr>
              <a:t>b)REGARDING TIME OF COLLECTION</a:t>
            </a:r>
            <a:r>
              <a:rPr lang="en-US" dirty="0">
                <a:latin typeface="Bahnschrift" panose="020B0502040204020203" pitchFamily="34" charset="0"/>
              </a:rPr>
              <a:t>: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1. They should be collected in-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-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Fine,sunny,dry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weather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-Early morning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-Just after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disapperance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of morning dew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-when their medicinal virtue is greatest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2.They not collected in-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-During early morning dew 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-after heavy rainfall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-During excessive heat of the day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7082" y="4068546"/>
            <a:ext cx="6858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(c) </a:t>
            </a:r>
            <a:r>
              <a:rPr lang="en-US" dirty="0">
                <a:latin typeface="Arial Black" panose="020B0A04020102020204" pitchFamily="34" charset="0"/>
              </a:rPr>
              <a:t>CLEANING OF DRUG SUBSTANCES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After 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collection cleaning should be done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carefully,so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that no parts of it is eroded.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Large 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amount of water should not used for washing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If 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necessary washing then little water used</a:t>
            </a:r>
          </a:p>
        </p:txBody>
      </p:sp>
    </p:spTree>
    <p:extLst>
      <p:ext uri="{BB962C8B-B14F-4D97-AF65-F5344CB8AC3E}">
        <p14:creationId xmlns:p14="http://schemas.microsoft.com/office/powerpoint/2010/main" xmlns="" val="336646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4636" y="112949"/>
            <a:ext cx="102914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>
                <a:latin typeface="Arial Black" panose="020B0A04020102020204" pitchFamily="34" charset="0"/>
              </a:rPr>
              <a:t>PARTICULAR </a:t>
            </a:r>
            <a:r>
              <a:rPr lang="en-US" dirty="0">
                <a:latin typeface="Arial Black" panose="020B0A04020102020204" pitchFamily="34" charset="0"/>
              </a:rPr>
              <a:t>RULE OF COLLECTION</a:t>
            </a:r>
          </a:p>
          <a:p>
            <a:r>
              <a:rPr lang="en-US" dirty="0">
                <a:latin typeface="Bahnschrift SemiBold" panose="020B0502040204020203" pitchFamily="34" charset="0"/>
              </a:rPr>
              <a:t>-As regards of plant the part of plant which are used for preparation of </a:t>
            </a:r>
            <a:r>
              <a:rPr lang="en-US" dirty="0" smtClean="0">
                <a:latin typeface="Bahnschrift SemiBold" panose="020B0502040204020203" pitchFamily="34" charset="0"/>
              </a:rPr>
              <a:t>drug</a:t>
            </a:r>
          </a:p>
          <a:p>
            <a:endParaRPr lang="en-US" dirty="0">
              <a:latin typeface="Bahnschrift SemiBold" panose="020B0502040204020203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WHOLE PLANT</a:t>
            </a:r>
            <a:r>
              <a:rPr lang="en-US" dirty="0">
                <a:latin typeface="Bahnschrift SemiBold" panose="020B0502040204020203" pitchFamily="34" charset="0"/>
              </a:rPr>
              <a:t>-In flowering </a:t>
            </a:r>
            <a:r>
              <a:rPr lang="en-US" dirty="0" err="1">
                <a:latin typeface="Bahnschrift SemiBold" panose="020B0502040204020203" pitchFamily="34" charset="0"/>
              </a:rPr>
              <a:t>season,partly</a:t>
            </a:r>
            <a:r>
              <a:rPr lang="en-US" dirty="0">
                <a:latin typeface="Bahnschrift SemiBold" panose="020B0502040204020203" pitchFamily="34" charset="0"/>
              </a:rPr>
              <a:t> in flower and partly in bud during sunny </a:t>
            </a:r>
            <a:r>
              <a:rPr lang="en-US" dirty="0" smtClean="0">
                <a:latin typeface="Bahnschrift SemiBold" panose="020B0502040204020203" pitchFamily="34" charset="0"/>
              </a:rPr>
              <a:t>weather. carefully </a:t>
            </a:r>
            <a:r>
              <a:rPr lang="en-US" dirty="0">
                <a:latin typeface="Bahnschrift SemiBold" panose="020B0502040204020203" pitchFamily="34" charset="0"/>
              </a:rPr>
              <a:t>clean by shaking or little water used for </a:t>
            </a:r>
            <a:r>
              <a:rPr lang="en-US" dirty="0" smtClean="0">
                <a:latin typeface="Bahnschrift SemiBold" panose="020B0502040204020203" pitchFamily="34" charset="0"/>
              </a:rPr>
              <a:t>washing.</a:t>
            </a:r>
          </a:p>
          <a:p>
            <a:endParaRPr lang="en-US" dirty="0"/>
          </a:p>
          <a:p>
            <a:r>
              <a:rPr lang="en-US" dirty="0">
                <a:latin typeface="Arial Black" panose="020B0A04020102020204" pitchFamily="34" charset="0"/>
              </a:rPr>
              <a:t>ROOTS-</a:t>
            </a:r>
          </a:p>
          <a:p>
            <a:r>
              <a:rPr lang="en-US" sz="2000" dirty="0">
                <a:latin typeface="Arial Rounded MT Bold" panose="020F0704030504030204" pitchFamily="34" charset="0"/>
                <a:cs typeface="Aparajita" panose="02020603050405020304" pitchFamily="18" charset="0"/>
              </a:rPr>
              <a:t>Annual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-early in autumn, as they die after ripening of seed</a:t>
            </a:r>
          </a:p>
          <a:p>
            <a:r>
              <a:rPr lang="en-US" sz="2000" dirty="0">
                <a:latin typeface="Arial Rounded MT Bold" panose="020F0704030504030204" pitchFamily="34" charset="0"/>
                <a:cs typeface="Aparajita" panose="02020603050405020304" pitchFamily="18" charset="0"/>
              </a:rPr>
              <a:t>Biennials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-in spring of 2nd year</a:t>
            </a:r>
          </a:p>
          <a:p>
            <a:r>
              <a:rPr lang="en-US" sz="2000" dirty="0">
                <a:latin typeface="Arial Rounded MT Bold" panose="020F0704030504030204" pitchFamily="34" charset="0"/>
                <a:cs typeface="Aparajita" panose="02020603050405020304" pitchFamily="18" charset="0"/>
              </a:rPr>
              <a:t>Perennials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-in the 2nd or 3rd, before they develop woody fiber.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Roots should be cleaned without using much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water,free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from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moulds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and woody </a:t>
            </a:r>
            <a:r>
              <a:rPr lang="en-US" sz="24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appearance</a:t>
            </a:r>
          </a:p>
          <a:p>
            <a:endParaRPr lang="en-US" dirty="0" smtClean="0"/>
          </a:p>
          <a:p>
            <a:r>
              <a:rPr lang="en-US" dirty="0" smtClean="0">
                <a:latin typeface="Arial Black" panose="020B0A04020102020204" pitchFamily="34" charset="0"/>
              </a:rPr>
              <a:t>STEMS-</a:t>
            </a:r>
            <a:r>
              <a:rPr lang="en-US" dirty="0" smtClean="0"/>
              <a:t> 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After development of leaves</a:t>
            </a:r>
          </a:p>
          <a:p>
            <a:r>
              <a:rPr lang="en-US" dirty="0">
                <a:latin typeface="Arial Black" panose="020B0A04020102020204" pitchFamily="34" charset="0"/>
              </a:rPr>
              <a:t>LEAVES-</a:t>
            </a:r>
            <a:r>
              <a:rPr lang="en-US" dirty="0"/>
              <a:t>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before,during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and early part of flowering time</a:t>
            </a:r>
          </a:p>
          <a:p>
            <a:r>
              <a:rPr lang="en-US" dirty="0">
                <a:latin typeface="Arial Black" panose="020B0A04020102020204" pitchFamily="34" charset="0"/>
              </a:rPr>
              <a:t>LEAVES OF BIENNIALS PLANT-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in spring of 2nd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year,as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soon as flowering stem begins to shoot</a:t>
            </a:r>
          </a:p>
          <a:p>
            <a:r>
              <a:rPr lang="en-US" dirty="0">
                <a:latin typeface="Arial Black" panose="020B0A04020102020204" pitchFamily="34" charset="0"/>
              </a:rPr>
              <a:t>YOUNG SHOOTS- 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in spring ,when whole plant in full vigor</a:t>
            </a:r>
          </a:p>
          <a:p>
            <a:r>
              <a:rPr lang="en-US" dirty="0">
                <a:latin typeface="Arial Black" panose="020B0A04020102020204" pitchFamily="34" charset="0"/>
              </a:rPr>
              <a:t>HERBS-</a:t>
            </a:r>
            <a:r>
              <a:rPr lang="en-US" dirty="0"/>
              <a:t> 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when they are fully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developed,cut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just above root leaves</a:t>
            </a:r>
          </a:p>
          <a:p>
            <a:r>
              <a:rPr lang="en-US" dirty="0">
                <a:latin typeface="Arial Black" panose="020B0A04020102020204" pitchFamily="34" charset="0"/>
              </a:rPr>
              <a:t>TWIGS-</a:t>
            </a:r>
            <a:r>
              <a:rPr lang="en-US" dirty="0"/>
              <a:t> 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of present year growth only </a:t>
            </a:r>
          </a:p>
          <a:p>
            <a:r>
              <a:rPr lang="en-US" dirty="0">
                <a:latin typeface="Arial Black" panose="020B0A04020102020204" pitchFamily="34" charset="0"/>
              </a:rPr>
              <a:t>FLOWER-</a:t>
            </a:r>
            <a:r>
              <a:rPr lang="en-US" dirty="0"/>
              <a:t> 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partly in bud and partly in blossom in dry weather</a:t>
            </a:r>
            <a:endParaRPr lang="en-IN" sz="24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55576" y="830998"/>
            <a:ext cx="71538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588990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5854" y="1254226"/>
            <a:ext cx="78296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WOODS- </a:t>
            </a:r>
            <a:r>
              <a:rPr lang="en-US" dirty="0"/>
              <a:t>in early spring or late in autumn before the juice are not exhausted and also from a mature young tree</a:t>
            </a:r>
          </a:p>
          <a:p>
            <a:r>
              <a:rPr lang="en-US" dirty="0">
                <a:latin typeface="Arial Black" panose="020B0A04020102020204" pitchFamily="34" charset="0"/>
              </a:rPr>
              <a:t>BARK-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RESINOUS-</a:t>
            </a:r>
            <a:r>
              <a:rPr lang="en-US" dirty="0"/>
              <a:t> in early spring 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NON-RESINOUS-</a:t>
            </a:r>
            <a:r>
              <a:rPr lang="en-US" dirty="0"/>
              <a:t> late in autumn from young vigorous trees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NARCOTIC PLANTS-</a:t>
            </a:r>
            <a:r>
              <a:rPr lang="en-US" dirty="0"/>
              <a:t>while in bloom/just before or when in bloom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438" y="3191432"/>
            <a:ext cx="1743075" cy="2619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32438" y="5737655"/>
            <a:ext cx="2257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NARCOTIC PLANTS</a:t>
            </a:r>
          </a:p>
        </p:txBody>
      </p:sp>
    </p:spTree>
    <p:extLst>
      <p:ext uri="{BB962C8B-B14F-4D97-AF65-F5344CB8AC3E}">
        <p14:creationId xmlns:p14="http://schemas.microsoft.com/office/powerpoint/2010/main" xmlns="" val="3119841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111" y="56138"/>
            <a:ext cx="10075179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/>
              <a:t>                                           </a:t>
            </a:r>
            <a:r>
              <a:rPr lang="en-IN" sz="3200" dirty="0" smtClean="0">
                <a:latin typeface="Arial Black" panose="020B0A04020102020204" pitchFamily="34" charset="0"/>
              </a:rPr>
              <a:t>ANIMAL </a:t>
            </a:r>
            <a:r>
              <a:rPr lang="en-IN" sz="3200" dirty="0">
                <a:latin typeface="Arial Black" panose="020B0A04020102020204" pitchFamily="34" charset="0"/>
              </a:rPr>
              <a:t>KINGDOM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(a) WHOLE LIVING ANIMALS:</a:t>
            </a:r>
          </a:p>
          <a:p>
            <a:r>
              <a:rPr lang="en-IN" dirty="0"/>
              <a:t> </a:t>
            </a:r>
            <a:r>
              <a:rPr lang="en-IN" dirty="0">
                <a:latin typeface="Arial Rounded MT Bold" panose="020F0704030504030204" pitchFamily="34" charset="0"/>
              </a:rPr>
              <a:t>NAME OF ANIMALS :</a:t>
            </a:r>
            <a:r>
              <a:rPr lang="en-IN" dirty="0"/>
              <a:t>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(</a:t>
            </a:r>
            <a:r>
              <a:rPr lang="en-IN" sz="2000" dirty="0" err="1">
                <a:latin typeface="Footlight MT Light" panose="0204060206030A020304" pitchFamily="18" charset="0"/>
              </a:rPr>
              <a:t>i</a:t>
            </a:r>
            <a:r>
              <a:rPr lang="en-IN" sz="2000" dirty="0">
                <a:latin typeface="Footlight MT Light" panose="0204060206030A020304" pitchFamily="18" charset="0"/>
              </a:rPr>
              <a:t>)APIS MELLIFICA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 smtClean="0">
                <a:latin typeface="Footlight MT Light" panose="0204060206030A020304" pitchFamily="18" charset="0"/>
              </a:rPr>
              <a:t>COMMON </a:t>
            </a:r>
            <a:r>
              <a:rPr lang="en-IN" sz="2000" dirty="0">
                <a:latin typeface="Footlight MT Light" panose="0204060206030A020304" pitchFamily="18" charset="0"/>
              </a:rPr>
              <a:t>NAME: HIVE BEE(throughout world)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 smtClean="0">
                <a:latin typeface="Footlight MT Light" panose="0204060206030A020304" pitchFamily="18" charset="0"/>
              </a:rPr>
              <a:t>CLASS </a:t>
            </a:r>
            <a:r>
              <a:rPr lang="en-IN" sz="2000" dirty="0">
                <a:latin typeface="Footlight MT Light" panose="0204060206030A020304" pitchFamily="18" charset="0"/>
              </a:rPr>
              <a:t>:INSECTA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 smtClean="0">
                <a:latin typeface="Footlight MT Light" panose="0204060206030A020304" pitchFamily="18" charset="0"/>
              </a:rPr>
              <a:t>PHYLLUM</a:t>
            </a:r>
            <a:r>
              <a:rPr lang="en-IN" sz="2000" dirty="0">
                <a:latin typeface="Footlight MT Light" panose="0204060206030A020304" pitchFamily="18" charset="0"/>
              </a:rPr>
              <a:t>: </a:t>
            </a:r>
            <a:r>
              <a:rPr lang="en-IN" sz="2000" dirty="0" smtClean="0">
                <a:latin typeface="Footlight MT Light" panose="0204060206030A020304" pitchFamily="18" charset="0"/>
              </a:rPr>
              <a:t>ARTHROPODA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  <a:p>
            <a:r>
              <a:rPr lang="en-IN" sz="2000" dirty="0">
                <a:latin typeface="Footlight MT Light" panose="0204060206030A020304" pitchFamily="18" charset="0"/>
              </a:rPr>
              <a:t>(ii) FORMICA RUFA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 smtClean="0">
                <a:latin typeface="Footlight MT Light" panose="0204060206030A020304" pitchFamily="18" charset="0"/>
              </a:rPr>
              <a:t>COMMON </a:t>
            </a:r>
            <a:r>
              <a:rPr lang="en-IN" sz="2000" dirty="0">
                <a:latin typeface="Footlight MT Light" panose="0204060206030A020304" pitchFamily="18" charset="0"/>
              </a:rPr>
              <a:t>NAME: CRUSHED LIVE ANTS(EUROPE)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 smtClean="0">
                <a:latin typeface="Footlight MT Light" panose="0204060206030A020304" pitchFamily="18" charset="0"/>
              </a:rPr>
              <a:t>CLASS</a:t>
            </a:r>
            <a:r>
              <a:rPr lang="en-IN" sz="2000" dirty="0">
                <a:latin typeface="Footlight MT Light" panose="0204060206030A020304" pitchFamily="18" charset="0"/>
              </a:rPr>
              <a:t>: INSECTA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 smtClean="0">
                <a:latin typeface="Footlight MT Light" panose="0204060206030A020304" pitchFamily="18" charset="0"/>
              </a:rPr>
              <a:t>PHYLLUM</a:t>
            </a:r>
            <a:r>
              <a:rPr lang="en-IN" sz="2000" dirty="0">
                <a:latin typeface="Footlight MT Light" panose="0204060206030A020304" pitchFamily="18" charset="0"/>
              </a:rPr>
              <a:t>: </a:t>
            </a:r>
            <a:r>
              <a:rPr lang="en-IN" sz="2000" dirty="0" smtClean="0">
                <a:latin typeface="Footlight MT Light" panose="0204060206030A020304" pitchFamily="18" charset="0"/>
              </a:rPr>
              <a:t>ARTHROPODA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2000" dirty="0">
              <a:latin typeface="Footlight MT Light" panose="0204060206030A020304" pitchFamily="18" charset="0"/>
            </a:endParaRPr>
          </a:p>
          <a:p>
            <a:r>
              <a:rPr lang="en-IN" dirty="0"/>
              <a:t>(</a:t>
            </a:r>
            <a:r>
              <a:rPr lang="en-IN" sz="2000" dirty="0">
                <a:latin typeface="Footlight MT Light" panose="0204060206030A020304" pitchFamily="18" charset="0"/>
              </a:rPr>
              <a:t>iii</a:t>
            </a:r>
            <a:r>
              <a:rPr lang="en-IN" sz="2000" dirty="0" smtClean="0">
                <a:latin typeface="Footlight MT Light" panose="0204060206030A020304" pitchFamily="18" charset="0"/>
              </a:rPr>
              <a:t>) TARENTULA </a:t>
            </a:r>
            <a:r>
              <a:rPr lang="en-IN" sz="2000" dirty="0">
                <a:latin typeface="Footlight MT Light" panose="0204060206030A020304" pitchFamily="18" charset="0"/>
              </a:rPr>
              <a:t>CUBENSIS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 smtClean="0">
                <a:latin typeface="Footlight MT Light" panose="0204060206030A020304" pitchFamily="18" charset="0"/>
              </a:rPr>
              <a:t> </a:t>
            </a:r>
            <a:r>
              <a:rPr lang="en-IN" sz="2000" dirty="0">
                <a:latin typeface="Footlight MT Light" panose="0204060206030A020304" pitchFamily="18" charset="0"/>
              </a:rPr>
              <a:t>COMMON NAME: LARGE,DARK BROWN AND HAIRY SPIDER( </a:t>
            </a:r>
            <a:r>
              <a:rPr lang="en-IN" sz="2000" dirty="0" err="1">
                <a:latin typeface="Footlight MT Light" panose="0204060206030A020304" pitchFamily="18" charset="0"/>
              </a:rPr>
              <a:t>cuba;mexico</a:t>
            </a:r>
            <a:r>
              <a:rPr lang="en-IN" sz="2000" dirty="0">
                <a:latin typeface="Footlight MT Light" panose="0204060206030A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>
                <a:latin typeface="Footlight MT Light" panose="0204060206030A020304" pitchFamily="18" charset="0"/>
              </a:rPr>
              <a:t> </a:t>
            </a:r>
            <a:r>
              <a:rPr lang="en-IN" sz="2000" dirty="0" smtClean="0">
                <a:latin typeface="Footlight MT Light" panose="0204060206030A020304" pitchFamily="18" charset="0"/>
              </a:rPr>
              <a:t>CLASS</a:t>
            </a:r>
            <a:r>
              <a:rPr lang="en-IN" sz="2000" dirty="0">
                <a:latin typeface="Footlight MT Light" panose="0204060206030A020304" pitchFamily="18" charset="0"/>
              </a:rPr>
              <a:t>: ARACHNIDA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 smtClean="0">
                <a:latin typeface="Footlight MT Light" panose="0204060206030A020304" pitchFamily="18" charset="0"/>
              </a:rPr>
              <a:t> </a:t>
            </a:r>
            <a:r>
              <a:rPr lang="en-IN" sz="2000" dirty="0">
                <a:latin typeface="Footlight MT Light" panose="0204060206030A020304" pitchFamily="18" charset="0"/>
              </a:rPr>
              <a:t>PHYLLUM: </a:t>
            </a:r>
            <a:r>
              <a:rPr lang="en-IN" sz="2000" dirty="0" smtClean="0">
                <a:latin typeface="Footlight MT Light" panose="0204060206030A020304" pitchFamily="18" charset="0"/>
              </a:rPr>
              <a:t>ARTHROPODA</a:t>
            </a:r>
          </a:p>
          <a:p>
            <a:endParaRPr lang="en-IN" dirty="0"/>
          </a:p>
          <a:p>
            <a:r>
              <a:rPr lang="en-IN" sz="2000" dirty="0">
                <a:latin typeface="Footlight MT Light" panose="0204060206030A020304" pitchFamily="18" charset="0"/>
              </a:rPr>
              <a:t>(iv) TARENTULA HISPANICA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 smtClean="0">
                <a:latin typeface="Footlight MT Light" panose="0204060206030A020304" pitchFamily="18" charset="0"/>
              </a:rPr>
              <a:t>COMMON</a:t>
            </a:r>
            <a:r>
              <a:rPr lang="en-IN" sz="2000" dirty="0">
                <a:latin typeface="Footlight MT Light" panose="0204060206030A020304" pitchFamily="18" charset="0"/>
              </a:rPr>
              <a:t>: SPANISH SPIDER( SPAIN; SOUTH EUROPE;SOUTH AMERICA)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 smtClean="0">
                <a:latin typeface="Footlight MT Light" panose="0204060206030A020304" pitchFamily="18" charset="0"/>
              </a:rPr>
              <a:t> </a:t>
            </a:r>
            <a:r>
              <a:rPr lang="en-IN" sz="2000" dirty="0">
                <a:latin typeface="Footlight MT Light" panose="0204060206030A020304" pitchFamily="18" charset="0"/>
              </a:rPr>
              <a:t>CLASS: ARACHNIDA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2000" dirty="0" smtClean="0">
                <a:latin typeface="Footlight MT Light" panose="0204060206030A020304" pitchFamily="18" charset="0"/>
              </a:rPr>
              <a:t> </a:t>
            </a:r>
            <a:r>
              <a:rPr lang="en-IN" sz="2000" dirty="0">
                <a:latin typeface="Footlight MT Light" panose="0204060206030A020304" pitchFamily="18" charset="0"/>
              </a:rPr>
              <a:t>PHYLLUM: ARTHROPODA</a:t>
            </a:r>
          </a:p>
        </p:txBody>
      </p:sp>
    </p:spTree>
    <p:extLst>
      <p:ext uri="{BB962C8B-B14F-4D97-AF65-F5344CB8AC3E}">
        <p14:creationId xmlns:p14="http://schemas.microsoft.com/office/powerpoint/2010/main" xmlns="" val="3023387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65" y="153351"/>
            <a:ext cx="2834830" cy="2209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624" y="317182"/>
            <a:ext cx="2619375" cy="2233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966" y="362235"/>
            <a:ext cx="3175826" cy="2269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249" y="3234118"/>
            <a:ext cx="2619375" cy="2270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842" y="3618643"/>
            <a:ext cx="2952750" cy="1543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7780" y="3685413"/>
            <a:ext cx="2514600" cy="18192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86341" y="2363295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Apis</a:t>
            </a:r>
            <a:r>
              <a:rPr lang="en-IN" dirty="0"/>
              <a:t> </a:t>
            </a:r>
            <a:r>
              <a:rPr lang="en-IN" dirty="0" err="1"/>
              <a:t>Mellifica</a:t>
            </a:r>
            <a:endParaRPr lang="en-IN" dirty="0"/>
          </a:p>
        </p:txBody>
      </p:sp>
      <p:sp>
        <p:nvSpPr>
          <p:cNvPr id="9" name="Rectangle 8"/>
          <p:cNvSpPr/>
          <p:nvPr/>
        </p:nvSpPr>
        <p:spPr>
          <a:xfrm>
            <a:off x="5357172" y="2523315"/>
            <a:ext cx="1898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FORMICA RUFA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6592" y="2631281"/>
            <a:ext cx="2529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TARENTULA CUBENSIS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77249" y="5504688"/>
            <a:ext cx="2696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TARENTULA HISPANICA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55782" y="5161693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BLATTA AMERICANA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97705" y="5504688"/>
            <a:ext cx="232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BLATTA ORIENTALIS </a:t>
            </a:r>
          </a:p>
        </p:txBody>
      </p:sp>
    </p:spTree>
    <p:extLst>
      <p:ext uri="{BB962C8B-B14F-4D97-AF65-F5344CB8AC3E}">
        <p14:creationId xmlns:p14="http://schemas.microsoft.com/office/powerpoint/2010/main" xmlns="" val="223650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3123" y="-369434"/>
            <a:ext cx="8946832" cy="3403600"/>
          </a:xfrm>
        </p:spPr>
        <p:txBody>
          <a:bodyPr/>
          <a:lstStyle/>
          <a:p>
            <a:r>
              <a:rPr lang="en-IN" sz="4000" dirty="0" smtClean="0">
                <a:latin typeface="Arial Rounded MT Bold" panose="020F0704030504030204" pitchFamily="34" charset="0"/>
              </a:rPr>
              <a:t> </a:t>
            </a:r>
            <a:r>
              <a:rPr lang="en-IN" sz="4800" dirty="0" smtClean="0">
                <a:solidFill>
                  <a:schemeClr val="accent2">
                    <a:lumMod val="75000"/>
                  </a:schemeClr>
                </a:solidFill>
                <a:latin typeface="Algerian" panose="04020705040A02060702" pitchFamily="82" charset="0"/>
              </a:rPr>
              <a:t>TOPIC:- SOURCES OF HOMOEOPATHIC DRUGS </a:t>
            </a:r>
            <a:endParaRPr lang="en-IN" sz="4800" dirty="0">
              <a:solidFill>
                <a:schemeClr val="accent2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467053" y="4057623"/>
            <a:ext cx="10308493" cy="2313354"/>
          </a:xfrm>
        </p:spPr>
        <p:txBody>
          <a:bodyPr>
            <a:normAutofit fontScale="25000" lnSpcReduction="20000"/>
          </a:bodyPr>
          <a:lstStyle/>
          <a:p>
            <a:r>
              <a:rPr lang="en-IN" dirty="0" smtClean="0"/>
              <a:t> </a:t>
            </a:r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r>
              <a:rPr lang="en-IN" sz="21600" dirty="0" smtClean="0">
                <a:latin typeface="Lucida Handwriting" panose="03010101010101010101" pitchFamily="66" charset="0"/>
              </a:rPr>
              <a:t>PRESENTED BY</a:t>
            </a:r>
            <a:r>
              <a:rPr lang="en-IN" sz="17600" dirty="0" smtClean="0">
                <a:latin typeface="Lucida Handwriting" panose="03010101010101010101" pitchFamily="66" charset="0"/>
              </a:rPr>
              <a:t>:-</a:t>
            </a:r>
          </a:p>
          <a:p>
            <a:r>
              <a:rPr lang="en-IN" sz="17600" dirty="0" smtClean="0">
                <a:latin typeface="Lucida Handwriting" panose="03010101010101010101" pitchFamily="66" charset="0"/>
              </a:rPr>
              <a:t>Dr. </a:t>
            </a:r>
            <a:r>
              <a:rPr lang="en-IN" sz="17600" dirty="0" err="1" smtClean="0">
                <a:latin typeface="Lucida Handwriting" panose="03010101010101010101" pitchFamily="66" charset="0"/>
              </a:rPr>
              <a:t>Hemali</a:t>
            </a:r>
            <a:endParaRPr lang="en-IN" sz="17600" dirty="0" smtClean="0">
              <a:latin typeface="Lucida Handwriting" panose="03010101010101010101" pitchFamily="66" charset="0"/>
            </a:endParaRPr>
          </a:p>
          <a:p>
            <a:r>
              <a:rPr lang="en-IN" sz="17600" dirty="0" smtClean="0">
                <a:latin typeface="Lucida Handwriting" panose="03010101010101010101" pitchFamily="66" charset="0"/>
              </a:rPr>
              <a:t>Professor </a:t>
            </a:r>
          </a:p>
          <a:p>
            <a:r>
              <a:rPr lang="en-IN" sz="17600" dirty="0" smtClean="0">
                <a:latin typeface="Lucida Handwriting" panose="03010101010101010101" pitchFamily="66" charset="0"/>
              </a:rPr>
              <a:t>Homoeopathic Pharmacy</a:t>
            </a:r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endParaRPr lang="en-IN" dirty="0"/>
          </a:p>
          <a:p>
            <a:r>
              <a:rPr lang="en-IN" dirty="0" smtClean="0"/>
              <a:t>          </a:t>
            </a:r>
            <a:r>
              <a:rPr lang="en-IN" dirty="0" err="1" smtClean="0"/>
              <a:t>stt</a:t>
            </a:r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300" y="903215"/>
            <a:ext cx="2679589" cy="213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3941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294" y="229824"/>
            <a:ext cx="1126641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Arial Rounded MT Bold" panose="020F0704030504030204" pitchFamily="34" charset="0"/>
              </a:rPr>
              <a:t>(B) WHOLE DRIED ANIMALS:</a:t>
            </a:r>
          </a:p>
          <a:p>
            <a:r>
              <a:rPr lang="en-IN" dirty="0"/>
              <a:t> </a:t>
            </a:r>
            <a:r>
              <a:rPr lang="en-IN" dirty="0">
                <a:latin typeface="Footlight MT Light" panose="0204060206030A020304" pitchFamily="18" charset="0"/>
              </a:rPr>
              <a:t>(</a:t>
            </a:r>
            <a:r>
              <a:rPr lang="en-IN" dirty="0" err="1">
                <a:latin typeface="Footlight MT Light" panose="0204060206030A020304" pitchFamily="18" charset="0"/>
              </a:rPr>
              <a:t>i</a:t>
            </a:r>
            <a:r>
              <a:rPr lang="en-IN" dirty="0">
                <a:latin typeface="Footlight MT Light" panose="0204060206030A020304" pitchFamily="18" charset="0"/>
              </a:rPr>
              <a:t>)  BLATTA AMERICANA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COMMON </a:t>
            </a:r>
            <a:r>
              <a:rPr lang="en-IN" dirty="0">
                <a:latin typeface="Footlight MT Light" panose="0204060206030A020304" pitchFamily="18" charset="0"/>
              </a:rPr>
              <a:t>NAME:- GREAT AMERICAN COCKROACH (AMERICA)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CLASS</a:t>
            </a:r>
            <a:r>
              <a:rPr lang="en-IN" sz="2400" dirty="0" smtClean="0">
                <a:latin typeface="Footlight MT Light" panose="0204060206030A020304" pitchFamily="18" charset="0"/>
              </a:rPr>
              <a:t>:</a:t>
            </a:r>
            <a:r>
              <a:rPr lang="en-IN" dirty="0" smtClean="0">
                <a:latin typeface="Footlight MT Light" panose="0204060206030A020304" pitchFamily="18" charset="0"/>
              </a:rPr>
              <a:t>- </a:t>
            </a:r>
            <a:r>
              <a:rPr lang="en-IN" dirty="0">
                <a:latin typeface="Footlight MT Light" panose="0204060206030A020304" pitchFamily="18" charset="0"/>
              </a:rPr>
              <a:t>INSECTA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 </a:t>
            </a:r>
            <a:r>
              <a:rPr lang="en-IN" dirty="0">
                <a:latin typeface="Footlight MT Light" panose="0204060206030A020304" pitchFamily="18" charset="0"/>
              </a:rPr>
              <a:t>PHYLLUM:- ARTHROPODA </a:t>
            </a:r>
            <a:endParaRPr lang="en-IN" dirty="0" smtClean="0">
              <a:latin typeface="Footlight MT Light" panose="0204060206030A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/>
              <a:t> </a:t>
            </a:r>
            <a:r>
              <a:rPr lang="en-IN" dirty="0">
                <a:latin typeface="Footlight MT Light" panose="0204060206030A020304" pitchFamily="18" charset="0"/>
              </a:rPr>
              <a:t>(ii) BLATTA ORIENTALIS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COMMON </a:t>
            </a:r>
            <a:r>
              <a:rPr lang="en-IN" dirty="0">
                <a:latin typeface="Footlight MT Light" panose="0204060206030A020304" pitchFamily="18" charset="0"/>
              </a:rPr>
              <a:t>NAME:-INDICA COCKROACH (INDIA)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CLASS:- </a:t>
            </a:r>
            <a:r>
              <a:rPr lang="en-IN" dirty="0">
                <a:latin typeface="Footlight MT Light" panose="0204060206030A020304" pitchFamily="18" charset="0"/>
              </a:rPr>
              <a:t>INSECTA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PHYLLUM</a:t>
            </a:r>
            <a:r>
              <a:rPr lang="en-IN" dirty="0">
                <a:latin typeface="Footlight MT Light" panose="0204060206030A020304" pitchFamily="18" charset="0"/>
              </a:rPr>
              <a:t>:- </a:t>
            </a:r>
            <a:r>
              <a:rPr lang="en-IN" dirty="0" smtClean="0">
                <a:latin typeface="Footlight MT Light" panose="0204060206030A020304" pitchFamily="18" charset="0"/>
              </a:rPr>
              <a:t>ARTHROPODA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/>
              <a:t> (iii</a:t>
            </a:r>
            <a:r>
              <a:rPr lang="en-IN" dirty="0">
                <a:latin typeface="Footlight MT Light" panose="0204060206030A020304" pitchFamily="18" charset="0"/>
              </a:rPr>
              <a:t>) CANTHARIS VESICTORIA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COMMON </a:t>
            </a:r>
            <a:r>
              <a:rPr lang="en-IN" dirty="0">
                <a:latin typeface="Footlight MT Light" panose="0204060206030A020304" pitchFamily="18" charset="0"/>
              </a:rPr>
              <a:t>NAME: SPANISH FLY ( MIDDLE AND SOUTHERN EUROPE)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CLASS:- </a:t>
            </a:r>
            <a:r>
              <a:rPr lang="en-IN" dirty="0">
                <a:latin typeface="Footlight MT Light" panose="0204060206030A020304" pitchFamily="18" charset="0"/>
              </a:rPr>
              <a:t>INSECTA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latin typeface="Footlight MT Light" panose="0204060206030A020304" pitchFamily="18" charset="0"/>
              </a:rPr>
              <a:t> </a:t>
            </a:r>
            <a:r>
              <a:rPr lang="en-IN" dirty="0" smtClean="0">
                <a:latin typeface="Footlight MT Light" panose="0204060206030A020304" pitchFamily="18" charset="0"/>
              </a:rPr>
              <a:t>PHYLLUM</a:t>
            </a:r>
            <a:r>
              <a:rPr lang="en-IN" dirty="0">
                <a:latin typeface="Footlight MT Light" panose="0204060206030A020304" pitchFamily="18" charset="0"/>
              </a:rPr>
              <a:t>:- ARTHROPODA</a:t>
            </a:r>
          </a:p>
          <a:p>
            <a:r>
              <a:rPr lang="en-IN" dirty="0"/>
              <a:t> 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(c) DIFFERENT PARTS,SECRETIONS OF ANIMALS</a:t>
            </a:r>
          </a:p>
          <a:p>
            <a:r>
              <a:rPr lang="en-IN" dirty="0"/>
              <a:t> </a:t>
            </a:r>
            <a:r>
              <a:rPr lang="en-IN" dirty="0">
                <a:latin typeface="Bahnschrift SemiBold" panose="020B0502040204020203" pitchFamily="34" charset="0"/>
              </a:rPr>
              <a:t>(</a:t>
            </a:r>
            <a:r>
              <a:rPr lang="en-IN" dirty="0" err="1">
                <a:latin typeface="Bahnschrift SemiBold" panose="020B0502040204020203" pitchFamily="34" charset="0"/>
              </a:rPr>
              <a:t>i</a:t>
            </a:r>
            <a:r>
              <a:rPr lang="en-IN" dirty="0">
                <a:latin typeface="Bahnschrift SemiBold" panose="020B0502040204020203" pitchFamily="34" charset="0"/>
              </a:rPr>
              <a:t>) SKELETONS:-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 smtClean="0">
                <a:latin typeface="Footlight MT Light" panose="0204060206030A020304" pitchFamily="18" charset="0"/>
              </a:rPr>
              <a:t>SPONGIA </a:t>
            </a:r>
            <a:r>
              <a:rPr lang="en-IN" dirty="0">
                <a:latin typeface="Footlight MT Light" panose="0204060206030A020304" pitchFamily="18" charset="0"/>
              </a:rPr>
              <a:t>TOSTA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 </a:t>
            </a:r>
            <a:r>
              <a:rPr lang="en-IN" dirty="0">
                <a:latin typeface="Footlight MT Light" panose="0204060206030A020304" pitchFamily="18" charset="0"/>
              </a:rPr>
              <a:t>COMMON NAME: ROASTED SPONGE ( SYRIA; GREECE)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latin typeface="Footlight MT Light" panose="0204060206030A020304" pitchFamily="18" charset="0"/>
              </a:rPr>
              <a:t> </a:t>
            </a:r>
            <a:r>
              <a:rPr lang="en-IN" dirty="0" smtClean="0">
                <a:latin typeface="Footlight MT Light" panose="0204060206030A020304" pitchFamily="18" charset="0"/>
              </a:rPr>
              <a:t>CLASS:- </a:t>
            </a:r>
            <a:r>
              <a:rPr lang="en-IN" dirty="0">
                <a:latin typeface="Footlight MT Light" panose="0204060206030A020304" pitchFamily="18" charset="0"/>
              </a:rPr>
              <a:t>CALCAREA OR CALCISPONGIAE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latin typeface="Footlight MT Light" panose="0204060206030A020304" pitchFamily="18" charset="0"/>
              </a:rPr>
              <a:t> </a:t>
            </a:r>
            <a:r>
              <a:rPr lang="en-IN" dirty="0" smtClean="0">
                <a:latin typeface="Footlight MT Light" panose="0204060206030A020304" pitchFamily="18" charset="0"/>
              </a:rPr>
              <a:t>PHYLLUM</a:t>
            </a:r>
            <a:r>
              <a:rPr lang="en-IN" dirty="0">
                <a:latin typeface="Footlight MT Light" panose="0204060206030A020304" pitchFamily="18" charset="0"/>
              </a:rPr>
              <a:t>:- PORIFERA</a:t>
            </a:r>
          </a:p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164492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68" y="211645"/>
            <a:ext cx="2027682" cy="2447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3350" y="2659570"/>
            <a:ext cx="2880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CANTHARIS VESICTORIA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3150" y="570832"/>
            <a:ext cx="3017520" cy="2698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41175" y="3269646"/>
            <a:ext cx="198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SPONGIA TOSTA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71052" y="449389"/>
            <a:ext cx="2730348" cy="22755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22780" y="2724912"/>
            <a:ext cx="222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MUREX PURPUREA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2184" r="8537"/>
          <a:stretch/>
        </p:blipFill>
        <p:spPr>
          <a:xfrm>
            <a:off x="2210402" y="3518153"/>
            <a:ext cx="2651760" cy="1958674"/>
          </a:xfrm>
          <a:prstGeom prst="rect">
            <a:avLst/>
          </a:prstGeom>
        </p:spPr>
      </p:pic>
      <p:sp>
        <p:nvSpPr>
          <p:cNvPr id="9" name="AutoShape 2" descr="The Soul of Remedies: Sepia succus - Rajan Sankaran - Hpathy.com | Deep sea  animals, Sepia, Cuttlefi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2658478" y="5476827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SEPIA SUCCUS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46554" y="3803904"/>
            <a:ext cx="3139440" cy="17412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73266" y="5545170"/>
            <a:ext cx="2884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LACHESIS LANCEOLATUS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4069" y="3454312"/>
            <a:ext cx="2571750" cy="17716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005511" y="5185101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/>
              <a:t>NAJA </a:t>
            </a:r>
            <a:r>
              <a:rPr lang="en-IN" dirty="0"/>
              <a:t>TRIPUDIANS</a:t>
            </a:r>
          </a:p>
        </p:txBody>
      </p:sp>
    </p:spTree>
    <p:extLst>
      <p:ext uri="{BB962C8B-B14F-4D97-AF65-F5344CB8AC3E}">
        <p14:creationId xmlns:p14="http://schemas.microsoft.com/office/powerpoint/2010/main" xmlns="" val="3019634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8014" y="23937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latin typeface="Bahnschrift SemiBold" panose="020B0502040204020203" pitchFamily="34" charset="0"/>
              </a:rPr>
              <a:t>(ii) JUICES: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 smtClean="0">
                <a:latin typeface="Footlight MT Light" panose="0204060206030A020304" pitchFamily="18" charset="0"/>
              </a:rPr>
              <a:t>MUREX </a:t>
            </a:r>
            <a:r>
              <a:rPr lang="en-IN" dirty="0">
                <a:latin typeface="Footlight MT Light" panose="0204060206030A020304" pitchFamily="18" charset="0"/>
              </a:rPr>
              <a:t>PURPUREA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COMMON </a:t>
            </a:r>
            <a:r>
              <a:rPr lang="en-IN" dirty="0">
                <a:latin typeface="Footlight MT Light" panose="0204060206030A020304" pitchFamily="18" charset="0"/>
              </a:rPr>
              <a:t>NAME: PURPLE FISH ( SYRIAN COAST,GREECE,ITALY,INDIA WEST INDIA EUROPE)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CLASS:- </a:t>
            </a:r>
            <a:r>
              <a:rPr lang="en-IN" dirty="0">
                <a:latin typeface="Footlight MT Light" panose="0204060206030A020304" pitchFamily="18" charset="0"/>
              </a:rPr>
              <a:t>GASTROPODA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>
                <a:latin typeface="Footlight MT Light" panose="0204060206030A020304" pitchFamily="18" charset="0"/>
              </a:rPr>
              <a:t> </a:t>
            </a:r>
            <a:r>
              <a:rPr lang="en-IN" dirty="0" smtClean="0">
                <a:latin typeface="Footlight MT Light" panose="0204060206030A020304" pitchFamily="18" charset="0"/>
              </a:rPr>
              <a:t>PHYLLUM</a:t>
            </a:r>
            <a:r>
              <a:rPr lang="en-IN" dirty="0">
                <a:latin typeface="Footlight MT Light" panose="0204060206030A020304" pitchFamily="18" charset="0"/>
              </a:rPr>
              <a:t>:- </a:t>
            </a:r>
            <a:r>
              <a:rPr lang="en-IN" dirty="0" smtClean="0">
                <a:latin typeface="Footlight MT Light" panose="0204060206030A020304" pitchFamily="18" charset="0"/>
              </a:rPr>
              <a:t>MOLLUSCA</a:t>
            </a:r>
            <a:endParaRPr lang="en-IN" dirty="0"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8014" y="2176579"/>
            <a:ext cx="95697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IN" dirty="0" smtClean="0">
                <a:latin typeface="Footlight MT Light" panose="0204060206030A020304" pitchFamily="18" charset="0"/>
              </a:rPr>
              <a:t>SEPIA </a:t>
            </a:r>
            <a:r>
              <a:rPr lang="en-IN" dirty="0">
                <a:latin typeface="Footlight MT Light" panose="0204060206030A020304" pitchFamily="18" charset="0"/>
              </a:rPr>
              <a:t>SUCCUS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COMMON </a:t>
            </a:r>
            <a:r>
              <a:rPr lang="en-IN" dirty="0">
                <a:latin typeface="Footlight MT Light" panose="0204060206030A020304" pitchFamily="18" charset="0"/>
              </a:rPr>
              <a:t>NAME:- CUTTLE FISH ( INDIA,EUROPE)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CLASS</a:t>
            </a:r>
            <a:r>
              <a:rPr lang="en-IN" dirty="0">
                <a:latin typeface="Footlight MT Light" panose="0204060206030A020304" pitchFamily="18" charset="0"/>
              </a:rPr>
              <a:t>:- </a:t>
            </a:r>
            <a:r>
              <a:rPr lang="en-IN" dirty="0" smtClean="0">
                <a:latin typeface="Footlight MT Light" panose="0204060206030A020304" pitchFamily="18" charset="0"/>
              </a:rPr>
              <a:t>CEPHALOPODA</a:t>
            </a:r>
            <a:endParaRPr lang="en-IN" dirty="0">
              <a:latin typeface="Footlight MT Light" panose="0204060206030A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PHYLLUM:- MOLLUSCA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 smtClean="0">
                <a:latin typeface="Arial Black" panose="020B0A04020102020204" pitchFamily="34" charset="0"/>
              </a:rPr>
              <a:t>(C) </a:t>
            </a:r>
            <a:r>
              <a:rPr lang="en-IN" dirty="0">
                <a:latin typeface="Arial Black" panose="020B0A04020102020204" pitchFamily="34" charset="0"/>
              </a:rPr>
              <a:t>VENOMS</a:t>
            </a:r>
          </a:p>
          <a:p>
            <a:pPr marL="400050" indent="-400050">
              <a:buAutoNum type="romanLcParenBoth"/>
            </a:pPr>
            <a:r>
              <a:rPr lang="en-IN" dirty="0" smtClean="0">
                <a:latin typeface="Bahnschrift SemiBold" panose="020B0502040204020203" pitchFamily="34" charset="0"/>
              </a:rPr>
              <a:t>SNAKE </a:t>
            </a:r>
            <a:r>
              <a:rPr lang="en-IN" dirty="0">
                <a:latin typeface="Bahnschrift SemiBold" panose="020B0502040204020203" pitchFamily="34" charset="0"/>
              </a:rPr>
              <a:t>POISON</a:t>
            </a:r>
            <a:r>
              <a:rPr lang="en-IN" dirty="0" smtClean="0">
                <a:latin typeface="Bahnschrift SemiBold" panose="020B0502040204020203" pitchFamily="34" charset="0"/>
              </a:rPr>
              <a:t>:-</a:t>
            </a:r>
          </a:p>
          <a:p>
            <a:pPr marL="400050" indent="-400050">
              <a:buAutoNum type="romanLcParenBoth"/>
            </a:pPr>
            <a:endParaRPr lang="en-IN" dirty="0">
              <a:latin typeface="Bahnschrift SemiBold" panose="020B0502040204020203" pitchFamily="34" charset="0"/>
            </a:endParaRPr>
          </a:p>
          <a:p>
            <a:r>
              <a:rPr lang="en-IN" dirty="0" smtClean="0">
                <a:latin typeface="Footlight MT Light" panose="0204060206030A020304" pitchFamily="18" charset="0"/>
              </a:rPr>
              <a:t>1. </a:t>
            </a:r>
            <a:r>
              <a:rPr lang="en-IN" dirty="0">
                <a:latin typeface="Footlight MT Light" panose="0204060206030A020304" pitchFamily="18" charset="0"/>
              </a:rPr>
              <a:t>LACHESIS LANCEOLATUS OR YELLOW VIPER 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. CLASS NAME:- REPTILA 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. PHYLLUM:- </a:t>
            </a:r>
            <a:r>
              <a:rPr lang="en-IN" dirty="0" smtClean="0">
                <a:latin typeface="Footlight MT Light" panose="0204060206030A020304" pitchFamily="18" charset="0"/>
              </a:rPr>
              <a:t>CHORDATA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 smtClean="0">
                <a:latin typeface="Footlight MT Light" panose="0204060206030A020304" pitchFamily="18" charset="0"/>
              </a:rPr>
              <a:t>2.NAJA </a:t>
            </a:r>
            <a:r>
              <a:rPr lang="en-IN" dirty="0">
                <a:latin typeface="Footlight MT Light" panose="0204060206030A020304" pitchFamily="18" charset="0"/>
              </a:rPr>
              <a:t>TRIPUDIANS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. COMMOM NAME:- INDIAN HEADED SNAKE,GOKSHURA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. CLASS:- REPTILA 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. PHYLLUM: </a:t>
            </a:r>
            <a:r>
              <a:rPr lang="en-IN" dirty="0" smtClean="0">
                <a:latin typeface="Footlight MT Light" panose="0204060206030A020304" pitchFamily="18" charset="0"/>
              </a:rPr>
              <a:t>CHORDATA</a:t>
            </a:r>
            <a:endParaRPr lang="en-IN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9614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9077" y="1569429"/>
            <a:ext cx="60400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</a:t>
            </a:r>
          </a:p>
          <a:p>
            <a:r>
              <a:rPr lang="en-US" dirty="0" smtClean="0">
                <a:latin typeface="Arial Black" panose="020B0A04020102020204" pitchFamily="34" charset="0"/>
              </a:rPr>
              <a:t>(</a:t>
            </a:r>
            <a:r>
              <a:rPr lang="en-US" dirty="0">
                <a:latin typeface="Arial Black" panose="020B0A04020102020204" pitchFamily="34" charset="0"/>
              </a:rPr>
              <a:t>iii) POISON OF AQUEOUS ANIMAL:-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>
                <a:latin typeface="Footlight MT Light" panose="0204060206030A020304" pitchFamily="18" charset="0"/>
              </a:rPr>
              <a:t>BUFO </a:t>
            </a:r>
            <a:r>
              <a:rPr lang="en-US" dirty="0">
                <a:latin typeface="Footlight MT Light" panose="0204060206030A020304" pitchFamily="18" charset="0"/>
              </a:rPr>
              <a:t>RANA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Footlight MT Light" panose="0204060206030A020304" pitchFamily="18" charset="0"/>
              </a:rPr>
              <a:t>COMMON </a:t>
            </a:r>
            <a:r>
              <a:rPr lang="en-US" dirty="0">
                <a:latin typeface="Footlight MT Light" panose="0204060206030A020304" pitchFamily="18" charset="0"/>
              </a:rPr>
              <a:t>NAME:- TOAD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Footlight MT Light" panose="0204060206030A020304" pitchFamily="18" charset="0"/>
              </a:rPr>
              <a:t>CLASS </a:t>
            </a:r>
            <a:r>
              <a:rPr lang="en-US" dirty="0">
                <a:latin typeface="Footlight MT Light" panose="0204060206030A020304" pitchFamily="18" charset="0"/>
              </a:rPr>
              <a:t>NAME:-AMPHIBIA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Footlight MT Light" panose="0204060206030A020304" pitchFamily="18" charset="0"/>
              </a:rPr>
              <a:t> </a:t>
            </a:r>
            <a:r>
              <a:rPr lang="en-US" dirty="0">
                <a:latin typeface="Footlight MT Light" panose="0204060206030A020304" pitchFamily="18" charset="0"/>
              </a:rPr>
              <a:t>PHYLLUM:- CHORDATA</a:t>
            </a:r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9077" y="3576161"/>
            <a:ext cx="72145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Arial Black" panose="020B0A04020102020204" pitchFamily="34" charset="0"/>
              </a:rPr>
              <a:t>(d) MILK AND MILK PRODUCTS (LACS):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(</a:t>
            </a:r>
            <a:r>
              <a:rPr lang="en-IN" dirty="0" err="1">
                <a:latin typeface="Footlight MT Light" panose="0204060206030A020304" pitchFamily="18" charset="0"/>
              </a:rPr>
              <a:t>i</a:t>
            </a:r>
            <a:r>
              <a:rPr lang="en-IN" dirty="0">
                <a:latin typeface="Footlight MT Light" panose="0204060206030A020304" pitchFamily="18" charset="0"/>
              </a:rPr>
              <a:t>) LAC CANINUM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COMMOM </a:t>
            </a:r>
            <a:r>
              <a:rPr lang="en-IN" dirty="0">
                <a:latin typeface="Footlight MT Light" panose="0204060206030A020304" pitchFamily="18" charset="0"/>
              </a:rPr>
              <a:t>NAME:- DOG'S MILK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CLASS</a:t>
            </a:r>
            <a:r>
              <a:rPr lang="en-IN" dirty="0">
                <a:latin typeface="Footlight MT Light" panose="0204060206030A020304" pitchFamily="18" charset="0"/>
              </a:rPr>
              <a:t>:- MAMMALIA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PHYLLUM</a:t>
            </a:r>
            <a:r>
              <a:rPr lang="en-IN" dirty="0">
                <a:latin typeface="Footlight MT Light" panose="0204060206030A020304" pitchFamily="18" charset="0"/>
              </a:rPr>
              <a:t>:- </a:t>
            </a:r>
            <a:r>
              <a:rPr lang="en-IN" dirty="0" smtClean="0">
                <a:latin typeface="Footlight MT Light" panose="0204060206030A020304" pitchFamily="18" charset="0"/>
              </a:rPr>
              <a:t>CHORDATA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Footlight MT Light" panose="0204060206030A020304" pitchFamily="18" charset="0"/>
              </a:rPr>
              <a:t>(ii) LAC VACCINUM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COMMON </a:t>
            </a:r>
            <a:r>
              <a:rPr lang="en-IN" dirty="0">
                <a:latin typeface="Footlight MT Light" panose="0204060206030A020304" pitchFamily="18" charset="0"/>
              </a:rPr>
              <a:t>NAME:- COW'S MILK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CLASS</a:t>
            </a:r>
            <a:r>
              <a:rPr lang="en-IN" dirty="0">
                <a:latin typeface="Footlight MT Light" panose="0204060206030A020304" pitchFamily="18" charset="0"/>
              </a:rPr>
              <a:t>:- MAMMALIA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PHYLLUM</a:t>
            </a:r>
            <a:r>
              <a:rPr lang="en-IN" dirty="0">
                <a:latin typeface="Footlight MT Light" panose="0204060206030A020304" pitchFamily="18" charset="0"/>
              </a:rPr>
              <a:t>:- </a:t>
            </a:r>
            <a:r>
              <a:rPr lang="en-IN" dirty="0" smtClean="0">
                <a:latin typeface="Footlight MT Light" panose="0204060206030A020304" pitchFamily="18" charset="0"/>
              </a:rPr>
              <a:t>CHORDATA</a:t>
            </a:r>
            <a:endParaRPr lang="en-IN" dirty="0">
              <a:latin typeface="Footlight MT Light" panose="0204060206030A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2229" y="36910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Footlight MT Light" panose="0204060206030A020304" pitchFamily="18" charset="0"/>
              </a:rPr>
              <a:t>(ii) INSECT </a:t>
            </a:r>
            <a:r>
              <a:rPr lang="en-US" dirty="0" smtClean="0">
                <a:latin typeface="Footlight MT Light" panose="0204060206030A020304" pitchFamily="18" charset="0"/>
              </a:rPr>
              <a:t>POISON: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Footlight MT Light" panose="0204060206030A020304" pitchFamily="18" charset="0"/>
              </a:rPr>
              <a:t>APIUM VIRUS</a:t>
            </a:r>
            <a:endParaRPr lang="en-US" dirty="0">
              <a:latin typeface="Footlight MT Light" panose="0204060206030A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Footlight MT Light" panose="0204060206030A020304" pitchFamily="18" charset="0"/>
              </a:rPr>
              <a:t>COMMON NAME</a:t>
            </a:r>
            <a:r>
              <a:rPr lang="en-US" dirty="0">
                <a:latin typeface="Footlight MT Light" panose="0204060206030A020304" pitchFamily="18" charset="0"/>
              </a:rPr>
              <a:t>:- </a:t>
            </a:r>
            <a:r>
              <a:rPr lang="en-US" dirty="0" smtClean="0">
                <a:latin typeface="Footlight MT Light" panose="0204060206030A020304" pitchFamily="18" charset="0"/>
              </a:rPr>
              <a:t>POISON OF HONEYBEE</a:t>
            </a:r>
            <a:endParaRPr lang="en-US" dirty="0">
              <a:latin typeface="Footlight MT Light" panose="0204060206030A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Footlight MT Light" panose="0204060206030A020304" pitchFamily="18" charset="0"/>
              </a:rPr>
              <a:t>CLASS </a:t>
            </a:r>
            <a:r>
              <a:rPr lang="en-US" dirty="0">
                <a:latin typeface="Footlight MT Light" panose="0204060206030A020304" pitchFamily="18" charset="0"/>
              </a:rPr>
              <a:t>NAME:- INSECTA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Footlight MT Light" panose="0204060206030A020304" pitchFamily="18" charset="0"/>
              </a:rPr>
              <a:t> </a:t>
            </a:r>
            <a:r>
              <a:rPr lang="en-US" dirty="0">
                <a:latin typeface="Footlight MT Light" panose="0204060206030A020304" pitchFamily="18" charset="0"/>
              </a:rPr>
              <a:t>PHYLLUM:- ARTHROPODA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427" y="589217"/>
            <a:ext cx="2457450" cy="1857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199" y="2899032"/>
            <a:ext cx="1818817" cy="14957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32275" y="4394809"/>
            <a:ext cx="2024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 </a:t>
            </a:r>
            <a:r>
              <a:rPr lang="en-IN" dirty="0" smtClean="0"/>
              <a:t>LAC </a:t>
            </a:r>
            <a:r>
              <a:rPr lang="en-IN" dirty="0"/>
              <a:t>CANINUM </a:t>
            </a:r>
          </a:p>
        </p:txBody>
      </p:sp>
      <p:sp>
        <p:nvSpPr>
          <p:cNvPr id="8" name="Rectangle 7"/>
          <p:cNvSpPr/>
          <p:nvPr/>
        </p:nvSpPr>
        <p:spPr>
          <a:xfrm>
            <a:off x="7864889" y="2417387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BUFO RANA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186" y="4734936"/>
            <a:ext cx="2581275" cy="17716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52125" y="652769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LAC VACCINUM</a:t>
            </a:r>
          </a:p>
        </p:txBody>
      </p:sp>
    </p:spTree>
    <p:extLst>
      <p:ext uri="{BB962C8B-B14F-4D97-AF65-F5344CB8AC3E}">
        <p14:creationId xmlns:p14="http://schemas.microsoft.com/office/powerpoint/2010/main" xmlns="" val="2410916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7528" y="35081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latin typeface="Footlight MT Light" panose="0204060206030A020304" pitchFamily="18" charset="0"/>
              </a:rPr>
              <a:t>(iii) LAC DEFLORATUM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COMMON </a:t>
            </a:r>
            <a:r>
              <a:rPr lang="en-IN" dirty="0">
                <a:latin typeface="Footlight MT Light" panose="0204060206030A020304" pitchFamily="18" charset="0"/>
              </a:rPr>
              <a:t>NAME:- SKIMMED COW'S </a:t>
            </a:r>
            <a:r>
              <a:rPr lang="en-IN" dirty="0" smtClean="0">
                <a:latin typeface="Footlight MT Light" panose="0204060206030A020304" pitchFamily="18" charset="0"/>
              </a:rPr>
              <a:t>MILK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CLASS</a:t>
            </a:r>
            <a:r>
              <a:rPr lang="en-IN" dirty="0">
                <a:latin typeface="Footlight MT Light" panose="0204060206030A020304" pitchFamily="18" charset="0"/>
              </a:rPr>
              <a:t>:- MAMMALIA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dirty="0" smtClean="0">
                <a:latin typeface="Footlight MT Light" panose="0204060206030A020304" pitchFamily="18" charset="0"/>
              </a:rPr>
              <a:t> </a:t>
            </a:r>
            <a:r>
              <a:rPr lang="en-IN" dirty="0">
                <a:latin typeface="Footlight MT Light" panose="0204060206030A020304" pitchFamily="18" charset="0"/>
              </a:rPr>
              <a:t>PHYLLUM:-  CHORDATA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248" y="1121373"/>
            <a:ext cx="2584928" cy="17679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95248" y="2889366"/>
            <a:ext cx="2613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SKIMMED COW'S MILK</a:t>
            </a:r>
          </a:p>
        </p:txBody>
      </p:sp>
    </p:spTree>
    <p:extLst>
      <p:ext uri="{BB962C8B-B14F-4D97-AF65-F5344CB8AC3E}">
        <p14:creationId xmlns:p14="http://schemas.microsoft.com/office/powerpoint/2010/main" xmlns="" val="3530136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9945" y="106851"/>
            <a:ext cx="4355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dirty="0">
                <a:latin typeface="Arial Black" panose="020B0A04020102020204" pitchFamily="34" charset="0"/>
              </a:rPr>
              <a:t>ANIMAL KINGDOM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4909" y="831703"/>
            <a:ext cx="90768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GENERAL RULES-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1.Must be identified by zoologist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2.selection of animal must be perfect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3.animal healthy and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hygenic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coming from good stock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4.animal substance must be genuine, not spoilt by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dirts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or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worms,decomposed</a:t>
            </a:r>
            <a:endParaRPr lang="en-US" sz="24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5.secretion and excretion collected from healthy animals which must be examined by vet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6.when anima substance not available nearby then take from reliable sources and never in powder forms</a:t>
            </a:r>
          </a:p>
          <a:p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7. they should be protected from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light,heat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and </a:t>
            </a:r>
            <a:r>
              <a:rPr lang="en-US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moisturePurple</a:t>
            </a:r>
            <a:r>
              <a:rPr lang="en-US" sz="2400" dirty="0">
                <a:latin typeface="Aparajita" panose="02020603050405020304" pitchFamily="18" charset="0"/>
                <a:cs typeface="Aparajita" panose="02020603050405020304" pitchFamily="18" charset="0"/>
              </a:rPr>
              <a:t> fish- Murex</a:t>
            </a:r>
          </a:p>
          <a:p>
            <a:endParaRPr lang="en-IN" sz="2400" dirty="0"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4337" y="4155690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latin typeface="Arial Black" panose="020B0A04020102020204" pitchFamily="34" charset="0"/>
              </a:rPr>
              <a:t> </a:t>
            </a:r>
            <a:r>
              <a:rPr lang="en-IN" dirty="0" smtClean="0">
                <a:latin typeface="Arial Black" panose="020B0A04020102020204" pitchFamily="34" charset="0"/>
              </a:rPr>
              <a:t>PARTICULAR RULES-</a:t>
            </a:r>
            <a:endParaRPr lang="en-IN" dirty="0">
              <a:latin typeface="Arial Black" panose="020B0A04020102020204" pitchFamily="34" charset="0"/>
            </a:endParaRPr>
          </a:p>
          <a:p>
            <a:r>
              <a:rPr lang="en-IN" sz="2000" b="1" u="sng" dirty="0" smtClean="0">
                <a:latin typeface="Arial Rounded MT Bold" panose="020F0704030504030204" pitchFamily="34" charset="0"/>
              </a:rPr>
              <a:t>1.GATHERED BY FISHING:-</a:t>
            </a:r>
            <a:endParaRPr lang="en-IN" sz="2000" b="1" u="sng" dirty="0">
              <a:latin typeface="Arial Rounded MT Bold" panose="020F0704030504030204" pitchFamily="34" charset="0"/>
            </a:endParaRPr>
          </a:p>
          <a:p>
            <a:r>
              <a:rPr lang="en-IN" sz="2800" dirty="0" err="1" smtClean="0">
                <a:latin typeface="Aparajita" panose="02020603050405020304" pitchFamily="18" charset="0"/>
                <a:cs typeface="Aparajita" panose="02020603050405020304" pitchFamily="18" charset="0"/>
              </a:rPr>
              <a:t>Cuttle</a:t>
            </a:r>
            <a:r>
              <a:rPr lang="en-IN" sz="28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en-IN" sz="2800" dirty="0">
                <a:latin typeface="Aparajita" panose="02020603050405020304" pitchFamily="18" charset="0"/>
                <a:cs typeface="Aparajita" panose="02020603050405020304" pitchFamily="18" charset="0"/>
              </a:rPr>
              <a:t>fish- </a:t>
            </a:r>
            <a:r>
              <a:rPr lang="en-IN" sz="28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Sepia</a:t>
            </a:r>
            <a:endParaRPr lang="en-IN" sz="28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r>
              <a:rPr lang="en-IN" sz="2800" dirty="0">
                <a:latin typeface="Aparajita" panose="02020603050405020304" pitchFamily="18" charset="0"/>
                <a:cs typeface="Aparajita" panose="02020603050405020304" pitchFamily="18" charset="0"/>
              </a:rPr>
              <a:t>Purple fish- Murex</a:t>
            </a:r>
          </a:p>
          <a:p>
            <a:r>
              <a:rPr lang="en-IN" sz="2800" dirty="0">
                <a:latin typeface="Aparajita" panose="02020603050405020304" pitchFamily="18" charset="0"/>
                <a:cs typeface="Aparajita" panose="02020603050405020304" pitchFamily="18" charset="0"/>
              </a:rPr>
              <a:t>Jelly fish- </a:t>
            </a:r>
            <a:r>
              <a:rPr lang="en-IN" sz="28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Medusa</a:t>
            </a:r>
            <a:endParaRPr lang="en-IN" sz="28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r>
              <a:rPr lang="en-IN" sz="2800" dirty="0">
                <a:latin typeface="Aparajita" panose="02020603050405020304" pitchFamily="18" charset="0"/>
                <a:cs typeface="Aparajita" panose="02020603050405020304" pitchFamily="18" charset="0"/>
              </a:rPr>
              <a:t>Cod fish- </a:t>
            </a:r>
            <a:r>
              <a:rPr lang="en-IN" sz="2800" dirty="0" err="1">
                <a:latin typeface="Aparajita" panose="02020603050405020304" pitchFamily="18" charset="0"/>
                <a:cs typeface="Aparajita" panose="02020603050405020304" pitchFamily="18" charset="0"/>
              </a:rPr>
              <a:t>Godus</a:t>
            </a:r>
            <a:r>
              <a:rPr lang="en-IN" sz="28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en-IN" sz="28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Lota</a:t>
            </a:r>
            <a:r>
              <a:rPr lang="en-IN" dirty="0" smtClean="0"/>
              <a:t> 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085" y="4155690"/>
            <a:ext cx="2143125" cy="2143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7085" y="6242915"/>
            <a:ext cx="2122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Purple fish- Murex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606" y="4155690"/>
            <a:ext cx="3197352" cy="19025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96808" y="6058249"/>
            <a:ext cx="2048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 smtClean="0"/>
              <a:t>Cuttle</a:t>
            </a:r>
            <a:r>
              <a:rPr lang="en-IN" dirty="0" smtClean="0"/>
              <a:t> </a:t>
            </a:r>
            <a:r>
              <a:rPr lang="en-IN" dirty="0"/>
              <a:t>fish- Sepia</a:t>
            </a:r>
          </a:p>
        </p:txBody>
      </p:sp>
    </p:spTree>
    <p:extLst>
      <p:ext uri="{BB962C8B-B14F-4D97-AF65-F5344CB8AC3E}">
        <p14:creationId xmlns:p14="http://schemas.microsoft.com/office/powerpoint/2010/main" xmlns="" val="3755952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658369"/>
            <a:ext cx="10067545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u="sng" dirty="0" smtClean="0">
                <a:latin typeface="Arial Rounded MT Bold" panose="020F0704030504030204" pitchFamily="34" charset="0"/>
              </a:rPr>
              <a:t>2.CAUGHT BY DIFFERENT PROCESS-</a:t>
            </a:r>
            <a:endParaRPr lang="en-IN" b="1" u="sng" dirty="0">
              <a:latin typeface="Arial Rounded MT Bold" panose="020F0704030504030204" pitchFamily="34" charset="0"/>
            </a:endParaRPr>
          </a:p>
          <a:p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TOADS(</a:t>
            </a:r>
            <a:r>
              <a:rPr lang="en-IN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bufo</a:t>
            </a:r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 rana</a:t>
            </a:r>
            <a:r>
              <a:rPr lang="en-IN" sz="24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)</a:t>
            </a:r>
          </a:p>
          <a:p>
            <a:endParaRPr lang="en-IN" sz="24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r>
              <a:rPr lang="en-IN" u="sng" dirty="0" smtClean="0">
                <a:latin typeface="Arial Rounded MT Bold" panose="020F0704030504030204" pitchFamily="34" charset="0"/>
              </a:rPr>
              <a:t>3.WILD ANIMALS COLLECTED BY HUNTING-</a:t>
            </a:r>
            <a:endParaRPr lang="en-IN" u="sng" dirty="0">
              <a:latin typeface="Arial Rounded MT Bold" panose="020F0704030504030204" pitchFamily="34" charset="0"/>
            </a:endParaRPr>
          </a:p>
          <a:p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MUSK-DEER(</a:t>
            </a:r>
            <a:r>
              <a:rPr lang="en-IN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moschus</a:t>
            </a:r>
            <a:r>
              <a:rPr lang="en-IN" sz="24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)</a:t>
            </a:r>
          </a:p>
          <a:p>
            <a:endParaRPr lang="en-IN" sz="24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r>
              <a:rPr lang="en-IN" b="1" u="sng" dirty="0" smtClean="0"/>
              <a:t>4.FROM WILD OR CULTIVATED IN SCIENTIFIC WAY-</a:t>
            </a:r>
            <a:endParaRPr lang="en-IN" b="1" u="sng" dirty="0"/>
          </a:p>
          <a:p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HONEY-BEE(</a:t>
            </a:r>
            <a:r>
              <a:rPr lang="en-IN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apis</a:t>
            </a:r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en-IN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mel</a:t>
            </a:r>
            <a:r>
              <a:rPr lang="en-IN" sz="24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)</a:t>
            </a:r>
          </a:p>
          <a:p>
            <a:endParaRPr lang="en-IN" sz="24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r>
              <a:rPr lang="en-IN" b="1" u="sng" dirty="0" smtClean="0"/>
              <a:t>5.SNAKE VENOMS COLLECTED FROM WILD SNAKES OR CULTIVATED ONES FROM SNAKE FIRM:-</a:t>
            </a:r>
            <a:endParaRPr lang="en-IN" b="1" u="sng" dirty="0"/>
          </a:p>
          <a:p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SURUKUKU  SNAKE(</a:t>
            </a:r>
            <a:r>
              <a:rPr lang="en-IN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lachesis</a:t>
            </a:r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)</a:t>
            </a:r>
          </a:p>
          <a:p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GOKSHURA OR COBRA( </a:t>
            </a:r>
            <a:r>
              <a:rPr lang="en-IN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naja</a:t>
            </a:r>
            <a:r>
              <a:rPr lang="en-IN" sz="2400" dirty="0" smtClean="0">
                <a:latin typeface="Aparajita" panose="02020603050405020304" pitchFamily="18" charset="0"/>
                <a:cs typeface="Aparajita" panose="02020603050405020304" pitchFamily="18" charset="0"/>
              </a:rPr>
              <a:t>)</a:t>
            </a:r>
          </a:p>
          <a:p>
            <a:endParaRPr lang="en-IN" sz="2400" dirty="0">
              <a:latin typeface="Aparajita" panose="02020603050405020304" pitchFamily="18" charset="0"/>
              <a:cs typeface="Aparajita" panose="02020603050405020304" pitchFamily="18" charset="0"/>
            </a:endParaRPr>
          </a:p>
          <a:p>
            <a:r>
              <a:rPr lang="en-IN" b="1" u="sng" dirty="0"/>
              <a:t>6.FROM DOMESTIC ANIMALS-</a:t>
            </a:r>
          </a:p>
          <a:p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LACS(lac </a:t>
            </a:r>
            <a:r>
              <a:rPr lang="en-IN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can,lac</a:t>
            </a:r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en-IN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def,lac</a:t>
            </a:r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 </a:t>
            </a:r>
            <a:r>
              <a:rPr lang="en-IN" sz="2400" dirty="0" err="1">
                <a:latin typeface="Aparajita" panose="02020603050405020304" pitchFamily="18" charset="0"/>
                <a:cs typeface="Aparajita" panose="02020603050405020304" pitchFamily="18" charset="0"/>
              </a:rPr>
              <a:t>fel,lac</a:t>
            </a:r>
            <a:r>
              <a:rPr lang="en-IN" sz="2400" dirty="0">
                <a:latin typeface="Aparajita" panose="02020603050405020304" pitchFamily="18" charset="0"/>
                <a:cs typeface="Aparajita" panose="02020603050405020304" pitchFamily="18" charset="0"/>
              </a:rPr>
              <a:t> vac) </a:t>
            </a:r>
          </a:p>
        </p:txBody>
      </p:sp>
    </p:spTree>
    <p:extLst>
      <p:ext uri="{BB962C8B-B14F-4D97-AF65-F5344CB8AC3E}">
        <p14:creationId xmlns:p14="http://schemas.microsoft.com/office/powerpoint/2010/main" xmlns="" val="2008159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229" y="225471"/>
            <a:ext cx="2462997" cy="18533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09487" y="2078816"/>
            <a:ext cx="2220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TOADS(</a:t>
            </a:r>
            <a:r>
              <a:rPr lang="en-IN" dirty="0" err="1"/>
              <a:t>bufo</a:t>
            </a:r>
            <a:r>
              <a:rPr lang="en-IN" dirty="0"/>
              <a:t> rana)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988" y="913256"/>
            <a:ext cx="3041523" cy="227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75854" y="3191255"/>
            <a:ext cx="258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MUSK-DEER(</a:t>
            </a:r>
            <a:r>
              <a:rPr lang="en-IN" dirty="0" err="1"/>
              <a:t>moschus</a:t>
            </a:r>
            <a:r>
              <a:rPr lang="en-IN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532" y="3084436"/>
            <a:ext cx="2695575" cy="1695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03771" y="4779886"/>
            <a:ext cx="2528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HONEY-BEE(</a:t>
            </a:r>
            <a:r>
              <a:rPr lang="en-IN" dirty="0" err="1"/>
              <a:t>apis</a:t>
            </a:r>
            <a:r>
              <a:rPr lang="en-IN" dirty="0"/>
              <a:t> </a:t>
            </a:r>
            <a:r>
              <a:rPr lang="en-IN" dirty="0" err="1"/>
              <a:t>mel</a:t>
            </a:r>
            <a:r>
              <a:rPr lang="en-IN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989" y="520407"/>
            <a:ext cx="2619375" cy="1743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802065" y="2263482"/>
            <a:ext cx="3201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SURUKUKU  SNAKE(</a:t>
            </a:r>
            <a:r>
              <a:rPr lang="en-IN" dirty="0" err="1"/>
              <a:t>lachesis</a:t>
            </a:r>
            <a:r>
              <a:rPr lang="en-IN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854" y="3753612"/>
            <a:ext cx="2857500" cy="1600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19800" y="5362171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GOKSHURA OR COBRA( </a:t>
            </a:r>
            <a:r>
              <a:rPr lang="en-IN" dirty="0" err="1"/>
              <a:t>naja</a:t>
            </a:r>
            <a:r>
              <a:rPr lang="en-IN" dirty="0"/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436" y="4174441"/>
            <a:ext cx="2584928" cy="176799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68221" y="5916169"/>
            <a:ext cx="4392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LACS(lac </a:t>
            </a:r>
            <a:r>
              <a:rPr lang="en-US" dirty="0" err="1"/>
              <a:t>can,lac</a:t>
            </a:r>
            <a:r>
              <a:rPr lang="en-US" dirty="0"/>
              <a:t> </a:t>
            </a:r>
            <a:r>
              <a:rPr lang="en-US" dirty="0" err="1"/>
              <a:t>def,lac</a:t>
            </a:r>
            <a:r>
              <a:rPr lang="en-US" dirty="0"/>
              <a:t> </a:t>
            </a:r>
            <a:r>
              <a:rPr lang="en-US" dirty="0" err="1"/>
              <a:t>fel,lac</a:t>
            </a:r>
            <a:r>
              <a:rPr lang="en-US" dirty="0"/>
              <a:t> </a:t>
            </a:r>
            <a:r>
              <a:rPr lang="en-US" dirty="0" err="1"/>
              <a:t>vac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xmlns="" val="1280920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0164" y="889765"/>
            <a:ext cx="897622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latin typeface="Arial Black" panose="020B0A04020102020204" pitchFamily="34" charset="0"/>
              </a:rPr>
              <a:t>                 </a:t>
            </a:r>
          </a:p>
          <a:p>
            <a:r>
              <a:rPr lang="en-US" u="sng" dirty="0">
                <a:latin typeface="Arial Rounded MT Bold" panose="020F0704030504030204" pitchFamily="34" charset="0"/>
              </a:rPr>
              <a:t>1.ELAPS </a:t>
            </a:r>
            <a:r>
              <a:rPr lang="en-US" u="sng" dirty="0" smtClean="0">
                <a:latin typeface="Arial Rounded MT Bold" panose="020F0704030504030204" pitchFamily="34" charset="0"/>
              </a:rPr>
              <a:t>CORALLINUS:-</a:t>
            </a:r>
          </a:p>
          <a:p>
            <a:r>
              <a:rPr lang="en-US" sz="2400" dirty="0" smtClean="0">
                <a:latin typeface="Footlight MT Light" panose="0204060206030A020304" pitchFamily="18" charset="0"/>
                <a:cs typeface="Aparajita" panose="02020603050405020304" pitchFamily="18" charset="0"/>
              </a:rPr>
              <a:t>The </a:t>
            </a:r>
            <a:r>
              <a:rPr lang="en-US" sz="2400" dirty="0">
                <a:latin typeface="Footlight MT Light" panose="0204060206030A020304" pitchFamily="18" charset="0"/>
                <a:cs typeface="Aparajita" panose="02020603050405020304" pitchFamily="18" charset="0"/>
              </a:rPr>
              <a:t>venom collected by pressing a butter plate against the fangs or by letting the snake bite through cloth covering a wide mouth bottle</a:t>
            </a:r>
            <a:r>
              <a:rPr lang="en-US" sz="2400" dirty="0" smtClean="0">
                <a:latin typeface="Footlight MT Light" panose="0204060206030A020304" pitchFamily="18" charset="0"/>
                <a:cs typeface="Aparajita" panose="02020603050405020304" pitchFamily="18" charset="0"/>
              </a:rPr>
              <a:t>.</a:t>
            </a:r>
          </a:p>
          <a:p>
            <a:endParaRPr lang="en-US" dirty="0"/>
          </a:p>
          <a:p>
            <a:r>
              <a:rPr lang="en-US" u="sng" dirty="0">
                <a:latin typeface="Arial Rounded MT Bold" panose="020F0704030504030204" pitchFamily="34" charset="0"/>
              </a:rPr>
              <a:t>2.VIPERA AND CROTALUS </a:t>
            </a:r>
            <a:r>
              <a:rPr lang="en-US" u="sng" dirty="0" smtClean="0">
                <a:latin typeface="Arial Rounded MT Bold" panose="020F0704030504030204" pitchFamily="34" charset="0"/>
              </a:rPr>
              <a:t>HORRIDUS:-</a:t>
            </a:r>
          </a:p>
          <a:p>
            <a:r>
              <a:rPr lang="en-US" sz="2400" dirty="0" smtClean="0">
                <a:latin typeface="Footlight MT Light" panose="0204060206030A020304" pitchFamily="18" charset="0"/>
              </a:rPr>
              <a:t>The </a:t>
            </a:r>
            <a:r>
              <a:rPr lang="en-US" sz="2400" dirty="0">
                <a:latin typeface="Footlight MT Light" panose="0204060206030A020304" pitchFamily="18" charset="0"/>
              </a:rPr>
              <a:t>venom collected </a:t>
            </a:r>
            <a:r>
              <a:rPr lang="en-US" sz="2400" dirty="0" err="1">
                <a:latin typeface="Footlight MT Light" panose="0204060206030A020304" pitchFamily="18" charset="0"/>
              </a:rPr>
              <a:t>ny</a:t>
            </a:r>
            <a:r>
              <a:rPr lang="en-US" sz="2400" dirty="0">
                <a:latin typeface="Footlight MT Light" panose="0204060206030A020304" pitchFamily="18" charset="0"/>
              </a:rPr>
              <a:t> compressing the gland when the serpent is either pinioned in a frame or under chloroform</a:t>
            </a:r>
            <a:r>
              <a:rPr lang="en-US" sz="2400" dirty="0" smtClean="0">
                <a:latin typeface="Footlight MT Light" panose="0204060206030A020304" pitchFamily="18" charset="0"/>
              </a:rPr>
              <a:t>.</a:t>
            </a:r>
          </a:p>
          <a:p>
            <a:endParaRPr lang="en-US" sz="2400" dirty="0">
              <a:latin typeface="Footlight MT Light" panose="0204060206030A020304" pitchFamily="18" charset="0"/>
            </a:endParaRPr>
          </a:p>
          <a:p>
            <a:r>
              <a:rPr lang="en-US" dirty="0" smtClean="0">
                <a:latin typeface="Arial Rounded MT Bold" panose="020F0704030504030204" pitchFamily="34" charset="0"/>
              </a:rPr>
              <a:t>3.LACHESIS:-</a:t>
            </a:r>
          </a:p>
          <a:p>
            <a:r>
              <a:rPr lang="en-US" sz="2400" dirty="0" smtClean="0">
                <a:latin typeface="Footlight MT Light" panose="0204060206030A020304" pitchFamily="18" charset="0"/>
              </a:rPr>
              <a:t>Venoms </a:t>
            </a:r>
            <a:r>
              <a:rPr lang="en-US" sz="2400" dirty="0">
                <a:latin typeface="Footlight MT Light" panose="0204060206030A020304" pitchFamily="18" charset="0"/>
              </a:rPr>
              <a:t>is obtained from living snake by stunning it with a blow and then collecting the poison on sugar of milk by pressing the fangs upwards against the poison sac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u="sng" dirty="0" smtClean="0">
                <a:latin typeface="Arial Rounded MT Bold" panose="020F0704030504030204" pitchFamily="34" charset="0"/>
              </a:rPr>
              <a:t>4.NAJA:-</a:t>
            </a:r>
          </a:p>
          <a:p>
            <a:r>
              <a:rPr lang="en-US" sz="2400" dirty="0" smtClean="0">
                <a:latin typeface="Footlight MT Light" panose="0204060206030A020304" pitchFamily="18" charset="0"/>
              </a:rPr>
              <a:t>The </a:t>
            </a:r>
            <a:r>
              <a:rPr lang="en-US" sz="2400" dirty="0">
                <a:latin typeface="Footlight MT Light" panose="0204060206030A020304" pitchFamily="18" charset="0"/>
              </a:rPr>
              <a:t>venoms is obtained by a device by compressing the gland of serpent under </a:t>
            </a:r>
            <a:r>
              <a:rPr lang="en-US" sz="2400" dirty="0" err="1">
                <a:latin typeface="Footlight MT Light" panose="0204060206030A020304" pitchFamily="18" charset="0"/>
              </a:rPr>
              <a:t>choloroform</a:t>
            </a:r>
            <a:r>
              <a:rPr lang="en-US" sz="2400" dirty="0" smtClean="0">
                <a:latin typeface="Footlight MT Light" panose="0204060206030A020304" pitchFamily="18" charset="0"/>
              </a:rPr>
              <a:t>.</a:t>
            </a:r>
            <a:endParaRPr lang="en-US" sz="2400" dirty="0"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4750" y="262067"/>
            <a:ext cx="7624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4000" u="sng" dirty="0">
                <a:latin typeface="Algerian" panose="04020705040A02060702" pitchFamily="82" charset="0"/>
              </a:rPr>
              <a:t>COLLECTION OF SNAKE VENOMS</a:t>
            </a:r>
          </a:p>
        </p:txBody>
      </p:sp>
    </p:spTree>
    <p:extLst>
      <p:ext uri="{BB962C8B-B14F-4D97-AF65-F5344CB8AC3E}">
        <p14:creationId xmlns:p14="http://schemas.microsoft.com/office/powerpoint/2010/main" xmlns="" val="2519511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57890"/>
            <a:ext cx="8741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Footlight MT Light" panose="0204060206030A020304" pitchFamily="18" charset="0"/>
              </a:rPr>
              <a:t>The </a:t>
            </a:r>
            <a:r>
              <a:rPr lang="en-US" sz="2800" dirty="0">
                <a:latin typeface="Footlight MT Light" panose="0204060206030A020304" pitchFamily="18" charset="0"/>
              </a:rPr>
              <a:t>live toad fastened to a slab of cork by four strong pins struck through the web of the </a:t>
            </a:r>
            <a:r>
              <a:rPr lang="en-US" sz="2800" dirty="0" err="1">
                <a:latin typeface="Footlight MT Light" panose="0204060206030A020304" pitchFamily="18" charset="0"/>
              </a:rPr>
              <a:t>feet.Ten</a:t>
            </a:r>
            <a:r>
              <a:rPr lang="en-US" sz="2800" dirty="0">
                <a:latin typeface="Footlight MT Light" panose="0204060206030A020304" pitchFamily="18" charset="0"/>
              </a:rPr>
              <a:t> the poles of an induction apparatus in action are slowly drawn over the back of the </a:t>
            </a:r>
            <a:r>
              <a:rPr lang="en-US" sz="2800" dirty="0" err="1">
                <a:latin typeface="Footlight MT Light" panose="0204060206030A020304" pitchFamily="18" charset="0"/>
              </a:rPr>
              <a:t>animals,where</a:t>
            </a:r>
            <a:r>
              <a:rPr lang="en-US" sz="2800" dirty="0">
                <a:latin typeface="Footlight MT Light" panose="0204060206030A020304" pitchFamily="18" charset="0"/>
              </a:rPr>
              <a:t> upon the poison exudes from the dorsal gland of </a:t>
            </a:r>
            <a:r>
              <a:rPr lang="en-US" sz="2800" dirty="0" err="1">
                <a:latin typeface="Footlight MT Light" panose="0204060206030A020304" pitchFamily="18" charset="0"/>
              </a:rPr>
              <a:t>toads,which</a:t>
            </a:r>
            <a:r>
              <a:rPr lang="en-US" sz="2800" dirty="0">
                <a:latin typeface="Footlight MT Light" panose="0204060206030A020304" pitchFamily="18" charset="0"/>
              </a:rPr>
              <a:t> is removed with a small horn made knife.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7626" y="903470"/>
            <a:ext cx="9954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lgerian" panose="04020705040A02060702" pitchFamily="82" charset="0"/>
              </a:rPr>
              <a:t>COLLECTION OF POISON OF TOAD(</a:t>
            </a:r>
            <a:r>
              <a:rPr lang="en-US" sz="3600" dirty="0" err="1">
                <a:latin typeface="Algerian" panose="04020705040A02060702" pitchFamily="82" charset="0"/>
              </a:rPr>
              <a:t>Bufo</a:t>
            </a:r>
            <a:r>
              <a:rPr lang="en-US" sz="3600" dirty="0">
                <a:latin typeface="Algerian" panose="04020705040A02060702" pitchFamily="82" charset="0"/>
              </a:rPr>
              <a:t> rana)</a:t>
            </a:r>
          </a:p>
        </p:txBody>
      </p:sp>
    </p:spTree>
    <p:extLst>
      <p:ext uri="{BB962C8B-B14F-4D97-AF65-F5344CB8AC3E}">
        <p14:creationId xmlns:p14="http://schemas.microsoft.com/office/powerpoint/2010/main" xmlns="" val="204515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246" y="535751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en-IN" sz="4800" dirty="0" smtClean="0">
                <a:latin typeface="Britannic Bold" panose="020B0903060703020204" pitchFamily="34" charset="0"/>
              </a:rPr>
              <a:t>THE DIFFERENT SOURCES OF HOMOEOPATHIC DRUGS ARE</a:t>
            </a:r>
            <a:r>
              <a:rPr lang="en-IN" dirty="0" smtClean="0"/>
              <a:t>: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426917" y="2201573"/>
            <a:ext cx="1029250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>
                <a:latin typeface="Arial Black" panose="020B0A04020102020204" pitchFamily="34" charset="0"/>
              </a:rPr>
              <a:t>1.VEGETABLE </a:t>
            </a:r>
            <a:r>
              <a:rPr lang="en-IN" dirty="0">
                <a:latin typeface="Arial Black" panose="020B0A04020102020204" pitchFamily="34" charset="0"/>
              </a:rPr>
              <a:t>KINGDOM                                          </a:t>
            </a:r>
          </a:p>
          <a:p>
            <a:r>
              <a:rPr lang="en-IN" dirty="0" smtClean="0">
                <a:latin typeface="Arial Black" panose="020B0A04020102020204" pitchFamily="34" charset="0"/>
              </a:rPr>
              <a:t>2.ANIMAL </a:t>
            </a:r>
            <a:r>
              <a:rPr lang="en-IN" dirty="0">
                <a:latin typeface="Arial Black" panose="020B0A04020102020204" pitchFamily="34" charset="0"/>
              </a:rPr>
              <a:t>KINGDOM</a:t>
            </a:r>
          </a:p>
          <a:p>
            <a:r>
              <a:rPr lang="en-IN" dirty="0"/>
              <a:t>  </a:t>
            </a:r>
            <a:r>
              <a:rPr lang="en-IN" dirty="0">
                <a:latin typeface="Arial Rounded MT Bold" panose="020F0704030504030204" pitchFamily="34" charset="0"/>
              </a:rPr>
              <a:t>SUB-SOURCES</a:t>
            </a:r>
          </a:p>
          <a:p>
            <a:r>
              <a:rPr lang="en-IN" dirty="0"/>
              <a:t>(a)OPHIDIA:-This specific source of snake venoms was first suggested by E.A Farrington in his </a:t>
            </a:r>
            <a:r>
              <a:rPr lang="en-IN" sz="1600" dirty="0">
                <a:latin typeface="Lucida Calligraphy" panose="03010101010101010101" pitchFamily="66" charset="0"/>
              </a:rPr>
              <a:t>Clinical </a:t>
            </a:r>
            <a:r>
              <a:rPr lang="en-IN" sz="1600" dirty="0" err="1">
                <a:latin typeface="Lucida Calligraphy" panose="03010101010101010101" pitchFamily="66" charset="0"/>
              </a:rPr>
              <a:t>Materia</a:t>
            </a:r>
            <a:r>
              <a:rPr lang="en-IN" sz="1600" dirty="0">
                <a:latin typeface="Lucida Calligraphy" panose="03010101010101010101" pitchFamily="66" charset="0"/>
              </a:rPr>
              <a:t> </a:t>
            </a:r>
            <a:r>
              <a:rPr lang="en-IN" sz="1600" dirty="0" err="1">
                <a:latin typeface="Lucida Calligraphy" panose="03010101010101010101" pitchFamily="66" charset="0"/>
              </a:rPr>
              <a:t>Medica</a:t>
            </a:r>
            <a:r>
              <a:rPr lang="en-IN" dirty="0"/>
              <a:t>.</a:t>
            </a:r>
          </a:p>
          <a:p>
            <a:r>
              <a:rPr lang="en-IN" dirty="0"/>
              <a:t>(b)Lacs:- The milk and milk products of several animals. Even human milk is employed as a homoeopathic drug.</a:t>
            </a:r>
          </a:p>
          <a:p>
            <a:r>
              <a:rPr lang="en-IN" dirty="0">
                <a:latin typeface="Arial Black" panose="020B0A04020102020204" pitchFamily="34" charset="0"/>
              </a:rPr>
              <a:t>3.MINERAL KINGDOM </a:t>
            </a:r>
          </a:p>
          <a:p>
            <a:r>
              <a:rPr lang="en-IN" dirty="0">
                <a:latin typeface="Arial Black" panose="020B0A04020102020204" pitchFamily="34" charset="0"/>
              </a:rPr>
              <a:t>4.NOSODES </a:t>
            </a:r>
          </a:p>
          <a:p>
            <a:r>
              <a:rPr lang="en-IN" dirty="0">
                <a:latin typeface="Arial Black" panose="020B0A04020102020204" pitchFamily="34" charset="0"/>
              </a:rPr>
              <a:t>5.SARCODES </a:t>
            </a:r>
          </a:p>
          <a:p>
            <a:r>
              <a:rPr lang="en-IN" dirty="0">
                <a:latin typeface="Arial Black" panose="020B0A04020102020204" pitchFamily="34" charset="0"/>
              </a:rPr>
              <a:t>6.IMPONDERABILIA</a:t>
            </a:r>
          </a:p>
          <a:p>
            <a:r>
              <a:rPr lang="en-IN" dirty="0">
                <a:latin typeface="Arial Black" panose="020B0A04020102020204" pitchFamily="34" charset="0"/>
              </a:rPr>
              <a:t>7.SYNTHETIC SOURCES </a:t>
            </a:r>
          </a:p>
          <a:p>
            <a:r>
              <a:rPr lang="en-IN" dirty="0">
                <a:latin typeface="Arial Black" panose="020B0A04020102020204" pitchFamily="34" charset="0"/>
              </a:rPr>
              <a:t>8.ALLERSODES</a:t>
            </a:r>
          </a:p>
          <a:p>
            <a:r>
              <a:rPr lang="en-IN" dirty="0">
                <a:latin typeface="Arial Black" panose="020B0A04020102020204" pitchFamily="34" charset="0"/>
              </a:rPr>
              <a:t>9.ISODES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716" y="451861"/>
            <a:ext cx="2746212" cy="19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1681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53844" y="36135"/>
            <a:ext cx="6934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dirty="0">
                <a:latin typeface="Algerian" panose="04020705040A02060702" pitchFamily="82" charset="0"/>
              </a:rPr>
              <a:t>MINERAL KINGDOM </a:t>
            </a:r>
            <a:r>
              <a:rPr lang="en-IN" sz="3200" dirty="0" smtClean="0">
                <a:latin typeface="Algerian" panose="04020705040A02060702" pitchFamily="82" charset="0"/>
              </a:rPr>
              <a:t>AND CHEMICALS</a:t>
            </a:r>
            <a:endParaRPr lang="en-IN" sz="3200" dirty="0">
              <a:latin typeface="Algerian" panose="04020705040A020607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3193" y="795307"/>
            <a:ext cx="11752975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Arial Black" panose="020B0A04020102020204" pitchFamily="34" charset="0"/>
              </a:rPr>
              <a:t>A.ACIDS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(a) ORGANIC ACIDS:</a:t>
            </a:r>
          </a:p>
          <a:p>
            <a:r>
              <a:rPr lang="en-IN" sz="2000" dirty="0" smtClean="0">
                <a:latin typeface="Footlight MT Light" panose="0204060206030A020304" pitchFamily="18" charset="0"/>
              </a:rPr>
              <a:t>1.ALLIPHATIC MONOBASIC ACIDS:-ACIDUM </a:t>
            </a:r>
            <a:r>
              <a:rPr lang="en-IN" sz="2000" dirty="0">
                <a:latin typeface="Footlight MT Light" panose="0204060206030A020304" pitchFamily="18" charset="0"/>
              </a:rPr>
              <a:t>ACETICUM(CH₃COOH)</a:t>
            </a:r>
          </a:p>
          <a:p>
            <a:r>
              <a:rPr lang="en-IN" sz="2000" dirty="0" smtClean="0">
                <a:latin typeface="Footlight MT Light" panose="0204060206030A020304" pitchFamily="18" charset="0"/>
              </a:rPr>
              <a:t>2.PHENOL-ACIDUM </a:t>
            </a:r>
            <a:r>
              <a:rPr lang="en-IN" sz="2000" dirty="0">
                <a:latin typeface="Footlight MT Light" panose="0204060206030A020304" pitchFamily="18" charset="0"/>
              </a:rPr>
              <a:t>CARBOLICUM(C6H5OH</a:t>
            </a:r>
            <a:r>
              <a:rPr lang="en-IN" sz="2000" dirty="0" smtClean="0">
                <a:latin typeface="Footlight MT Light" panose="0204060206030A020304" pitchFamily="18" charset="0"/>
              </a:rPr>
              <a:t>)</a:t>
            </a:r>
          </a:p>
          <a:p>
            <a:endParaRPr lang="en-IN" sz="2000" dirty="0" smtClean="0">
              <a:latin typeface="Footlight MT Light" panose="0204060206030A020304" pitchFamily="18" charset="0"/>
            </a:endParaRPr>
          </a:p>
          <a:p>
            <a:r>
              <a:rPr lang="en-IN" dirty="0" smtClean="0">
                <a:latin typeface="Arial Rounded MT Bold" panose="020F0704030504030204" pitchFamily="34" charset="0"/>
              </a:rPr>
              <a:t>(b</a:t>
            </a:r>
            <a:r>
              <a:rPr lang="en-IN" dirty="0">
                <a:latin typeface="Arial Rounded MT Bold" panose="020F0704030504030204" pitchFamily="34" charset="0"/>
              </a:rPr>
              <a:t>) INORGANIC </a:t>
            </a:r>
            <a:r>
              <a:rPr lang="en-IN" dirty="0" smtClean="0">
                <a:latin typeface="Arial Rounded MT Bold" panose="020F0704030504030204" pitchFamily="34" charset="0"/>
              </a:rPr>
              <a:t>ACIDS:</a:t>
            </a:r>
            <a:endParaRPr lang="en-IN" dirty="0">
              <a:latin typeface="Arial Rounded MT Bold" panose="020F0704030504030204" pitchFamily="34" charset="0"/>
            </a:endParaRPr>
          </a:p>
          <a:p>
            <a:r>
              <a:rPr lang="en-IN" dirty="0">
                <a:latin typeface="Footlight MT Light" panose="0204060206030A020304" pitchFamily="18" charset="0"/>
              </a:rPr>
              <a:t>ACIDUM </a:t>
            </a:r>
            <a:r>
              <a:rPr lang="en-IN" dirty="0" smtClean="0">
                <a:latin typeface="Footlight MT Light" panose="0204060206030A020304" pitchFamily="18" charset="0"/>
              </a:rPr>
              <a:t>SULPHURICUM(H2SO4)</a:t>
            </a:r>
            <a:r>
              <a:rPr lang="en-IN" dirty="0">
                <a:latin typeface="Footlight MT Light" panose="0204060206030A020304" pitchFamily="18" charset="0"/>
              </a:rPr>
              <a:t> </a:t>
            </a:r>
            <a:endParaRPr lang="en-IN" dirty="0" smtClean="0">
              <a:latin typeface="Footlight MT Light" panose="0204060206030A020304" pitchFamily="18" charset="0"/>
            </a:endParaRPr>
          </a:p>
          <a:p>
            <a:r>
              <a:rPr lang="en-IN" dirty="0" smtClean="0">
                <a:latin typeface="Footlight MT Light" panose="0204060206030A020304" pitchFamily="18" charset="0"/>
              </a:rPr>
              <a:t>ACIDUM </a:t>
            </a:r>
            <a:r>
              <a:rPr lang="en-IN" dirty="0">
                <a:latin typeface="Footlight MT Light" panose="0204060206030A020304" pitchFamily="18" charset="0"/>
              </a:rPr>
              <a:t>MURIATICUM(HCL)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ACIDUM NITRICUM(HNO3</a:t>
            </a:r>
          </a:p>
          <a:p>
            <a:endParaRPr lang="en-IN" dirty="0"/>
          </a:p>
          <a:p>
            <a:r>
              <a:rPr lang="en-IN" dirty="0" smtClean="0"/>
              <a:t>:</a:t>
            </a:r>
            <a:r>
              <a:rPr lang="en-IN" dirty="0">
                <a:latin typeface="Arial Black" panose="020B0A04020102020204" pitchFamily="34" charset="0"/>
              </a:rPr>
              <a:t>B.ELEMENTS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(a)METALS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ALUMINIUM </a:t>
            </a:r>
            <a:r>
              <a:rPr lang="en-IN" dirty="0">
                <a:latin typeface="Footlight MT Light" panose="0204060206030A020304" pitchFamily="18" charset="0"/>
              </a:rPr>
              <a:t>MET(AL)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ARGENTUM MET(AG</a:t>
            </a:r>
            <a:r>
              <a:rPr lang="en-IN" dirty="0" smtClean="0">
                <a:latin typeface="Footlight MT Light" panose="0204060206030A020304" pitchFamily="18" charset="0"/>
              </a:rPr>
              <a:t>)</a:t>
            </a:r>
            <a:r>
              <a:rPr lang="en-IN" dirty="0">
                <a:latin typeface="Footlight MT Light" panose="0204060206030A020304" pitchFamily="18" charset="0"/>
              </a:rPr>
              <a:t> </a:t>
            </a:r>
            <a:r>
              <a:rPr lang="en-IN" dirty="0" smtClean="0">
                <a:latin typeface="Footlight MT Light" panose="0204060206030A020304" pitchFamily="18" charset="0"/>
              </a:rPr>
              <a:t>:</a:t>
            </a:r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 smtClean="0">
                <a:latin typeface="Footlight MT Light" panose="0204060206030A020304" pitchFamily="18" charset="0"/>
              </a:rPr>
              <a:t>AURUM </a:t>
            </a:r>
            <a:r>
              <a:rPr lang="en-IN" dirty="0">
                <a:latin typeface="Footlight MT Light" panose="0204060206030A020304" pitchFamily="18" charset="0"/>
              </a:rPr>
              <a:t>MET(AU</a:t>
            </a:r>
            <a:r>
              <a:rPr lang="en-IN" dirty="0" smtClean="0">
                <a:latin typeface="Footlight MT Light" panose="0204060206030A020304" pitchFamily="18" charset="0"/>
              </a:rPr>
              <a:t>)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(b)NON-METALS: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BROMIUM(Br)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CHLORIUM or CHLORUM(cl12)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PHOSPHORUS(P)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SULPHUR(S)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4060564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521422"/>
            <a:ext cx="654138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dirty="0">
                <a:latin typeface="Arial Rounded MT Bold" panose="020F0704030504030204" pitchFamily="34" charset="0"/>
              </a:rPr>
              <a:t>(c)METALLOIDS</a:t>
            </a:r>
            <a:r>
              <a:rPr lang="en-IN" dirty="0">
                <a:latin typeface="Arial Rounded MT Bold" panose="020F0704030504030204" pitchFamily="34" charset="0"/>
              </a:rPr>
              <a:t>:</a:t>
            </a:r>
          </a:p>
          <a:p>
            <a:r>
              <a:rPr lang="en-IN" sz="2400" dirty="0">
                <a:latin typeface="Footlight MT Light" panose="0204060206030A020304" pitchFamily="18" charset="0"/>
              </a:rPr>
              <a:t>ARSENIC(As</a:t>
            </a:r>
            <a:r>
              <a:rPr lang="en-IN" sz="2400" dirty="0" smtClean="0">
                <a:latin typeface="Footlight MT Light" panose="0204060206030A020304" pitchFamily="18" charset="0"/>
              </a:rPr>
              <a:t>);</a:t>
            </a:r>
          </a:p>
          <a:p>
            <a:r>
              <a:rPr lang="en-IN" sz="2400" dirty="0" smtClean="0">
                <a:latin typeface="Footlight MT Light" panose="0204060206030A020304" pitchFamily="18" charset="0"/>
              </a:rPr>
              <a:t>ANTIMONY(Sb</a:t>
            </a:r>
            <a:r>
              <a:rPr lang="en-IN" dirty="0" smtClean="0">
                <a:latin typeface="Footlight MT Light" panose="0204060206030A020304" pitchFamily="18" charset="0"/>
              </a:rPr>
              <a:t>)</a:t>
            </a:r>
            <a:endParaRPr lang="en-IN" dirty="0">
              <a:latin typeface="Footlight MT Light" panose="0204060206030A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685" y="355223"/>
            <a:ext cx="3260027" cy="2143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2414" y="2479881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ANTIMONY(Sb)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810" y="916602"/>
            <a:ext cx="3455670" cy="18646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57094" y="2762927"/>
            <a:ext cx="1641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ARSENIC(As);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9810" y="317636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C.COMPOUNDS</a:t>
            </a:r>
          </a:p>
          <a:p>
            <a:r>
              <a:rPr lang="en-US" sz="2400" dirty="0">
                <a:latin typeface="Arial Rounded MT Bold" panose="020F0704030504030204" pitchFamily="34" charset="0"/>
              </a:rPr>
              <a:t>(a)Inorganic Compounds:</a:t>
            </a:r>
          </a:p>
          <a:p>
            <a:r>
              <a:rPr lang="en-US" sz="2000" dirty="0" smtClean="0">
                <a:latin typeface="Bahnschrift SemiBold" panose="020B0502040204020203" pitchFamily="34" charset="0"/>
              </a:rPr>
              <a:t>1.ANTIMONY GROUP-</a:t>
            </a:r>
            <a:endParaRPr lang="en-US" sz="2000" dirty="0">
              <a:latin typeface="Bahnschrift SemiBold" panose="020B0502040204020203" pitchFamily="34" charset="0"/>
            </a:endParaRPr>
          </a:p>
          <a:p>
            <a:r>
              <a:rPr lang="en-US" sz="2400" dirty="0">
                <a:latin typeface="Footlight MT Light" panose="0204060206030A020304" pitchFamily="18" charset="0"/>
              </a:rPr>
              <a:t>ANTIMONY CRUDUM(Sb2S3)</a:t>
            </a:r>
          </a:p>
          <a:p>
            <a:r>
              <a:rPr lang="en-US" sz="2400" dirty="0">
                <a:latin typeface="Footlight MT Light" panose="0204060206030A020304" pitchFamily="18" charset="0"/>
              </a:rPr>
              <a:t>ANTIMONY TARTARICUM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533" y="3647597"/>
            <a:ext cx="4170235" cy="24971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44550" y="6138216"/>
            <a:ext cx="2882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ANTIMONY TARTARICUM</a:t>
            </a:r>
          </a:p>
        </p:txBody>
      </p:sp>
    </p:spTree>
    <p:extLst>
      <p:ext uri="{BB962C8B-B14F-4D97-AF65-F5344CB8AC3E}">
        <p14:creationId xmlns:p14="http://schemas.microsoft.com/office/powerpoint/2010/main" xmlns="" val="3634489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5000" y="78390"/>
            <a:ext cx="9789952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dirty="0" smtClean="0">
                <a:latin typeface="Arial Black" panose="020B0A04020102020204" pitchFamily="34" charset="0"/>
              </a:rPr>
              <a:t>2.SILVER </a:t>
            </a:r>
            <a:r>
              <a:rPr lang="en-IN" sz="2000" dirty="0">
                <a:latin typeface="Arial Black" panose="020B0A04020102020204" pitchFamily="34" charset="0"/>
              </a:rPr>
              <a:t>GROUP-</a:t>
            </a:r>
          </a:p>
          <a:p>
            <a:r>
              <a:rPr lang="en-IN" sz="2000" dirty="0">
                <a:latin typeface="Footlight MT Light" panose="0204060206030A020304" pitchFamily="18" charset="0"/>
              </a:rPr>
              <a:t>ARGENTUM NITRICUM(AgNO3</a:t>
            </a:r>
            <a:r>
              <a:rPr lang="en-IN" sz="2000" dirty="0" smtClean="0">
                <a:latin typeface="Footlight MT Light" panose="0204060206030A020304" pitchFamily="18" charset="0"/>
              </a:rPr>
              <a:t>)</a:t>
            </a:r>
          </a:p>
          <a:p>
            <a:endParaRPr lang="en-IN" sz="2000" dirty="0">
              <a:latin typeface="Footlight MT Light" panose="0204060206030A020304" pitchFamily="18" charset="0"/>
            </a:endParaRPr>
          </a:p>
          <a:p>
            <a:r>
              <a:rPr lang="en-IN" sz="2400" dirty="0">
                <a:latin typeface="Arial Rounded MT Bold" panose="020F0704030504030204" pitchFamily="34" charset="0"/>
              </a:rPr>
              <a:t>(b)Organic Compounds-</a:t>
            </a:r>
          </a:p>
          <a:p>
            <a:r>
              <a:rPr lang="en-IN" sz="2400" dirty="0">
                <a:latin typeface="Footlight MT Light" panose="0204060206030A020304" pitchFamily="18" charset="0"/>
              </a:rPr>
              <a:t>1.CAMPHORA(C10H16O),</a:t>
            </a:r>
            <a:r>
              <a:rPr lang="en-IN" sz="2400" dirty="0" err="1">
                <a:latin typeface="Footlight MT Light" panose="0204060206030A020304" pitchFamily="18" charset="0"/>
              </a:rPr>
              <a:t>karpur</a:t>
            </a:r>
            <a:endParaRPr lang="en-IN" sz="2400" dirty="0">
              <a:latin typeface="Footlight MT Light" panose="0204060206030A020304" pitchFamily="18" charset="0"/>
            </a:endParaRPr>
          </a:p>
          <a:p>
            <a:r>
              <a:rPr lang="en-IN" sz="2400" dirty="0">
                <a:latin typeface="Footlight MT Light" panose="0204060206030A020304" pitchFamily="18" charset="0"/>
              </a:rPr>
              <a:t>2.GLONOINUM or NITROGLYCERINE(C3H5N3O9)</a:t>
            </a:r>
          </a:p>
          <a:p>
            <a:r>
              <a:rPr lang="en-IN" sz="2400" dirty="0" smtClean="0">
                <a:latin typeface="Footlight MT Light" panose="0204060206030A020304" pitchFamily="18" charset="0"/>
              </a:rPr>
              <a:t>3.KREOSOTUM:CRESOL(C8H10O2</a:t>
            </a:r>
            <a:r>
              <a:rPr lang="en-IN" sz="2400" dirty="0">
                <a:latin typeface="Footlight MT Light" panose="0204060206030A020304" pitchFamily="18" charset="0"/>
              </a:rPr>
              <a:t>)</a:t>
            </a:r>
          </a:p>
          <a:p>
            <a:r>
              <a:rPr lang="en-IN" sz="2400" dirty="0">
                <a:latin typeface="Footlight MT Light" panose="0204060206030A020304" pitchFamily="18" charset="0"/>
              </a:rPr>
              <a:t>4. </a:t>
            </a:r>
            <a:r>
              <a:rPr lang="en-IN" sz="2400" dirty="0" smtClean="0">
                <a:latin typeface="Footlight MT Light" panose="0204060206030A020304" pitchFamily="18" charset="0"/>
              </a:rPr>
              <a:t>PETROLEUM:CRUDE ROCK-OIL</a:t>
            </a:r>
          </a:p>
          <a:p>
            <a:endParaRPr lang="en-IN" sz="2400" dirty="0" smtClean="0">
              <a:latin typeface="Footlight MT Light" panose="0204060206030A020304" pitchFamily="18" charset="0"/>
            </a:endParaRPr>
          </a:p>
          <a:p>
            <a:r>
              <a:rPr lang="en-IN" sz="2000" dirty="0" smtClean="0">
                <a:latin typeface="Arial Black" panose="020B0A04020102020204" pitchFamily="34" charset="0"/>
              </a:rPr>
              <a:t>D.MINERALS</a:t>
            </a:r>
            <a:endParaRPr lang="en-IN" sz="2000" dirty="0">
              <a:latin typeface="Arial Black" panose="020B0A04020102020204" pitchFamily="34" charset="0"/>
            </a:endParaRPr>
          </a:p>
          <a:p>
            <a:r>
              <a:rPr lang="en-IN" sz="2400" dirty="0">
                <a:latin typeface="Footlight MT Light" panose="0204060206030A020304" pitchFamily="18" charset="0"/>
              </a:rPr>
              <a:t>1.GRAPHITES(</a:t>
            </a:r>
            <a:r>
              <a:rPr lang="en-IN" sz="2400" dirty="0" err="1">
                <a:latin typeface="Footlight MT Light" panose="0204060206030A020304" pitchFamily="18" charset="0"/>
              </a:rPr>
              <a:t>plumbago;Black</a:t>
            </a:r>
            <a:r>
              <a:rPr lang="en-IN" sz="2400" dirty="0">
                <a:latin typeface="Footlight MT Light" panose="0204060206030A020304" pitchFamily="18" charset="0"/>
              </a:rPr>
              <a:t> lead)</a:t>
            </a:r>
          </a:p>
          <a:p>
            <a:r>
              <a:rPr lang="en-IN" sz="2400" dirty="0">
                <a:latin typeface="Footlight MT Light" panose="0204060206030A020304" pitchFamily="18" charset="0"/>
              </a:rPr>
              <a:t>2.HEKLA-LAVA(Lava scoriae from </a:t>
            </a:r>
            <a:r>
              <a:rPr lang="en-IN" sz="2400" dirty="0" err="1">
                <a:latin typeface="Footlight MT Light" panose="0204060206030A020304" pitchFamily="18" charset="0"/>
              </a:rPr>
              <a:t>Mt.Hekla</a:t>
            </a:r>
            <a:r>
              <a:rPr lang="en-IN" sz="2400" dirty="0">
                <a:latin typeface="Footlight MT Light" panose="0204060206030A020304" pitchFamily="18" charset="0"/>
              </a:rPr>
              <a:t>)</a:t>
            </a:r>
          </a:p>
          <a:p>
            <a:r>
              <a:rPr lang="en-IN" sz="2400" dirty="0">
                <a:latin typeface="Footlight MT Light" panose="0204060206030A020304" pitchFamily="18" charset="0"/>
              </a:rPr>
              <a:t>3.SILICAE OR SILICON DI-OXIDE OR SILICA OR PURE FLINT</a:t>
            </a:r>
          </a:p>
          <a:p>
            <a:r>
              <a:rPr lang="en-IN" sz="2000" dirty="0">
                <a:latin typeface="Arial Black" panose="020B0A04020102020204" pitchFamily="34" charset="0"/>
              </a:rPr>
              <a:t>E.MINERAL-SPRING WATER-</a:t>
            </a:r>
          </a:p>
          <a:p>
            <a:r>
              <a:rPr lang="en-IN" sz="2800" dirty="0">
                <a:latin typeface="Aparajita" panose="02020603050405020304" pitchFamily="18" charset="0"/>
                <a:cs typeface="Aparajita" panose="02020603050405020304" pitchFamily="18" charset="0"/>
              </a:rPr>
              <a:t>VICHY; WIESBADEN; SKOOKUM CHUCK</a:t>
            </a:r>
          </a:p>
          <a:p>
            <a:r>
              <a:rPr lang="en-IN" sz="2000" dirty="0">
                <a:latin typeface="Arial Black" panose="020B0A04020102020204" pitchFamily="34" charset="0"/>
              </a:rPr>
              <a:t>NOTES:</a:t>
            </a:r>
          </a:p>
          <a:p>
            <a:r>
              <a:rPr lang="en-IN" sz="2000" dirty="0">
                <a:latin typeface="Arial Black" panose="020B0A04020102020204" pitchFamily="34" charset="0"/>
              </a:rPr>
              <a:t>1.CARLSBAD</a:t>
            </a:r>
          </a:p>
          <a:p>
            <a:r>
              <a:rPr lang="en-IN" sz="2000" dirty="0">
                <a:latin typeface="Arial Black" panose="020B0A04020102020204" pitchFamily="34" charset="0"/>
              </a:rPr>
              <a:t>2.VICHY</a:t>
            </a:r>
          </a:p>
          <a:p>
            <a:r>
              <a:rPr lang="en-IN" sz="2000" dirty="0">
                <a:latin typeface="Arial Black" panose="020B0A04020102020204" pitchFamily="34" charset="0"/>
              </a:rPr>
              <a:t>3.WIESBADEN</a:t>
            </a:r>
          </a:p>
          <a:p>
            <a:r>
              <a:rPr lang="en-IN" sz="2000" dirty="0">
                <a:latin typeface="Arial Black" panose="020B0A04020102020204" pitchFamily="34" charset="0"/>
              </a:rPr>
              <a:t>4.LEVICO</a:t>
            </a:r>
          </a:p>
        </p:txBody>
      </p:sp>
    </p:spTree>
    <p:extLst>
      <p:ext uri="{BB962C8B-B14F-4D97-AF65-F5344CB8AC3E}">
        <p14:creationId xmlns:p14="http://schemas.microsoft.com/office/powerpoint/2010/main" xmlns="" val="2967278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2224" y="447360"/>
            <a:ext cx="9857232" cy="120032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latin typeface="Algerian" panose="04020705040A02060702" pitchFamily="82" charset="0"/>
              </a:rPr>
              <a:t>COLLECTION OF DRUG SUBSTANCES </a:t>
            </a:r>
            <a:r>
              <a:rPr lang="en-US" sz="3600" dirty="0" smtClean="0">
                <a:latin typeface="Algerian" panose="04020705040A02060702" pitchFamily="82" charset="0"/>
              </a:rPr>
              <a:t>OF                </a:t>
            </a:r>
          </a:p>
          <a:p>
            <a:r>
              <a:rPr lang="en-US" sz="3600" dirty="0">
                <a:latin typeface="Algerian" panose="04020705040A02060702" pitchFamily="82" charset="0"/>
              </a:rPr>
              <a:t> </a:t>
            </a:r>
            <a:r>
              <a:rPr lang="en-US" sz="3600" dirty="0" smtClean="0">
                <a:latin typeface="Algerian" panose="04020705040A02060702" pitchFamily="82" charset="0"/>
              </a:rPr>
              <a:t>                       MINERAL KINGDOM</a:t>
            </a:r>
            <a:endParaRPr lang="en-IN" sz="3600" dirty="0">
              <a:latin typeface="Algerian" panose="04020705040A02060702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99616" y="1930291"/>
            <a:ext cx="97312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Footlight MT Light" panose="0204060206030A020304" pitchFamily="18" charset="0"/>
              </a:rPr>
              <a:t>1.They collected very carefully from reliable sources and after </a:t>
            </a:r>
            <a:r>
              <a:rPr lang="en-US" sz="3200" dirty="0" err="1">
                <a:latin typeface="Footlight MT Light" panose="0204060206030A020304" pitchFamily="18" charset="0"/>
              </a:rPr>
              <a:t>throughly</a:t>
            </a:r>
            <a:r>
              <a:rPr lang="en-US" sz="3200" dirty="0">
                <a:latin typeface="Footlight MT Light" panose="0204060206030A020304" pitchFamily="18" charset="0"/>
              </a:rPr>
              <a:t> tested in </a:t>
            </a:r>
            <a:r>
              <a:rPr lang="en-US" sz="3200" dirty="0" err="1">
                <a:latin typeface="Footlight MT Light" panose="0204060206030A020304" pitchFamily="18" charset="0"/>
              </a:rPr>
              <a:t>anaytical</a:t>
            </a:r>
            <a:r>
              <a:rPr lang="en-US" sz="3200" dirty="0">
                <a:latin typeface="Footlight MT Light" panose="0204060206030A020304" pitchFamily="18" charset="0"/>
              </a:rPr>
              <a:t> laboratory before the </a:t>
            </a:r>
            <a:r>
              <a:rPr lang="en-US" sz="3200" dirty="0" err="1">
                <a:latin typeface="Footlight MT Light" panose="0204060206030A020304" pitchFamily="18" charset="0"/>
              </a:rPr>
              <a:t>preparatiion</a:t>
            </a:r>
            <a:r>
              <a:rPr lang="en-US" sz="3200" dirty="0">
                <a:latin typeface="Footlight MT Light" panose="0204060206030A020304" pitchFamily="18" charset="0"/>
              </a:rPr>
              <a:t> of medicine.</a:t>
            </a:r>
          </a:p>
          <a:p>
            <a:r>
              <a:rPr lang="en-US" sz="3200" dirty="0">
                <a:latin typeface="Footlight MT Light" panose="0204060206030A020304" pitchFamily="18" charset="0"/>
              </a:rPr>
              <a:t>2.They should not be obtained in powder forms.</a:t>
            </a:r>
            <a:endParaRPr lang="en-IN" sz="32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101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296" y="3837718"/>
            <a:ext cx="4188558" cy="26471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263" y="4047861"/>
            <a:ext cx="3991577" cy="2613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998" y="597999"/>
            <a:ext cx="3078747" cy="2719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9799" y="1155074"/>
            <a:ext cx="2860077" cy="2344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8577" y="1042416"/>
            <a:ext cx="2858720" cy="227463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68296" y="235671"/>
            <a:ext cx="6153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0"/>
              </a:rPr>
              <a:t>HOMOEOPATHIC MEDICINES</a:t>
            </a:r>
            <a:endParaRPr lang="en-IN" sz="2800" dirty="0">
              <a:solidFill>
                <a:schemeClr val="tx1">
                  <a:lumMod val="75000"/>
                  <a:lumOff val="25000"/>
                </a:schemeClr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67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6504" y="2128766"/>
            <a:ext cx="10954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9600" dirty="0" smtClean="0">
                <a:latin typeface="Bradley Hand ITC" panose="03070402050302030203" pitchFamily="66" charset="0"/>
              </a:rPr>
              <a:t>   THANK </a:t>
            </a:r>
            <a:r>
              <a:rPr lang="en-IN" sz="9600" dirty="0">
                <a:latin typeface="Bradley Hand ITC" panose="03070402050302030203" pitchFamily="66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xmlns="" val="2157307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707" y="624110"/>
            <a:ext cx="8911687" cy="1280890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lgerian" panose="04020705040A02060702" pitchFamily="82" charset="0"/>
              </a:rPr>
              <a:t>      </a:t>
            </a:r>
            <a:r>
              <a:rPr lang="en-IN" sz="4400" dirty="0" smtClean="0">
                <a:latin typeface="Algerian" panose="04020705040A02060702" pitchFamily="82" charset="0"/>
              </a:rPr>
              <a:t>VEGETABLE/PLANT KINGDOM</a:t>
            </a:r>
            <a:endParaRPr lang="en-IN" sz="4400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7150" y="1905000"/>
            <a:ext cx="9810036" cy="465916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60% of the Homoeopathic medicines are prepared from one or more of plants.</a:t>
            </a:r>
          </a:p>
          <a:p>
            <a:r>
              <a:rPr lang="en-US" sz="2000" dirty="0" err="1">
                <a:latin typeface="Arial Black" panose="020B0A04020102020204" pitchFamily="34" charset="0"/>
              </a:rPr>
              <a:t>Leaves,roots,flowers,seeds,and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berries,may</a:t>
            </a:r>
            <a:r>
              <a:rPr lang="en-US" sz="2000" dirty="0">
                <a:latin typeface="Arial Black" panose="020B0A04020102020204" pitchFamily="34" charset="0"/>
              </a:rPr>
              <a:t> be used in the preparation of the medicines.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All types of </a:t>
            </a:r>
            <a:r>
              <a:rPr lang="en-US" sz="2000" dirty="0" err="1">
                <a:latin typeface="Arial Black" panose="020B0A04020102020204" pitchFamily="34" charset="0"/>
              </a:rPr>
              <a:t>plant,benign,poisonous,and</a:t>
            </a:r>
            <a:r>
              <a:rPr lang="en-US" sz="2000" dirty="0">
                <a:latin typeface="Arial Black" panose="020B0A04020102020204" pitchFamily="34" charset="0"/>
              </a:rPr>
              <a:t> </a:t>
            </a:r>
            <a:r>
              <a:rPr lang="en-US" sz="2000" dirty="0" err="1">
                <a:latin typeface="Arial Black" panose="020B0A04020102020204" pitchFamily="34" charset="0"/>
              </a:rPr>
              <a:t>carnivorous,have</a:t>
            </a:r>
            <a:r>
              <a:rPr lang="en-US" sz="2000" dirty="0">
                <a:latin typeface="Arial Black" panose="020B0A04020102020204" pitchFamily="34" charset="0"/>
              </a:rPr>
              <a:t> been used as homoeopathic medicines.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It includes whole </a:t>
            </a:r>
            <a:r>
              <a:rPr lang="en-US" sz="2000" dirty="0" err="1">
                <a:latin typeface="Arial Black" panose="020B0A04020102020204" pitchFamily="34" charset="0"/>
              </a:rPr>
              <a:t>plants,roots</a:t>
            </a:r>
            <a:r>
              <a:rPr lang="en-US" sz="2000" dirty="0">
                <a:latin typeface="Arial Black" panose="020B0A04020102020204" pitchFamily="34" charset="0"/>
              </a:rPr>
              <a:t>(fresh and dried),</a:t>
            </a:r>
            <a:r>
              <a:rPr lang="en-US" sz="2000" dirty="0" err="1">
                <a:latin typeface="Arial Black" panose="020B0A04020102020204" pitchFamily="34" charset="0"/>
              </a:rPr>
              <a:t>stems,leaves,herbs,flowers,fruits,seeds,barks,algae,fungi</a:t>
            </a:r>
            <a:r>
              <a:rPr lang="en-US" sz="2000" dirty="0">
                <a:latin typeface="Arial Black" panose="020B0A04020102020204" pitchFamily="34" charset="0"/>
              </a:rPr>
              <a:t> etc.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The different plants and parts therefor are used for the preparation of mother tincture and mother substances</a:t>
            </a:r>
            <a:r>
              <a:rPr lang="en-US" sz="2000" dirty="0"/>
              <a:t>. </a:t>
            </a:r>
            <a:endParaRPr lang="en-IN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417" y="200243"/>
            <a:ext cx="1914769" cy="14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606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0936" y="12038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latin typeface="Arial Black" panose="020B0A04020102020204" pitchFamily="34" charset="0"/>
              </a:rPr>
              <a:t>1.WHOLE PLANTS</a:t>
            </a:r>
          </a:p>
          <a:p>
            <a:r>
              <a:rPr lang="en-IN" dirty="0"/>
              <a:t> </a:t>
            </a:r>
            <a:r>
              <a:rPr lang="en-IN" dirty="0">
                <a:latin typeface="Arial Rounded MT Bold" panose="020F0704030504030204" pitchFamily="34" charset="0"/>
              </a:rPr>
              <a:t>(a) INCLUDING </a:t>
            </a:r>
            <a:r>
              <a:rPr lang="en-IN" dirty="0" smtClean="0">
                <a:latin typeface="Arial Rounded MT Bold" panose="020F0704030504030204" pitchFamily="34" charset="0"/>
              </a:rPr>
              <a:t>ROOTS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BELLADONNA</a:t>
            </a:r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 smtClean="0">
                <a:latin typeface="Footlight MT Light" panose="0204060206030A020304" pitchFamily="18" charset="0"/>
              </a:rPr>
              <a:t>CHAMOBMILLA</a:t>
            </a:r>
          </a:p>
          <a:p>
            <a:endParaRPr lang="en-IN" dirty="0" smtClean="0">
              <a:latin typeface="Footlight MT Light" panose="0204060206030A020304" pitchFamily="18" charset="0"/>
            </a:endParaRPr>
          </a:p>
          <a:p>
            <a:r>
              <a:rPr lang="en-IN" dirty="0" smtClean="0">
                <a:latin typeface="Arial Rounded MT Bold" panose="020F0704030504030204" pitchFamily="34" charset="0"/>
              </a:rPr>
              <a:t>(</a:t>
            </a:r>
            <a:r>
              <a:rPr lang="en-IN" dirty="0">
                <a:latin typeface="Arial Rounded MT Bold" panose="020F0704030504030204" pitchFamily="34" charset="0"/>
              </a:rPr>
              <a:t>b) EXCLUDING </a:t>
            </a:r>
            <a:r>
              <a:rPr lang="en-IN" dirty="0" smtClean="0">
                <a:latin typeface="Arial Rounded MT Bold" panose="020F0704030504030204" pitchFamily="34" charset="0"/>
              </a:rPr>
              <a:t>ROOTS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ALFALFA</a:t>
            </a:r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Footlight MT Light" panose="0204060206030A020304" pitchFamily="18" charset="0"/>
              </a:rPr>
              <a:t>LOBELIA </a:t>
            </a:r>
            <a:r>
              <a:rPr lang="en-IN" dirty="0" smtClean="0">
                <a:latin typeface="Footlight MT Light" panose="0204060206030A020304" pitchFamily="18" charset="0"/>
              </a:rPr>
              <a:t>INFLATAB</a:t>
            </a:r>
          </a:p>
          <a:p>
            <a:endParaRPr lang="en-IN" dirty="0">
              <a:latin typeface="Footlight MT Light" panose="0204060206030A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4547" y="2501557"/>
            <a:ext cx="37044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>
                <a:latin typeface="Arial Black" panose="020B0A04020102020204" pitchFamily="34" charset="0"/>
              </a:rPr>
              <a:t>2.ROOTS(RADICES)</a:t>
            </a:r>
            <a:endParaRPr lang="en-IN" dirty="0">
              <a:latin typeface="Arial Black" panose="020B0A04020102020204" pitchFamily="34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(a) FRESH</a:t>
            </a:r>
            <a:r>
              <a:rPr lang="en-IN" dirty="0"/>
              <a:t>:-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CICUTA VIROSA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BRYONIA ALBA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(b) DRIED:-</a:t>
            </a:r>
            <a:endParaRPr lang="en-IN" b="1" dirty="0">
              <a:latin typeface="Arial Rounded MT Bold" panose="020F0704030504030204" pitchFamily="34" charset="0"/>
            </a:endParaRPr>
          </a:p>
          <a:p>
            <a:r>
              <a:rPr lang="en-IN" dirty="0">
                <a:latin typeface="Footlight MT Light" panose="0204060206030A020304" pitchFamily="18" charset="0"/>
              </a:rPr>
              <a:t>IPECACUANHA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RAUWALFIA-SERPENTINA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(c) HANGING AERIAL ROOTS</a:t>
            </a:r>
            <a:r>
              <a:rPr lang="en-IN" dirty="0"/>
              <a:t>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FICUS </a:t>
            </a:r>
            <a:r>
              <a:rPr lang="en-IN" dirty="0" smtClean="0">
                <a:latin typeface="Footlight MT Light" panose="0204060206030A020304" pitchFamily="18" charset="0"/>
              </a:rPr>
              <a:t>INDICA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(d) ROOT AND RHIZOME:-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ASARUM CANADENSE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ALETRIS FARINOSA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17231" y="226645"/>
            <a:ext cx="308704" cy="1484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ight Arrow 4"/>
          <p:cNvSpPr/>
          <p:nvPr/>
        </p:nvSpPr>
        <p:spPr>
          <a:xfrm>
            <a:off x="84017" y="2509635"/>
            <a:ext cx="308704" cy="185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511" y="266535"/>
            <a:ext cx="2409825" cy="2141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544" y="300891"/>
            <a:ext cx="2457450" cy="185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661" y="2705705"/>
            <a:ext cx="2847975" cy="1609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27894" y="4009927"/>
            <a:ext cx="304800" cy="47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2038" y="2705705"/>
            <a:ext cx="2774461" cy="2080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5877" y="4786551"/>
            <a:ext cx="2343150" cy="19526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05359" y="4715172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Ficus</a:t>
            </a:r>
            <a:r>
              <a:rPr lang="en-IN" dirty="0"/>
              <a:t> </a:t>
            </a:r>
            <a:r>
              <a:rPr lang="en-IN" dirty="0" err="1"/>
              <a:t>Indica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6170941" y="2336373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Belladonna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0738" y="2118005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Bryonia</a:t>
            </a:r>
            <a:r>
              <a:rPr lang="en-IN" dirty="0"/>
              <a:t> alba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7518" y="4286661"/>
            <a:ext cx="2569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/>
              <a:t>RAUWALFIA-SERPENTINA</a:t>
            </a:r>
          </a:p>
        </p:txBody>
      </p:sp>
    </p:spTree>
    <p:extLst>
      <p:ext uri="{BB962C8B-B14F-4D97-AF65-F5344CB8AC3E}">
        <p14:creationId xmlns:p14="http://schemas.microsoft.com/office/powerpoint/2010/main" xmlns="" val="265776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956" y="122334"/>
            <a:ext cx="553329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latin typeface="Arial Black" panose="020B0A04020102020204" pitchFamily="34" charset="0"/>
              </a:rPr>
              <a:t>3.STEMS(STIPITIES</a:t>
            </a:r>
            <a:r>
              <a:rPr lang="en-IN" dirty="0" smtClean="0">
                <a:latin typeface="Arial Black" panose="020B0A04020102020204" pitchFamily="34" charset="0"/>
              </a:rPr>
              <a:t>)</a:t>
            </a:r>
          </a:p>
          <a:p>
            <a:r>
              <a:rPr lang="en-IN" dirty="0" smtClean="0">
                <a:latin typeface="Arial Rounded MT Bold" panose="020F0704030504030204" pitchFamily="34" charset="0"/>
              </a:rPr>
              <a:t>(</a:t>
            </a:r>
            <a:r>
              <a:rPr lang="en-IN" dirty="0">
                <a:latin typeface="Arial Rounded MT Bold" panose="020F0704030504030204" pitchFamily="34" charset="0"/>
              </a:rPr>
              <a:t>a) ONLY STEM:-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CACTUS GRANDIFLORUS 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TINOSPORA </a:t>
            </a:r>
            <a:r>
              <a:rPr lang="en-IN" dirty="0" smtClean="0">
                <a:latin typeface="Footlight MT Light" panose="0204060206030A020304" pitchFamily="18" charset="0"/>
              </a:rPr>
              <a:t>CORDIFOLIA</a:t>
            </a:r>
          </a:p>
          <a:p>
            <a:r>
              <a:rPr lang="en-IN" dirty="0" smtClean="0">
                <a:latin typeface="Arial Rounded MT Bold" panose="020F0704030504030204" pitchFamily="34" charset="0"/>
              </a:rPr>
              <a:t>(</a:t>
            </a:r>
            <a:r>
              <a:rPr lang="en-IN" dirty="0">
                <a:latin typeface="Arial Rounded MT Bold" panose="020F0704030504030204" pitchFamily="34" charset="0"/>
              </a:rPr>
              <a:t>b)STEM WITH LEAVES</a:t>
            </a:r>
            <a:r>
              <a:rPr lang="en-IN" dirty="0"/>
              <a:t>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CLEMATIS ERECTA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SABINA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(c) MODIFIED UNDERGROUND STEM</a:t>
            </a:r>
            <a:r>
              <a:rPr lang="en-IN" dirty="0" smtClean="0">
                <a:latin typeface="Arial Rounded MT Bold" panose="020F0704030504030204" pitchFamily="34" charset="0"/>
              </a:rPr>
              <a:t>:</a:t>
            </a:r>
          </a:p>
          <a:p>
            <a:r>
              <a:rPr lang="en-IN" dirty="0" smtClean="0">
                <a:latin typeface="Arial Rounded MT Bold" panose="020F0704030504030204" pitchFamily="34" charset="0"/>
              </a:rPr>
              <a:t>(</a:t>
            </a:r>
            <a:r>
              <a:rPr lang="en-IN" dirty="0" err="1">
                <a:latin typeface="Arial Rounded MT Bold" panose="020F0704030504030204" pitchFamily="34" charset="0"/>
              </a:rPr>
              <a:t>i</a:t>
            </a:r>
            <a:r>
              <a:rPr lang="en-IN" dirty="0">
                <a:latin typeface="Arial Rounded MT Bold" panose="020F0704030504030204" pitchFamily="34" charset="0"/>
              </a:rPr>
              <a:t>)RHIZOME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(ii) STEM-TUBER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(iii)CORM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(iv) BULB:-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ALLIUM CEPA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ALLIUM SATIVUM</a:t>
            </a:r>
          </a:p>
        </p:txBody>
      </p:sp>
      <p:sp>
        <p:nvSpPr>
          <p:cNvPr id="4" name="Rectangle 3"/>
          <p:cNvSpPr/>
          <p:nvPr/>
        </p:nvSpPr>
        <p:spPr>
          <a:xfrm>
            <a:off x="1538538" y="438326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latin typeface="Arial Black" panose="020B0A04020102020204" pitchFamily="34" charset="0"/>
              </a:rPr>
              <a:t>4.LEAVES(FOLIA)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(a)FRESH:-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AEGLE FOLIA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CEPHALENDRA </a:t>
            </a:r>
            <a:r>
              <a:rPr lang="en-IN" dirty="0" smtClean="0">
                <a:latin typeface="Footlight MT Light" panose="0204060206030A020304" pitchFamily="18" charset="0"/>
              </a:rPr>
              <a:t>INDICA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(b)DRIED:-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COCA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TABACUM</a:t>
            </a:r>
            <a:endParaRPr lang="en-IN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365" y="96668"/>
            <a:ext cx="2088173" cy="1904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056" y="56399"/>
            <a:ext cx="1962150" cy="2092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6932"/>
          <a:stretch/>
        </p:blipFill>
        <p:spPr>
          <a:xfrm>
            <a:off x="3361101" y="2701756"/>
            <a:ext cx="2857500" cy="1347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-1" b="6972"/>
          <a:stretch/>
        </p:blipFill>
        <p:spPr>
          <a:xfrm>
            <a:off x="9122630" y="2580542"/>
            <a:ext cx="2562225" cy="14600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980" y="2369095"/>
            <a:ext cx="1755775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b="6328"/>
          <a:stretch/>
        </p:blipFill>
        <p:spPr>
          <a:xfrm>
            <a:off x="10403742" y="4326032"/>
            <a:ext cx="1685925" cy="16187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b="7017"/>
          <a:stretch/>
        </p:blipFill>
        <p:spPr>
          <a:xfrm>
            <a:off x="5405510" y="4426135"/>
            <a:ext cx="1790700" cy="18530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2367" y="4456835"/>
            <a:ext cx="2619375" cy="17430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13291" y="1909367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>
                <a:latin typeface="Berlin Sans FB Demi" panose="020E0802020502020306" pitchFamily="34" charset="0"/>
              </a:rPr>
              <a:t>Cactus</a:t>
            </a:r>
            <a:r>
              <a:rPr lang="en-IN" dirty="0">
                <a:latin typeface="Berlin Sans FB Demi" panose="020E0802020502020306" pitchFamily="34" charset="0"/>
              </a:rPr>
              <a:t> </a:t>
            </a:r>
            <a:r>
              <a:rPr lang="en-IN" sz="1400" dirty="0" err="1">
                <a:latin typeface="Berlin Sans FB Demi" panose="020E0802020502020306" pitchFamily="34" charset="0"/>
              </a:rPr>
              <a:t>Grandiflorus</a:t>
            </a:r>
            <a:endParaRPr lang="en-IN" sz="1400" dirty="0">
              <a:latin typeface="Berlin Sans FB Demi" panose="020E0802020502020306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50319" y="4011349"/>
            <a:ext cx="8739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latin typeface="Berlin Sans FB Demi" panose="020E0802020502020306" pitchFamily="34" charset="0"/>
              </a:rPr>
              <a:t>Rhizome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41956" y="6137614"/>
            <a:ext cx="10390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 err="1" smtClean="0">
                <a:latin typeface="Berlin Sans FB Demi" panose="020E0802020502020306" pitchFamily="34" charset="0"/>
              </a:rPr>
              <a:t>Tabacum</a:t>
            </a:r>
            <a:endParaRPr lang="en-IN" sz="1600" dirty="0">
              <a:latin typeface="Berlin Sans FB Demi" panose="020E0802020502020306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47384" y="6217510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 smtClean="0">
                <a:latin typeface="Berlin Sans FB Demi" panose="020E0802020502020306" pitchFamily="34" charset="0"/>
              </a:rPr>
              <a:t>Aegle Folia</a:t>
            </a:r>
            <a:endParaRPr lang="en-IN" sz="1600" dirty="0">
              <a:latin typeface="Berlin Sans FB Demi" panose="020E0802020502020306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21852" y="2094033"/>
            <a:ext cx="1431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dirty="0" smtClean="0">
                <a:latin typeface="Berlin Sans FB Demi" panose="020E0802020502020306" pitchFamily="34" charset="0"/>
              </a:rPr>
              <a:t>Clematis </a:t>
            </a:r>
            <a:r>
              <a:rPr lang="en-IN" sz="1400" dirty="0" err="1" smtClean="0">
                <a:latin typeface="Berlin Sans FB Demi" panose="020E0802020502020306" pitchFamily="34" charset="0"/>
              </a:rPr>
              <a:t>Erecta</a:t>
            </a:r>
            <a:endParaRPr lang="en-IN" sz="1400" dirty="0">
              <a:latin typeface="Berlin Sans FB Demi" panose="020E0802020502020306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765261" y="3987478"/>
            <a:ext cx="1600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>
                <a:latin typeface="Berlin Sans FB Demi" panose="020E0802020502020306" pitchFamily="34" charset="0"/>
              </a:rPr>
              <a:t>Stem Tuber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565300" y="5911104"/>
            <a:ext cx="15921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>
                <a:latin typeface="Berlin Sans FB Demi" panose="020E0802020502020306" pitchFamily="34" charset="0"/>
              </a:rPr>
              <a:t>Allium </a:t>
            </a:r>
            <a:r>
              <a:rPr lang="en-IN" sz="1600" dirty="0" err="1">
                <a:latin typeface="Berlin Sans FB Demi" panose="020E0802020502020306" pitchFamily="34" charset="0"/>
              </a:rPr>
              <a:t>Sativum</a:t>
            </a:r>
            <a:endParaRPr lang="en-IN" sz="1600" dirty="0">
              <a:latin typeface="Berlin Sans FB Demi" panose="020E0802020502020306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23911" y="4090146"/>
            <a:ext cx="1317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>
                <a:latin typeface="Berlin Sans FB Demi" panose="020E0802020502020306" pitchFamily="34" charset="0"/>
              </a:rPr>
              <a:t>Allium </a:t>
            </a:r>
            <a:r>
              <a:rPr lang="en-IN" sz="1600" dirty="0" err="1">
                <a:latin typeface="Berlin Sans FB Demi" panose="020E0802020502020306" pitchFamily="34" charset="0"/>
              </a:rPr>
              <a:t>Cepa</a:t>
            </a:r>
            <a:endParaRPr lang="en-IN" sz="16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883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457" y="110692"/>
            <a:ext cx="48768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>
                <a:latin typeface="Arial Black" panose="020B0A04020102020204" pitchFamily="34" charset="0"/>
              </a:rPr>
              <a:t>5.FLOWERS(FLORES)</a:t>
            </a:r>
          </a:p>
          <a:p>
            <a:r>
              <a:rPr lang="en-IN" sz="1600" dirty="0">
                <a:latin typeface="Arial Rounded MT Bold" panose="020F0704030504030204" pitchFamily="34" charset="0"/>
              </a:rPr>
              <a:t>(a) FLOWERING HEADS:-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CANNABIS SATIVA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CINA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 smtClean="0">
                <a:latin typeface="Arial Rounded MT Bold" panose="020F0704030504030204" pitchFamily="34" charset="0"/>
              </a:rPr>
              <a:t>(b)FLOWERING </a:t>
            </a:r>
            <a:r>
              <a:rPr lang="en-IN" dirty="0">
                <a:latin typeface="Arial Rounded MT Bold" panose="020F0704030504030204" pitchFamily="34" charset="0"/>
              </a:rPr>
              <a:t>HEADS AND LEAVES:-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CALENDULA OFFICINALIS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EUPATORIUM </a:t>
            </a:r>
            <a:r>
              <a:rPr lang="en-IN" dirty="0" smtClean="0">
                <a:latin typeface="Footlight MT Light" panose="0204060206030A020304" pitchFamily="18" charset="0"/>
              </a:rPr>
              <a:t>PERFOLIATUM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 </a:t>
            </a:r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(c) STIGMA(DRIED):-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CROCUS SATIVUS </a:t>
            </a:r>
            <a:endParaRPr lang="en-IN" dirty="0" smtClean="0">
              <a:latin typeface="Footlight MT Light" panose="0204060206030A020304" pitchFamily="18" charset="0"/>
            </a:endParaRP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(d) FLOWER BUD:-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PRUNUS </a:t>
            </a:r>
            <a:r>
              <a:rPr lang="en-IN" dirty="0" smtClean="0">
                <a:latin typeface="Footlight MT Light" panose="0204060206030A020304" pitchFamily="18" charset="0"/>
              </a:rPr>
              <a:t>SPINOSA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Black" panose="020B0A04020102020204" pitchFamily="34" charset="0"/>
              </a:rPr>
              <a:t>6.FRUITS(FRUCTUS</a:t>
            </a:r>
            <a:r>
              <a:rPr lang="en-IN" dirty="0" smtClean="0">
                <a:latin typeface="Arial Black" panose="020B0A04020102020204" pitchFamily="34" charset="0"/>
              </a:rPr>
              <a:t>) </a:t>
            </a:r>
            <a:endParaRPr lang="en-IN" dirty="0">
              <a:latin typeface="Arial Black" panose="020B0A04020102020204" pitchFamily="34" charset="0"/>
            </a:endParaRPr>
          </a:p>
          <a:p>
            <a:r>
              <a:rPr lang="en-IN" dirty="0" smtClean="0">
                <a:latin typeface="Arial Black" panose="020B0A04020102020204" pitchFamily="34" charset="0"/>
              </a:rPr>
              <a:t> </a:t>
            </a:r>
            <a:r>
              <a:rPr lang="en-IN" dirty="0" smtClean="0">
                <a:latin typeface="Arial Rounded MT Bold" panose="020F0704030504030204" pitchFamily="34" charset="0"/>
              </a:rPr>
              <a:t>(</a:t>
            </a:r>
            <a:r>
              <a:rPr lang="en-IN" dirty="0">
                <a:latin typeface="Arial Rounded MT Bold" panose="020F0704030504030204" pitchFamily="34" charset="0"/>
              </a:rPr>
              <a:t>a) FLESHY </a:t>
            </a:r>
            <a:r>
              <a:rPr lang="en-IN" dirty="0" smtClean="0">
                <a:latin typeface="Arial Rounded MT Bold" panose="020F0704030504030204" pitchFamily="34" charset="0"/>
              </a:rPr>
              <a:t>FRUITS</a:t>
            </a:r>
            <a:endParaRPr lang="en-IN" b="1" dirty="0">
              <a:latin typeface="Arial Rounded MT Bold" panose="020F0704030504030204" pitchFamily="34" charset="0"/>
            </a:endParaRPr>
          </a:p>
          <a:p>
            <a:r>
              <a:rPr lang="en-IN" sz="1400" dirty="0">
                <a:latin typeface="Elephant" panose="02020904090505020303" pitchFamily="18" charset="0"/>
              </a:rPr>
              <a:t>(</a:t>
            </a:r>
            <a:r>
              <a:rPr lang="en-IN" sz="1400" dirty="0" err="1">
                <a:latin typeface="Elephant" panose="02020904090505020303" pitchFamily="18" charset="0"/>
              </a:rPr>
              <a:t>i</a:t>
            </a:r>
            <a:r>
              <a:rPr lang="en-IN" sz="1400" dirty="0">
                <a:latin typeface="Elephant" panose="02020904090505020303" pitchFamily="18" charset="0"/>
              </a:rPr>
              <a:t>)BERRY OR BACCA:-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SABAL </a:t>
            </a:r>
            <a:r>
              <a:rPr lang="en-IN" sz="1600" dirty="0">
                <a:latin typeface="Footlight MT Light" panose="0204060206030A020304" pitchFamily="18" charset="0"/>
              </a:rPr>
              <a:t>SERRULATA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(ii) FRESH</a:t>
            </a:r>
            <a:r>
              <a:rPr lang="en-IN" dirty="0"/>
              <a:t> </a:t>
            </a:r>
            <a:r>
              <a:rPr lang="en-IN" dirty="0" smtClean="0">
                <a:latin typeface="Bahnschrift SemiBold" panose="020B0502040204020203" pitchFamily="34" charset="0"/>
              </a:rPr>
              <a:t>LEAVES AND BERRIES:-</a:t>
            </a:r>
          </a:p>
          <a:p>
            <a:r>
              <a:rPr lang="en-IN" sz="1600" dirty="0" smtClean="0">
                <a:latin typeface="Footlight MT Light" panose="0204060206030A020304" pitchFamily="18" charset="0"/>
              </a:rPr>
              <a:t>VISCUM </a:t>
            </a:r>
            <a:r>
              <a:rPr lang="en-IN" sz="1600" dirty="0">
                <a:latin typeface="Footlight MT Light" panose="0204060206030A020304" pitchFamily="18" charset="0"/>
              </a:rPr>
              <a:t>ALBUM 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(iii) WHOLE PLANT WITH </a:t>
            </a:r>
            <a:r>
              <a:rPr lang="en-IN" dirty="0" smtClean="0">
                <a:latin typeface="Arial Rounded MT Bold" panose="020F0704030504030204" pitchFamily="34" charset="0"/>
              </a:rPr>
              <a:t>BERRIES INCLUDING </a:t>
            </a:r>
            <a:r>
              <a:rPr lang="en-IN" dirty="0">
                <a:latin typeface="Arial Rounded MT Bold" panose="020F0704030504030204" pitchFamily="34" charset="0"/>
              </a:rPr>
              <a:t>ROOTS:-</a:t>
            </a:r>
          </a:p>
          <a:p>
            <a:r>
              <a:rPr lang="en-IN" dirty="0"/>
              <a:t>SOLANUM </a:t>
            </a:r>
            <a:r>
              <a:rPr lang="en-IN" dirty="0" smtClean="0"/>
              <a:t>NIGRUM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660597" y="5269971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smtClean="0">
                <a:latin typeface="Arial Rounded MT Bold" panose="020F0704030504030204" pitchFamily="34" charset="0"/>
              </a:rPr>
              <a:t> </a:t>
            </a:r>
            <a:endParaRPr lang="en-IN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321" y="110692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440" y="2318945"/>
            <a:ext cx="2095500" cy="1571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722" y="2098443"/>
            <a:ext cx="2628900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320" y="4531544"/>
            <a:ext cx="261937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390" y="4198408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58634" y="31709"/>
            <a:ext cx="2524945" cy="17474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3287" y="2185647"/>
            <a:ext cx="2363267" cy="19543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702623" y="1779137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cannabis </a:t>
            </a:r>
            <a:r>
              <a:rPr lang="en-IN" dirty="0" err="1"/>
              <a:t>sativa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4126968" y="3841518"/>
            <a:ext cx="2414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calendula </a:t>
            </a:r>
            <a:r>
              <a:rPr lang="en-IN" dirty="0" err="1"/>
              <a:t>officinalis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9983431" y="3764141"/>
            <a:ext cx="1728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crocus </a:t>
            </a:r>
            <a:r>
              <a:rPr lang="en-IN" dirty="0" err="1"/>
              <a:t>sativus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6499313" y="6220065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prunus</a:t>
            </a:r>
            <a:r>
              <a:rPr lang="en-IN" dirty="0"/>
              <a:t> </a:t>
            </a:r>
            <a:r>
              <a:rPr lang="en-IN" dirty="0" err="1"/>
              <a:t>spinosa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9657492" y="6282843"/>
            <a:ext cx="181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sabal</a:t>
            </a:r>
            <a:r>
              <a:rPr lang="en-IN" dirty="0"/>
              <a:t> </a:t>
            </a:r>
            <a:r>
              <a:rPr lang="en-IN" dirty="0" err="1"/>
              <a:t>serrulata</a:t>
            </a:r>
            <a:endParaRPr lang="en-IN" dirty="0"/>
          </a:p>
        </p:txBody>
      </p:sp>
      <p:sp>
        <p:nvSpPr>
          <p:cNvPr id="16" name="Rectangle 15"/>
          <p:cNvSpPr/>
          <p:nvPr/>
        </p:nvSpPr>
        <p:spPr>
          <a:xfrm>
            <a:off x="9819419" y="1702512"/>
            <a:ext cx="1737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viscum</a:t>
            </a:r>
            <a:r>
              <a:rPr lang="en-IN" dirty="0"/>
              <a:t> album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83928" y="4045739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solanum</a:t>
            </a:r>
            <a:r>
              <a:rPr lang="en-IN" dirty="0"/>
              <a:t> </a:t>
            </a:r>
            <a:r>
              <a:rPr lang="en-IN" dirty="0" err="1"/>
              <a:t>nigrum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871181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361" y="-26466"/>
            <a:ext cx="6096000" cy="69249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>
                <a:latin typeface="Arial Rounded MT Bold" panose="020F0704030504030204" pitchFamily="34" charset="0"/>
              </a:rPr>
              <a:t>(b)DRIED FRUITS</a:t>
            </a:r>
          </a:p>
          <a:p>
            <a:r>
              <a:rPr lang="en-IN" sz="1600" dirty="0">
                <a:latin typeface="Arial Rounded MT Bold" panose="020F0704030504030204" pitchFamily="34" charset="0"/>
              </a:rPr>
              <a:t>(</a:t>
            </a:r>
            <a:r>
              <a:rPr lang="en-IN" sz="1600" dirty="0" err="1">
                <a:latin typeface="Arial Rounded MT Bold" panose="020F0704030504030204" pitchFamily="34" charset="0"/>
              </a:rPr>
              <a:t>i</a:t>
            </a:r>
            <a:r>
              <a:rPr lang="en-IN" sz="1600" dirty="0">
                <a:latin typeface="Arial Rounded MT Bold" panose="020F0704030504030204" pitchFamily="34" charset="0"/>
              </a:rPr>
              <a:t>) NUTS:-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AESCULUS </a:t>
            </a:r>
            <a:r>
              <a:rPr lang="en-IN" dirty="0" smtClean="0">
                <a:latin typeface="Footlight MT Light" panose="0204060206030A020304" pitchFamily="18" charset="0"/>
              </a:rPr>
              <a:t>GLABRA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 </a:t>
            </a:r>
            <a:endParaRPr lang="en-IN" dirty="0">
              <a:latin typeface="Footlight MT Light" panose="0204060206030A020304" pitchFamily="18" charset="0"/>
            </a:endParaRPr>
          </a:p>
          <a:p>
            <a:r>
              <a:rPr lang="en-IN" sz="1600" dirty="0">
                <a:latin typeface="Arial Rounded MT Bold" panose="020F0704030504030204" pitchFamily="34" charset="0"/>
              </a:rPr>
              <a:t>(ii) OTHERS:-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CAPSICUM </a:t>
            </a:r>
            <a:r>
              <a:rPr lang="en-IN" dirty="0" smtClean="0">
                <a:latin typeface="Footlight MT Light" panose="0204060206030A020304" pitchFamily="18" charset="0"/>
              </a:rPr>
              <a:t>ANNUM</a:t>
            </a:r>
          </a:p>
          <a:p>
            <a:endParaRPr lang="en-IN" dirty="0">
              <a:latin typeface="Arial Rounded MT Bold" panose="020F0704030504030204" pitchFamily="34" charset="0"/>
            </a:endParaRPr>
          </a:p>
          <a:p>
            <a:r>
              <a:rPr lang="en-IN" dirty="0" smtClean="0">
                <a:latin typeface="Arial Black" panose="020B0A04020102020204" pitchFamily="34" charset="0"/>
              </a:rPr>
              <a:t>7.SEEDS(SEMINA)</a:t>
            </a:r>
            <a:endParaRPr lang="en-IN" dirty="0">
              <a:latin typeface="Arial Black" panose="020B0A04020102020204" pitchFamily="34" charset="0"/>
            </a:endParaRPr>
          </a:p>
          <a:p>
            <a:r>
              <a:rPr lang="en-IN" sz="1600" dirty="0">
                <a:latin typeface="Arial Rounded MT Bold" panose="020F0704030504030204" pitchFamily="34" charset="0"/>
              </a:rPr>
              <a:t>(</a:t>
            </a:r>
            <a:r>
              <a:rPr lang="en-IN" sz="1600" dirty="0" err="1">
                <a:latin typeface="Arial Rounded MT Bold" panose="020F0704030504030204" pitchFamily="34" charset="0"/>
              </a:rPr>
              <a:t>i</a:t>
            </a:r>
            <a:r>
              <a:rPr lang="en-IN" sz="1600" dirty="0">
                <a:latin typeface="Arial Rounded MT Bold" panose="020F0704030504030204" pitchFamily="34" charset="0"/>
              </a:rPr>
              <a:t>) FRESH:-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AVENA SATIVA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IGNATIA </a:t>
            </a:r>
            <a:r>
              <a:rPr lang="en-IN" dirty="0" smtClean="0">
                <a:latin typeface="Footlight MT Light" panose="0204060206030A020304" pitchFamily="18" charset="0"/>
              </a:rPr>
              <a:t>AMARA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</a:t>
            </a:r>
            <a:r>
              <a:rPr lang="en-IN" sz="1600" dirty="0">
                <a:latin typeface="Arial Rounded MT Bold" panose="020F0704030504030204" pitchFamily="34" charset="0"/>
              </a:rPr>
              <a:t>ii) DRIED:-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NUX MOSCH</a:t>
            </a:r>
            <a:r>
              <a:rPr lang="en-IN" dirty="0"/>
              <a:t>ATA </a:t>
            </a:r>
          </a:p>
          <a:p>
            <a:r>
              <a:rPr lang="en-IN" dirty="0"/>
              <a:t>NUX </a:t>
            </a:r>
            <a:r>
              <a:rPr lang="en-IN" dirty="0" smtClean="0"/>
              <a:t>VOMICA</a:t>
            </a:r>
          </a:p>
          <a:p>
            <a:endParaRPr lang="en-IN" dirty="0"/>
          </a:p>
          <a:p>
            <a:r>
              <a:rPr lang="en-IN" dirty="0">
                <a:latin typeface="Arial Black" panose="020B0A04020102020204" pitchFamily="34" charset="0"/>
              </a:rPr>
              <a:t>8.BARK OR CORTICES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(A) OUTER BARK OR RHYTIDOME: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</a:t>
            </a:r>
            <a:r>
              <a:rPr lang="en-IN" dirty="0" err="1">
                <a:latin typeface="Arial Rounded MT Bold" panose="020F0704030504030204" pitchFamily="34" charset="0"/>
              </a:rPr>
              <a:t>i</a:t>
            </a:r>
            <a:r>
              <a:rPr lang="en-IN" dirty="0">
                <a:latin typeface="Arial Rounded MT Bold" panose="020F0704030504030204" pitchFamily="34" charset="0"/>
              </a:rPr>
              <a:t>) FRESH</a:t>
            </a:r>
            <a:r>
              <a:rPr lang="en-IN" dirty="0" smtClean="0">
                <a:latin typeface="Arial Rounded MT Bold" panose="020F0704030504030204" pitchFamily="34" charset="0"/>
              </a:rPr>
              <a:t>:-</a:t>
            </a:r>
            <a:r>
              <a:rPr lang="en-IN" dirty="0" smtClean="0">
                <a:latin typeface="Footlight MT Light" panose="0204060206030A020304" pitchFamily="18" charset="0"/>
              </a:rPr>
              <a:t>ABIES </a:t>
            </a:r>
            <a:r>
              <a:rPr lang="en-IN" dirty="0">
                <a:latin typeface="Footlight MT Light" panose="0204060206030A020304" pitchFamily="18" charset="0"/>
              </a:rPr>
              <a:t>CANADENSIS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(ii) DRIED</a:t>
            </a:r>
            <a:r>
              <a:rPr lang="en-IN" dirty="0"/>
              <a:t>:-</a:t>
            </a:r>
            <a:r>
              <a:rPr lang="en-IN" dirty="0">
                <a:latin typeface="Footlight MT Light" panose="0204060206030A020304" pitchFamily="18" charset="0"/>
              </a:rPr>
              <a:t>CINCHONA </a:t>
            </a:r>
            <a:r>
              <a:rPr lang="en-IN" dirty="0" smtClean="0">
                <a:latin typeface="Footlight MT Light" panose="0204060206030A020304" pitchFamily="18" charset="0"/>
              </a:rPr>
              <a:t>OFFICINALIS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(B) INNER BARK:-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PRUNUS </a:t>
            </a:r>
            <a:r>
              <a:rPr lang="en-IN" dirty="0">
                <a:latin typeface="Footlight MT Light" panose="0204060206030A020304" pitchFamily="18" charset="0"/>
              </a:rPr>
              <a:t>VIRGINIANA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FRAXINUS </a:t>
            </a:r>
            <a:r>
              <a:rPr lang="en-IN" dirty="0">
                <a:latin typeface="Footlight MT Light" panose="0204060206030A020304" pitchFamily="18" charset="0"/>
              </a:rPr>
              <a:t>AMERICANA</a:t>
            </a:r>
          </a:p>
          <a:p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563" y="173220"/>
            <a:ext cx="2667000" cy="171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9804" y="96873"/>
            <a:ext cx="2357012" cy="20264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-58803421"/>
            <a:ext cx="6096000" cy="579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dirty="0" err="1"/>
              <a:t>data:image</a:t>
            </a:r>
            <a:r>
              <a:rPr lang="en-IN" dirty="0"/>
              <a:t>/jpeg;base64,/9j/4AAQSkZJRgABAQAAAQABAAD/2wCEAAoGBxQUExYUExQXFxYYGSMdGRkZGR8fIhojIiEdIh8iIyIfISoiIR8nICEcIzQkJysuMTExIiE4OzYwOiowMS4BCwsLDw4PHRERHTIoIigwMDAwMDAwMDIwODAwNTIwMDIwMDIwMDAyMDAzMDAwMDAwMDAyMjIyMDAwMDAwMDAwMP/</a:t>
            </a:r>
            <a:r>
              <a:rPr lang="en-IN" dirty="0" err="1"/>
              <a:t>AABEIAMIBAwMBIgACEQEDEQH</a:t>
            </a:r>
            <a:r>
              <a:rPr lang="en-IN" dirty="0"/>
              <a:t>/</a:t>
            </a:r>
            <a:r>
              <a:rPr lang="en-IN" dirty="0" err="1"/>
              <a:t>xAAbAAACAwEBAQAAAAAAAAAAAAAEBQIDBgABB</a:t>
            </a:r>
            <a:r>
              <a:rPr lang="en-IN" dirty="0"/>
              <a:t>//EAEYQAAEDAgQDBgMFBgQFAgcAAAECAxEAIQQFEjFBUWETInGBkaEGMrEjQsHR8BQzUmJy4YKisvEkQ1OSwjRzBxUWNWPD0v/</a:t>
            </a:r>
            <a:r>
              <a:rPr lang="en-IN" dirty="0" err="1"/>
              <a:t>EABoBAAMBAQEBAAAAAAAAAAAAAAECAwAEBgX</a:t>
            </a:r>
            <a:r>
              <a:rPr lang="en-IN" dirty="0"/>
              <a:t>/xAAwEQACAgEDAgQGAgEFAQAAAAABAgARIQMSMUFRIjJhgXGRobHB8BPh8SMzQlLRBP/aAAwDAQACEQMRAD8AljUNuKDJJITc3vM2PhI9qNyxhWHBC1KdZUZvcpnlHCk2TMhRU/</a:t>
            </a:r>
            <a:r>
              <a:rPr lang="en-IN" dirty="0" err="1"/>
              <a:t>clRI</a:t>
            </a:r>
            <a:r>
              <a:rPr lang="en-IN" dirty="0"/>
              <a:t>/wgkfWT50/ZcKRa6Dwrzzah6czvK1iN2cIHEHSraFNqrPt4h1LuIccTdOlOnmBe39RPtRycUpgFxAKmj86U7j+ZIO/UfjvW9iUYlzuBYSW+8ooKZIJA34wpXPYVcOGUMMERQtGukRZNm757VIRqXq7RRABgqiAetifWr8fleJxeou6W0AABIO5POnWTYFtnU2kEkqKyo/ePj0sKm9iChp1UTChN4tx9qm7ZFRh6CQWUhIbbhKYA8EgQPW9LMXmSn1LYwsdwd9ajCRyA5neB04VLJMKnGa3FSpoWBEpCyN4E/Kkd0czPKrMtwTaFvJaSEhJRIHWb0pUf8pRcQtlxrDMgBWwkq4k8SetZ7HvYnG6QymGlEkSSAQCO8q0lJOw6Tyhzi8nQvEoDoJQpJIRMBSgJE+U22tRgYLWIaSgEqcQZTwT/YAAR1FMnBY88RCRcCyDIDh9alq1uKTBI2ABBiD14+1F5tiksBLpEpA0qIvvEe9NcRhdJ7ygVFJlI4C1K8XhO0w7qTwqeoWOG/RAtXcSZ18VoYXoLbvaWMKBTA5yRtttW1K5WhYuFpm21KnsG3iGELgGUhVwDuL/AJVblGZafsSIUkSnlxsOHDbxFWRlFLxM4sWIleQ7h8Y8GFWWA72Zuk/xQOY3McyeFOck1rU464lKSpASClWqRJHKbTxoPHtH9pZcULaFAnkO7B8J+tHIWMOFngYIHqTHTjWOp4wvSbb4fWCYvADEIcvHeBBAB+Ug2m3D3ollQLAvPZkBX+E3+lU5PiJxAZn7rhP/AHISk+yqp7Xs8SUH5Hu701AWjxE0GFrnmAcwX/4lfECENFtCpcXa3AQAT6ACp5JlQ/ZWw42AkIFiIJ43qWDyVrtkhaE6SUqM8FpVCT4Qo28KY/EWLlQaaveB1PE+FNqsCtmFDWBM1+xNv4jso0obRqV2adO5gSUxygDiZ60+7NDaAlDYiYQjeTe5J3gSSo8AatwWAQy0YutRJnitUb/0pFgKS5zmDjbNky4tWlJ4jVw9vpRXEzNuNQz4efQrEPpabSiEQ4pIsVTx4Dj435CmeAUhYOkpUpVylUhXHjYmlWHjC4XsgRqUdTquK1cv6RwHG9JMTilvEIbkq4FM9z+YkbDrQbVptq57/wBQhNws4mzc0CziCnqQFD1EHzk1BWDbhZRo1L+ZRAUbciRqHKl+BeeQAjtg4oC6XBc9ZA2noavxGOSB9qypBH3kCf8ATf1FAaoB/</a:t>
            </a:r>
            <a:r>
              <a:rPr lang="en-IN" dirty="0" err="1"/>
              <a:t>MUoYDmAxAOhoIE</a:t>
            </a:r>
            <a:r>
              <a:rPr lang="en-IN" dirty="0"/>
              <a:t>/fUq3gBzpLhMkDjPauqUt+TBVdKbkQE7bc+MGmpztgnuvpjjqMeoIq/DaHUOFk6kC6SNjG8cxPGlZmXIjgdDDMjaZbOvSEttgACNz+JJk+VB5hiHMW8Ut25nggdetK8ZiXXMQMO2hQKkhesxpCFfeEGSdxeLiOE1pUYFDTfYpXpQBLq+Kjy6n9cLMUaq6cn17RSwBvrAmsI3oLbfdw6DLizu8fxTbbj6xm8yxC8U8CEEMNJKkj+Mjj1v7TV2aZ6nEvIwrUow6T3ynjHCeu00+zRxGlC0AJDcAgbadvSL+VGyq39IBgxJ2yPvITPh6e1dUH31BRCUEibEAXrqNjtHhfw7kzuHaSl1QMkwBPd4xJ340biFFsExKeI/EUVi2z2JINwm3lS/K81Q+3burAkpJ9a5NQFn3iZcijDspeCkgpIUhWxBkX/Hoa9wuFKH4B7ikkDpcQPCxofJcKhLBLXdX2igSBY31GRsoaTx9RVGC+JdR0FtcXIVBhUGCU78tpkW3rrGipXnp+iTJIahH7jZSU9T9RQ/xOhLTC1Dim/qr8qvxS1qZSspKSRIB3tsfMXpD8S56nEpw+HanU6oagRsmZNSRAAVhFkgzSZbh0sYRLad9IT7CT5msjlOLBxmIR3u9pTqjupIkpk8CTNulaHP8w0JgXOwA4k7V2SZcllktqgqcOpw8yY28IAB6CsG3NXpX5jDAvvIfEJltl1NlJKSRyhUGfcV5hszSvFYhlN1JQiP88x129q9db7RpwEghUieoJSfdJPnWa+EWnO1cxB/5hAQeqbEHx/Oi/htunPvxCBYqaPA5epD6nStSgsadKvuc/EExfgR1pocGUIdnYpn8RUncSlxoOJEKTZQ4+H6/KvEuKWkmZTpP4fT8aZQrAj0sSZLXFvwri0dm23qFwYHVJII9p9atzfB6SFgbcuX58fEVncpwOhIUlRBKy4JjdRnlyt4TWwYfDzfJQ+ZP64VPareEGObU3FuS4lbyz2qgooEIMQSk3M8CZHADhVmcYJYhKRa5EzYHcW8IHImlDzqmHNQIBSoSDxSpQB9CSelq1YxAdb1JspO4PDx6be1FL5bn7wOaNjiZH4cyjEYfFl59QUFgpEEnRcEJMgQN7jjPOis/M4hoJurXbzkH0Bnyp9hHm30G8KBKT0IsQfOlOJy7RiA44pWkAgAC4JtvygkU+obYEcQK18ywNqX2hWSmDpA5CQonzP6tVmX5aoLWsHtFQIH8I424z5VUME52pdQ6pQ0wGyBHMSQCf9+O1GYfGIUdKpbcGx/W4rArYuY3WIJmeMS3zLhhKBF08zHPn0mlzyFKRqBubg9fysRWreCVkB1ACh8qhsfA8CeRtQDGV6QtqZSQdJNiDYgEet+O1DU0mJwf89IdN1AzMhlOA7ZZU+4pYSASmwEybRysbVosO8lKFJSEoTqGsJAEzsSALwRudpFK8GjQ+UnZwe4n8CaJxDcOJBHdUdKhzB/vXINd1azxUsyhp5mLTSiCtEkfIoEgjwUNvKjctzoITpdhxAsCrdPmOHWhP/lTnapQyodlusLk6Rw0xc34H1oxv4faKrqUk/y2+k2rrQF6KyLUOZTi2WVStvQZ3Bgg/rnVnw4EpCkAACFCBaAqSB5THlVD2Q4RK4IWDzQsgGfCBRuGy9tuC2Vz1WCfcGn/AImBweDAXWotedCVBA+fTpJAMlIUoiDGw1R/</a:t>
            </a:r>
            <a:r>
              <a:rPr lang="en-IN" dirty="0" err="1"/>
              <a:t>vQuYZS</a:t>
            </a:r>
            <a:r>
              <a:rPr lang="en-IN" dirty="0"/>
              <a:t>+/3Vudi1xA+ZXjy96fOYNSYIUUA7m1+mrce1XKeQhHAT/CReP5lGTRGk55xUBcdIoweSsMoKUjVq3SBv8A2qnE4hKLKSkI2IIknoBuTwiK9zDMsUZbw7KEA/8AMUsEexJ/CicpyUMDtXV9s+bazdKTyQn9dTsKA0yTj6zbq5gOGwWJUkK7FKQdgo3A4T1iK6nWpfFwg8RrKY8htXU38S+sG8wk4ScOVcres1jvh7IEoUvEPOFKQ4vs0ifM257cvWtjh3fsingf1+NZcL1M4lESQ4Ujz0H8/WpswBx2jJeRG+T4UoKl6pBOsWiJHLbaKCy5SktqJbASlS9A2tqJHl+FPMPl/Z4ZAB5IHkLmq81QhLUA8Pz/AAj1qb7heccwqRcOxWIDmFbUOW3Qish8NITqdUQJbUUpPEajJ9opnlGOC8KiDaLe4qr4dwzaWy7F1rUVCfmKVKAtwAAvG9HUJYk8GhMBtB+MYZVlgKw/iL3+zTy/mP0H6iv4rxaWYCLuLICE9TtNGv5illpT7xAEd0Hp+FYv4exa8ZjFvuAhDYlEg3JkSDtPTrVQqjT2j4kwC2azH3xC6plhDDIK3Q2RI31G6lesmqfhrBhrDhlxeonvbGQT63HOaX5tkeKxDusFTYSRog33BJselh9KYj4axaFSheocFOI0k+Oi31pCS6n7VGwMRtl+XrCtQJMiFSmyutpg0H8TYbEJw7ycORJBMAhQI+8Oh5HyNGNjEpRBUD0CyPfTNIM6xeYpBDLKEg2K0Oa1AcbLA/GhphAQFv3i+JjmoTgsA61hmi6kuDswVKTui3EDcdR586sy3GpnU24lSfH9W/Vq0HwcSMMyFzsR3rGBYSOBg7VnmcqwiFuOFAKnFTvt4RtzkVtVFQh7yYVYm1Ms+IMEh9sLC+zgghXIggwrmLDjyol/DqbQAHIiCCI23APAp/M86UY/FuGW8MoKB3QkFSgBxAE3Fr26zXuSPDENL16kpSdCUqBBMASduduGxrM25dywha5kcjbVqfeaUpff1KkQDYawPC0HwrQYfFoeRvIPt0NA5RlRZ/cykGQQDIM2MzINo3q7D5F2SlLbCxq+a5IJ8JIB8KmWvIB9cQmoOcw/ZlhLh7h+VR4dJ4dJpw5iGMQjvpGrgofqQaXYjXYwklJ4ix5gjiDsRQzeFQVHsx2JmyQYHkDIjoKZXpcfIwFbN/</a:t>
            </a:r>
            <a:r>
              <a:rPr lang="en-IN" dirty="0" err="1"/>
              <a:t>WGHEOsW</a:t>
            </a:r>
            <a:r>
              <a:rPr lang="en-IN" dirty="0"/>
              <a:t>/fNcj8w/A/rermMWhwa2FC3zI3I8RuKGCXBaxpbm2X64VCm1g/vWyQpPpuOl62nqkGjx9pjpg/GGYzB61JdbF0KBI/1ecTb6VP4hSW0BcTCQsDnF6VM43FaElSQ4oQTp7qwf6kjSRPMAc69VmLzrH2qRCkHSQIiJtHvam1EQgkCFQ1iEvOLLiVtOKQJgR97cmQRBFt+pg1R/wDUeLbUPsg4NOoqbMRJIAIVxtzNEvvdkUyJ0oPv0577cKCRmaAPl2/</a:t>
            </a:r>
            <a:r>
              <a:rPr lang="en-IN" dirty="0" err="1"/>
              <a:t>XHrND</a:t>
            </a:r>
            <a:r>
              <a:rPr lang="en-IN" dirty="0"/>
              <a:t>/bwPaat3Ih5+IHVSVML9En/</a:t>
            </a:r>
            <a:r>
              <a:rPr lang="en-IN" dirty="0" err="1"/>
              <a:t>Sb+VCufFqEHvMuAn</a:t>
            </a:r>
            <a:r>
              <a:rPr lang="en-IN" dirty="0"/>
              <a:t>/</a:t>
            </a:r>
            <a:r>
              <a:rPr lang="en-IN" dirty="0" err="1"/>
              <a:t>APGq</a:t>
            </a:r>
            <a:r>
              <a:rPr lang="en-IN" dirty="0"/>
              <a:t>/pQb+fgWG5sBuSeAFGYpC0IGo98iVH+Ach1POgmoxNm4SijpPW/jFbghvDuKExcQLcyo8KCzHPHwUp/ZEnWoC6xAJsJhO1DZNmg/aQ1wCCdrAkiPUbU+zNqU2/XKqfzOrZ4g2LKGsApYl0tpCd0tAEDqVLB9gKnmudsYcDTHaK2QgXPQAXnrSv7Z9YS1paaCQSsHUZPAAgAKHMgkV63lLTLoIlTh3Wo6j6mrHUW6kyhqzKHsXjNR76Efy946elrele02w+FaUkKcJ1Kubc7jjyiuobl7fWbP6Ifg8VKURspNvT/ahsFhQELkfM+T6Kj6CgMrxBYb/wCIkaUnTA25ADYRYcNhTTAvdolobFcqPSxVwrjZTeDdx+LMbZziNLTSR1NZvNXnHB2TYla7D8T4Cm+cOpJCB8yACf8AFMD0A9ao+DUBxx53fSS2nyAKve3l1rMrNq0eMQKQFuJsownYJw7B1FLjIctFjPfBm8XRAHGedtL27LLKluwALzsEgbJHn6mhnXUoS0VCSAtCQEkmyjYRt3ay/wATjEPhGtGhAgIaBFyTAJHAxFiTHPeulit31MwBaWYTNV47EK7qezSnuhYJ03sYnfemJfeOqBKUpmdVzeIAi9+vEV78KZR2CFBQhahK+MEzA8ganiRocw0ffWpJ6j5vqmokA3jEe80J5mGZO4d1DXZrXrEpKEzPOxEgj8a9d+MS33XFOt9FIKfwpxm6Pt8Mv+F0DyVb6wfKiMRloU5JjRogk8yL+lbYATtv5xN4xuEQp+JS4mW0uLB20tqM+gqvF4l+UphIUr7pVcDmYBimmZ5mGGy3h0FSkpA7u4GwJPAUBk2XLQgvOmXHDfp0Hh9ZPGjsFEnMYN1AqMMmxDiWip1YUpKyggfKnTJ43uIk8qS5plQW8wkqcCFqWVN6jcd2BPJOlXmqr8OrvYhHAvj/</a:t>
            </a:r>
            <a:r>
              <a:rPr lang="en-IN" dirty="0" err="1"/>
              <a:t>AENk</a:t>
            </a:r>
            <a:r>
              <a:rPr lang="en-IN" dirty="0"/>
              <a:t>/rrV2Mf1YrDJiYQo+B0xPkTNMGHWAA3cIyTJ0YZDgaJhSiQTvBNhPECvcHgUhoKIkqStfmpZPjsaPzA6Gp2sTQ+BMsYc/wATJPsk0Fvcb7QE494myNvFKU+WlpKGyISokE2vcT9POvcX8WllYbfbWhREiIUCOciaL+HsYG28UrgFx/lBqOH+zeStY+zW2RP8OqwJ6SIo7VodLjWSTiBt/GDLhCUlRUdhpUSfaqs2ztLaCXG3EjmW1D6iK0hwaEuMpSlIUEG4AoD4hQHQltQkagT4C/vEVJ1VTm4Va+BFmExr4SXdk2KELPeCYG5GyiZMXo7E/EC0pBeaWARM6SRBvMwK8x/yHwpfhO3xLLaAdCSAkqNyQLWGwEcTWBBvpcZh1guIxrWKlCG34B75ahNjwk/SKJxqnOxS2kgKMIQCD8xIA2EW/QplhcOhkBppNv1JJ5nfwoLL3kuYwFWotsSRpJGpQgxI4kkeA1dKsmwkDoIhY8wzEYQvIWAQlxIgg/cUDx8waTZX8LurBXiHlCCe4ggCAbX3np4Vp2Hw889EBatKlBPmAfQb9KofToXO2lWlYOxB2PkbeFOzggkcRRYxBsny7DhyGkJlF1KNz0uaB+I8d3tCe8omABxP9tvI8KY5vhlshamEgl3TuYEAm/vfyrOuKLM6El/EKEEpBKW54Dl4m5qWQKOTHFE3C1pSwzoaSXHCQpw7ajxueAFhT9KdbM/r9RWdfeca09sUBZAuk2mNvEfqac/D2O1tqA+6d+kT/al0x4yresL+XcILhHg0haTYhR970uS066r9oFkA6Eg/fJ3PhNuvlR+YYcHFIG6Vp1Ec9JFvPUPSrMyxqV4hLQ3Sb8hAk/5iB5VRdMKxJibrXEMbDQA1TP6j2rqy+OzsJcULmDw2rqlT/wDWUpe8cO5ih5xSUpKglJJUB3QbAAnaSeHSjcA6lKi4tSQEg2EwLAkDnwiuyvA6F4gT3UlLaEgWHe+u1M8IlAxAbAABTBA8/wA6qqhCBWZFjdzKZSV4h7FqWVtlagU8CkXAj/DG1av4RwSGdTSNh+VLsawpt4aLz3Ymx5ec286K+Gnlh0qUISv5b3kTM8rUgdjqWfeMwGzEpxjmks/+84PVJNFNYUae1V4ClufOasSy0n/qKcJ6aSk+8etGZtmFktoi1gP4lHYfrYAmhqAM9emIFsKJVljcsLVMlThv4E/</a:t>
            </a:r>
            <a:r>
              <a:rPr lang="en-IN" dirty="0" err="1"/>
              <a:t>lQeYpWp</a:t>
            </a:r>
            <a:r>
              <a:rPr lang="en-IN" dirty="0"/>
              <a:t>/AJSkqOparcglQk+oor4WTOH0heoJU4VE7kmTPh3ifAiqcMrEKdeRh9GpltCYVvKlFao8iB6VYaYFE8Zg3GzNFjOybAU9ClC4TuAevXwpKjNHMW4W8OYSDCnPup6CN1dB5xWbxGW4rEhXauhMq06Uk2vf2v+FavBqbwzQ0AISkQkcuaj161JtTTE2w+8A+I2UMJRh2+8txYK1Hc6TJJPl4U+zBQ7FAHDfoBf8At61kmsC+68X1BA1fZth1SkhE31K0g72EHmNqZ5444ppDLaFlS0pDjkQhI434kxsKdTSknqISLIEDydwOhTg2WtZ8tWgH0TRmXp1YhaiLpSAPBRk/QVVkeDAGlPygEehJP1ojK1Sp1XCQkeV//KuMtZxLnEn8a44lopRckBCQOJNh70VgmtLLM7t4WD4/L9aWE9piI/guehPyjxABPpTHNcR2eHdWD8qCBO0zInpXTotuu+T+iRcUABM5lbxOGxNiNTxieIhKZ8KcPOhTKJ4J0n9eM1flzehtKVJSpIAEx05iq3sO2oFKTon0pXusRlIvMC+G8wWvEAKkhpsoJ6yNH+UH0ozErCnlJH3RJ8yAPoaXYDLHMO+VrSClaI1iO6QZHUT0qz4V1OYh9xWylIQn/CAT7qNOQGQAc/3AcMSOJbnSdCVTyJ9BXuUSnDNEiNTY9I/Gvc9cDxQgwA4sNDqJg+wNNM9eaYa1LIASNvKw/XSsul5j0HEzMaAijErKEWu65ZAPD+3E9BVSWkYVknc3KlHdRO/qaByHErfWp9VgSUtg8Ei6lfT060wzHAftAAkhOobCZA36dB58qgytvCSooCzPPhLBqbP7U4TreUJHJF9I/XOm+MZl8pOyxHnFvw9aRZljVhSGUmAkatRJMJSePEkm3ueRdPPpdbStJ3AII5j8fyrpAwRINzchh3+0aU2r5kEgg8+PqL+lKk4sNJDKEd4bBO56/mec1HFrcTjUlsoCXGytQJIkp3CbXVcQPGiUFCHde5UNItfiY9jUdQEUD+1HQiCjIws9piIVAsjcCec7mvMK/peQ2ygBBJ1RAGmLkDyB/wBxR2LbKx3/AJf4eHnzqeS6EpW6QN9I6gCw8J+lDTc8H+oW4uCZtiQwUOkTCVJT4qAI/wBFI8mwD6+0eKgkL2JBknvEqFxAJNvAVdmgVinEaSNHbQoi+wNtPK5Fad7BBxEF1ASLQmB5bkwK6ySRYk8DEzWFyxCUwdSjJJUYuSST7mup1+zpFg6jzI/CuqG5u8bEa4EBRUR/zMQo+SbD6CkzWIJxbzvBKktjyEn3UBTDJH+40Z+ULUrxJV//ACfWluBYP7OleynCXFeK1Ff5Cm1vCgbrEQeI3GOdMB1taf4kkflU8iARhWUGSsIT6gC/juPOoh2W55ULhMVLZH8Jj3qOnrUTfWOyGsQZjEa3nHSgoj7NIVubyo+fdA/pq39mUJKjC1ylH8ifvr/qKbDlKeZqBwpdeDijDKUlSiVHewgDhYGTfe3GvMzxYaadfI0kiG0ncJ+7I5nc+VUFAFhycCY9oXl7PZNAo2WoAf8AcE/SKy3w38U9ninlOGC6uQfMwPSB1rS5QwtWEYQ5IVp1XO8d5M+UGs/8LZWkvPoWkdolKTcAxvqF+EESOVUTxLtPT8QYBJmmxCwVdsggJIlcbR/EP1zpFgsyTi8T2fe7NAkQDBIIgkjZItE2Jo3PsuUllbSLJUDzsJkbXOwt4U4wDhawqNAkrbSiSPmESJ5FN4qSaS2SeRf+YSxAxB8cqWzIsXkx6ppxmqh2DaBvf3rJ5lmJDZnhiEgeSx+FOziNSgP4R9aV22g+or7QhTj0ni09m0YtIjwH</a:t>
            </a:r>
            <a:r>
              <a:rPr lang="en-IN" dirty="0" smtClean="0"/>
              <a:t>+/+/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2792" y="2449697"/>
            <a:ext cx="2164163" cy="1675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8778" y="2080365"/>
            <a:ext cx="2619375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4971" y="4187587"/>
            <a:ext cx="2667488" cy="1780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-112284" t="4505" r="112284" b="-4505"/>
          <a:stretch/>
        </p:blipFill>
        <p:spPr>
          <a:xfrm>
            <a:off x="9777299" y="-346259"/>
            <a:ext cx="4572396" cy="6517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3915"/>
          <a:stretch/>
        </p:blipFill>
        <p:spPr>
          <a:xfrm>
            <a:off x="9673372" y="80955"/>
            <a:ext cx="2425817" cy="16120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84543" y="1793473"/>
            <a:ext cx="1970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Aesculus</a:t>
            </a:r>
            <a:r>
              <a:rPr lang="en-IN" dirty="0"/>
              <a:t> </a:t>
            </a:r>
            <a:r>
              <a:rPr lang="en-IN" dirty="0" err="1"/>
              <a:t>glabra</a:t>
            </a:r>
            <a:endParaRPr lang="en-IN" dirty="0"/>
          </a:p>
        </p:txBody>
      </p:sp>
      <p:sp>
        <p:nvSpPr>
          <p:cNvPr id="15" name="Rectangle 14"/>
          <p:cNvSpPr/>
          <p:nvPr/>
        </p:nvSpPr>
        <p:spPr>
          <a:xfrm>
            <a:off x="7278755" y="2080365"/>
            <a:ext cx="2190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Capsicum annum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14094" y="4063856"/>
            <a:ext cx="1654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Avena</a:t>
            </a:r>
            <a:r>
              <a:rPr lang="en-IN" dirty="0"/>
              <a:t> </a:t>
            </a:r>
            <a:r>
              <a:rPr lang="en-IN" dirty="0" err="1"/>
              <a:t>sativa</a:t>
            </a:r>
            <a:endParaRPr lang="en-IN" dirty="0"/>
          </a:p>
        </p:txBody>
      </p:sp>
      <p:sp>
        <p:nvSpPr>
          <p:cNvPr id="17" name="Rectangle 16"/>
          <p:cNvSpPr/>
          <p:nvPr/>
        </p:nvSpPr>
        <p:spPr>
          <a:xfrm>
            <a:off x="9961856" y="1633860"/>
            <a:ext cx="2055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Prunus</a:t>
            </a:r>
            <a:r>
              <a:rPr lang="en-IN" dirty="0"/>
              <a:t> </a:t>
            </a:r>
            <a:r>
              <a:rPr lang="en-IN" dirty="0" err="1"/>
              <a:t>virginiana</a:t>
            </a:r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10146333" y="3750322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Nux</a:t>
            </a:r>
            <a:r>
              <a:rPr lang="en-IN" dirty="0"/>
              <a:t> vomica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439346" y="5903198"/>
            <a:ext cx="234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cinchona </a:t>
            </a:r>
            <a:r>
              <a:rPr lang="en-IN" dirty="0" err="1"/>
              <a:t>officinalis</a:t>
            </a:r>
            <a:endParaRPr lang="en-IN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90809" y="4544349"/>
            <a:ext cx="2469443" cy="182104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200664" y="6281839"/>
            <a:ext cx="214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 err="1"/>
              <a:t>Abies</a:t>
            </a:r>
            <a:r>
              <a:rPr lang="en-IN" dirty="0"/>
              <a:t> </a:t>
            </a:r>
            <a:r>
              <a:rPr lang="en-IN" dirty="0" err="1"/>
              <a:t>canadensis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702745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5426" y="231388"/>
            <a:ext cx="521515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>
                <a:latin typeface="Arial Black" panose="020B0A04020102020204" pitchFamily="34" charset="0"/>
              </a:rPr>
              <a:t>(</a:t>
            </a:r>
            <a:r>
              <a:rPr lang="en-IN" dirty="0">
                <a:latin typeface="Arial Black" panose="020B0A04020102020204" pitchFamily="34" charset="0"/>
              </a:rPr>
              <a:t>c) BARK OF THE </a:t>
            </a:r>
            <a:r>
              <a:rPr lang="en-IN" dirty="0" smtClean="0">
                <a:latin typeface="Arial Black" panose="020B0A04020102020204" pitchFamily="34" charset="0"/>
              </a:rPr>
              <a:t>ROOT:</a:t>
            </a:r>
            <a:endParaRPr lang="en-IN" dirty="0">
              <a:latin typeface="Arial Black" panose="020B0A04020102020204" pitchFamily="34" charset="0"/>
            </a:endParaRPr>
          </a:p>
          <a:p>
            <a:r>
              <a:rPr lang="en-IN" dirty="0">
                <a:latin typeface="Arial Rounded MT Bold" panose="020F0704030504030204" pitchFamily="34" charset="0"/>
              </a:rPr>
              <a:t>(</a:t>
            </a:r>
            <a:r>
              <a:rPr lang="en-IN" dirty="0" err="1">
                <a:latin typeface="Arial Rounded MT Bold" panose="020F0704030504030204" pitchFamily="34" charset="0"/>
              </a:rPr>
              <a:t>i</a:t>
            </a:r>
            <a:r>
              <a:rPr lang="en-IN" dirty="0">
                <a:latin typeface="Arial Rounded MT Bold" panose="020F0704030504030204" pitchFamily="34" charset="0"/>
              </a:rPr>
              <a:t>) FRESH:-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BAPTISIA TINCTORIA</a:t>
            </a:r>
          </a:p>
          <a:p>
            <a:r>
              <a:rPr lang="en-IN" dirty="0">
                <a:latin typeface="Arial Rounded MT Bold" panose="020F0704030504030204" pitchFamily="34" charset="0"/>
              </a:rPr>
              <a:t>(ii) DRIED:-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GOSSYPIUM </a:t>
            </a:r>
            <a:r>
              <a:rPr lang="en-IN" dirty="0" smtClean="0">
                <a:latin typeface="Footlight MT Light" panose="0204060206030A020304" pitchFamily="18" charset="0"/>
              </a:rPr>
              <a:t>HERBACEUM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Black" panose="020B0A04020102020204" pitchFamily="34" charset="0"/>
              </a:rPr>
              <a:t>(d) BARK OF YOUNG BRANCHES: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DAPHNE INDICA </a:t>
            </a:r>
            <a:endParaRPr lang="en-IN" dirty="0" smtClean="0">
              <a:latin typeface="Footlight MT Light" panose="0204060206030A020304" pitchFamily="18" charset="0"/>
            </a:endParaRP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Black" panose="020B0A04020102020204" pitchFamily="34" charset="0"/>
              </a:rPr>
              <a:t>(e)BARK OF ROOT AND STEM: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ROBINIA </a:t>
            </a:r>
            <a:r>
              <a:rPr lang="en-IN" dirty="0" smtClean="0">
                <a:latin typeface="Footlight MT Light" panose="0204060206030A020304" pitchFamily="18" charset="0"/>
              </a:rPr>
              <a:t>PSEUDACACIA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PRUNUS PADUS</a:t>
            </a:r>
          </a:p>
          <a:p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>
                <a:latin typeface="Arial Black" panose="020B0A04020102020204" pitchFamily="34" charset="0"/>
              </a:rPr>
              <a:t>(f)BARK OF THE TREES: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AZADHIRACHTA INDICA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JONOSIA </a:t>
            </a:r>
            <a:r>
              <a:rPr lang="en-IN" dirty="0" smtClean="0">
                <a:latin typeface="Footlight MT Light" panose="0204060206030A020304" pitchFamily="18" charset="0"/>
              </a:rPr>
              <a:t>ASOKA </a:t>
            </a:r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 smtClean="0">
                <a:latin typeface="Footlight MT Light" panose="0204060206030A020304" pitchFamily="18" charset="0"/>
              </a:rPr>
              <a:t>TERMINALIA ARJUNA</a:t>
            </a:r>
            <a:endParaRPr lang="en-IN" dirty="0">
              <a:latin typeface="Footlight MT Light" panose="0204060206030A020304" pitchFamily="18" charset="0"/>
            </a:endParaRPr>
          </a:p>
          <a:p>
            <a:r>
              <a:rPr lang="en-IN" dirty="0" smtClean="0">
                <a:latin typeface="Arial Black" panose="020B0A04020102020204" pitchFamily="34" charset="0"/>
              </a:rPr>
              <a:t>(</a:t>
            </a:r>
            <a:r>
              <a:rPr lang="en-IN" dirty="0">
                <a:latin typeface="Arial Black" panose="020B0A04020102020204" pitchFamily="34" charset="0"/>
              </a:rPr>
              <a:t>g) BARK AND LEAF:</a:t>
            </a:r>
          </a:p>
          <a:p>
            <a:r>
              <a:rPr lang="en-IN" dirty="0">
                <a:latin typeface="Footlight MT Light" panose="0204060206030A020304" pitchFamily="18" charset="0"/>
              </a:rPr>
              <a:t>PRUNUS PADUS</a:t>
            </a:r>
          </a:p>
          <a:p>
            <a:r>
              <a:rPr lang="en-IN" dirty="0">
                <a:latin typeface="Arial Black" panose="020B0A04020102020204" pitchFamily="34" charset="0"/>
              </a:rPr>
              <a:t>(h) LEAF,BARK AND FRUIT:</a:t>
            </a:r>
          </a:p>
          <a:p>
            <a:r>
              <a:rPr lang="en-IN" dirty="0" smtClean="0">
                <a:latin typeface="Footlight MT Light" panose="0204060206030A020304" pitchFamily="18" charset="0"/>
              </a:rPr>
              <a:t>MANCINELLA</a:t>
            </a:r>
          </a:p>
          <a:p>
            <a:pPr marL="400050" indent="-400050">
              <a:buAutoNum type="romanLcParenBoth"/>
            </a:pPr>
            <a:r>
              <a:rPr lang="en-IN" dirty="0" smtClean="0">
                <a:latin typeface="Arial Rounded MT Bold" panose="020F0704030504030204" pitchFamily="34" charset="0"/>
              </a:rPr>
              <a:t>BARK AND YOUNG TWIG</a:t>
            </a:r>
          </a:p>
          <a:p>
            <a:r>
              <a:rPr lang="en-I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ootlight MT Light" panose="0204060206030A020304" pitchFamily="18" charset="0"/>
              </a:rPr>
              <a:t>AMPELOPSIS QUINQUEFOLIA</a:t>
            </a:r>
            <a:endParaRPr lang="en-IN" dirty="0">
              <a:solidFill>
                <a:schemeClr val="tx1">
                  <a:lumMod val="95000"/>
                  <a:lumOff val="5000"/>
                </a:schemeClr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067" y="141075"/>
            <a:ext cx="2307847" cy="1201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397" y="130770"/>
            <a:ext cx="1920110" cy="1278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332" y="1661627"/>
            <a:ext cx="2593385" cy="1743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56027" y="1318995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BAPTISIA TINCTORIA</a:t>
            </a:r>
          </a:p>
        </p:txBody>
      </p:sp>
      <p:sp>
        <p:nvSpPr>
          <p:cNvPr id="8" name="Rectangle 7"/>
          <p:cNvSpPr/>
          <p:nvPr/>
        </p:nvSpPr>
        <p:spPr>
          <a:xfrm>
            <a:off x="9455753" y="1370190"/>
            <a:ext cx="26645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600" dirty="0"/>
              <a:t>GOSSYPIUM HERBACEUM</a:t>
            </a:r>
          </a:p>
        </p:txBody>
      </p:sp>
      <p:sp>
        <p:nvSpPr>
          <p:cNvPr id="9" name="Rectangle 8"/>
          <p:cNvSpPr/>
          <p:nvPr/>
        </p:nvSpPr>
        <p:spPr>
          <a:xfrm>
            <a:off x="6565773" y="3359111"/>
            <a:ext cx="2052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DAPHNE INDICA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807" y="1793254"/>
            <a:ext cx="2552700" cy="1790700"/>
          </a:xfrm>
          <a:prstGeom prst="rect">
            <a:avLst/>
          </a:prstGeom>
        </p:spPr>
      </p:pic>
      <p:pic>
        <p:nvPicPr>
          <p:cNvPr id="1026" name="Picture 2" descr="Robinia pseudoacacia | Alan Buckingh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2480" y="3885575"/>
            <a:ext cx="1743075" cy="195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028758" y="3516243"/>
            <a:ext cx="281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AZADHIRACHTA INDICA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55753" y="5776693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ROBINIA PSEUDACACIA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941" b="8204"/>
          <a:stretch/>
        </p:blipFill>
        <p:spPr>
          <a:xfrm>
            <a:off x="7799989" y="3832107"/>
            <a:ext cx="1685925" cy="21011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34696" y="5905588"/>
            <a:ext cx="185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PRUNUS PADUS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32325" y="3913624"/>
            <a:ext cx="2640072" cy="152873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17836" y="5382508"/>
            <a:ext cx="166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MANCINELLA</a:t>
            </a:r>
          </a:p>
        </p:txBody>
      </p:sp>
    </p:spTree>
    <p:extLst>
      <p:ext uri="{BB962C8B-B14F-4D97-AF65-F5344CB8AC3E}">
        <p14:creationId xmlns:p14="http://schemas.microsoft.com/office/powerpoint/2010/main" xmlns="" val="5773395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1378</TotalTime>
  <Words>2161</Words>
  <Application>Microsoft Office PowerPoint</Application>
  <PresentationFormat>Custom</PresentationFormat>
  <Paragraphs>540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Wisp</vt:lpstr>
      <vt:lpstr> MADHAV HOMOEOPATHIc MEDICAL COLLEGE &amp; HOSPITAL</vt:lpstr>
      <vt:lpstr> TOPIC:- SOURCES OF HOMOEOPATHIC DRUGS </vt:lpstr>
      <vt:lpstr>THE DIFFERENT SOURCES OF HOMOEOPATHIC DRUGS ARE:</vt:lpstr>
      <vt:lpstr>      VEGETABLE/PLANT KINGDOM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HP</cp:lastModifiedBy>
  <cp:revision>96</cp:revision>
  <dcterms:created xsi:type="dcterms:W3CDTF">2023-07-15T16:57:44Z</dcterms:created>
  <dcterms:modified xsi:type="dcterms:W3CDTF">2024-05-07T16:51:56Z</dcterms:modified>
</cp:coreProperties>
</file>