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52CEFA-C895-CD41-BF18-671671CB0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5552" y="3602038"/>
            <a:ext cx="4814048" cy="2287774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</a:rPr>
              <a:t>Presented by 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Dr. </a:t>
            </a:r>
            <a:r>
              <a:rPr lang="en-US" sz="2800" dirty="0" err="1">
                <a:solidFill>
                  <a:schemeClr val="tx1"/>
                </a:solidFill>
              </a:rPr>
              <a:t>Diksha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Goyal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Assistant Professor 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Department of Homoeopathic Materia Medica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B3E013-B3FF-4B40-8D22-DEFEF749F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447800"/>
            <a:ext cx="7772400" cy="1470025"/>
          </a:xfrm>
        </p:spPr>
        <p:txBody>
          <a:bodyPr/>
          <a:lstStyle/>
          <a:p>
            <a:r>
              <a:rPr lang="en-US" sz="5400" b="1" dirty="0"/>
              <a:t>SILICEA TERRA </a:t>
            </a:r>
          </a:p>
        </p:txBody>
      </p:sp>
    </p:spTree>
    <p:extLst>
      <p:ext uri="{BB962C8B-B14F-4D97-AF65-F5344CB8AC3E}">
        <p14:creationId xmlns:p14="http://schemas.microsoft.com/office/powerpoint/2010/main" val="3144779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Night walking; gets up while asleep, walks about and lies down again (Kali br.)</a:t>
            </a:r>
          </a:p>
          <a:p>
            <a:r>
              <a:rPr lang="en-US" dirty="0"/>
              <a:t>Sweat of hands, toes, feet and </a:t>
            </a:r>
            <a:r>
              <a:rPr lang="en-US" dirty="0" err="1"/>
              <a:t>axillae</a:t>
            </a:r>
            <a:r>
              <a:rPr lang="en-US" dirty="0"/>
              <a:t>; offensive.</a:t>
            </a:r>
          </a:p>
          <a:p>
            <a:r>
              <a:rPr lang="en-US" dirty="0"/>
              <a:t> Intolerable, sour, carrion-like odor of the feet, without perspiration, every evening.</a:t>
            </a:r>
          </a:p>
          <a:p>
            <a:r>
              <a:rPr lang="en-US" dirty="0"/>
              <a:t>Promotes expulsion of foreign bodies from the tissues; fish bones, needles, bone splinters.</a:t>
            </a:r>
          </a:p>
          <a:p>
            <a:r>
              <a:rPr lang="en-US" dirty="0"/>
              <a:t>Inflammation, swelling and suppuration of glands, cervical, </a:t>
            </a:r>
            <a:r>
              <a:rPr lang="en-US" dirty="0" err="1"/>
              <a:t>axillary</a:t>
            </a:r>
            <a:r>
              <a:rPr lang="en-US" dirty="0"/>
              <a:t>, parotid, mammary, inguinal, sebaceous; malignant, gangrenous.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HEAD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2735" y="1129554"/>
            <a:ext cx="8668047" cy="5047410"/>
          </a:xfrm>
        </p:spPr>
        <p:txBody>
          <a:bodyPr>
            <a:normAutofit/>
          </a:bodyPr>
          <a:lstStyle/>
          <a:p>
            <a:r>
              <a:rPr lang="en-US" sz="2400" dirty="0"/>
              <a:t>Vertigo: spinal, ascending form back of neck to head; as if one would fall forward, from looking up (</a:t>
            </a:r>
            <a:r>
              <a:rPr lang="en-US" sz="2400" dirty="0" err="1"/>
              <a:t>Puls</a:t>
            </a:r>
            <a:r>
              <a:rPr lang="en-US" sz="2400" dirty="0"/>
              <a:t>., - looking down, </a:t>
            </a:r>
            <a:r>
              <a:rPr lang="en-US" sz="2400" dirty="0" err="1"/>
              <a:t>Kal</a:t>
            </a:r>
            <a:r>
              <a:rPr lang="en-US" sz="2400" dirty="0"/>
              <a:t>., </a:t>
            </a:r>
            <a:r>
              <a:rPr lang="en-US" sz="2400" dirty="0" err="1"/>
              <a:t>Spig</a:t>
            </a:r>
            <a:r>
              <a:rPr lang="en-US" sz="2400" dirty="0"/>
              <a:t>.). </a:t>
            </a:r>
          </a:p>
          <a:p>
            <a:endParaRPr lang="en-US" sz="2400" dirty="0"/>
          </a:p>
          <a:p>
            <a:r>
              <a:rPr lang="en-US" sz="2400" dirty="0"/>
              <a:t>Chronic sick headaches, since some severe disease of youth (</a:t>
            </a:r>
            <a:r>
              <a:rPr lang="en-US" sz="2400" dirty="0" err="1"/>
              <a:t>Psor</a:t>
            </a:r>
            <a:r>
              <a:rPr lang="en-US" sz="2400" dirty="0"/>
              <a:t>.); ascending from nape of neck to the vertex, as if coming from the spine and locating in one eye,</a:t>
            </a:r>
          </a:p>
          <a:p>
            <a:pPr>
              <a:buNone/>
            </a:pPr>
            <a:r>
              <a:rPr lang="en-US" sz="2400" dirty="0"/>
              <a:t>   especially the right (left, </a:t>
            </a:r>
            <a:r>
              <a:rPr lang="en-US" sz="2400" dirty="0" err="1"/>
              <a:t>Spig</a:t>
            </a:r>
            <a:r>
              <a:rPr lang="en-US" sz="2400" dirty="0"/>
              <a:t>.); </a:t>
            </a:r>
          </a:p>
          <a:p>
            <a:pPr>
              <a:buNone/>
            </a:pPr>
            <a:r>
              <a:rPr lang="en-US" sz="2400" dirty="0"/>
              <a:t>    &lt; draught of air or uncovering the head;</a:t>
            </a:r>
          </a:p>
          <a:p>
            <a:pPr>
              <a:buNone/>
            </a:pPr>
            <a:r>
              <a:rPr lang="en-US" sz="2400" dirty="0"/>
              <a:t>    &gt; pressure and wrapping up warmly (Mag. m., </a:t>
            </a:r>
            <a:r>
              <a:rPr lang="en-US" sz="2400" dirty="0" err="1"/>
              <a:t>Stron</a:t>
            </a:r>
            <a:r>
              <a:rPr lang="en-US" sz="2400" dirty="0"/>
              <a:t>.); </a:t>
            </a:r>
          </a:p>
          <a:p>
            <a:pPr>
              <a:buNone/>
            </a:pPr>
            <a:r>
              <a:rPr lang="en-US" sz="2400" dirty="0"/>
              <a:t>    &gt; profuse urination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GASTRO-INTESTINAL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Constipation: always before and during menses (</a:t>
            </a:r>
            <a:r>
              <a:rPr lang="en-US" dirty="0" err="1"/>
              <a:t>diarrhoea</a:t>
            </a:r>
            <a:r>
              <a:rPr lang="en-US" dirty="0"/>
              <a:t> before and during menses, Am. c., </a:t>
            </a:r>
            <a:r>
              <a:rPr lang="en-US" dirty="0" err="1"/>
              <a:t>Bov</a:t>
            </a:r>
            <a:r>
              <a:rPr lang="en-US" dirty="0"/>
              <a:t>.); difficult, as from inactivity of rectum; with great straining, as if rectum was paralyzed; when partly expelled, recedes again (</a:t>
            </a:r>
            <a:r>
              <a:rPr lang="en-US" dirty="0" err="1"/>
              <a:t>Thuja</a:t>
            </a:r>
            <a:r>
              <a:rPr lang="en-US" dirty="0"/>
              <a:t>).</a:t>
            </a:r>
          </a:p>
          <a:p>
            <a:r>
              <a:rPr lang="en-US" dirty="0"/>
              <a:t>Fistula in </a:t>
            </a:r>
            <a:r>
              <a:rPr lang="en-US" dirty="0" err="1"/>
              <a:t>ano</a:t>
            </a:r>
            <a:r>
              <a:rPr lang="en-US" dirty="0"/>
              <a:t> alternates with chest symptoms (</a:t>
            </a:r>
            <a:r>
              <a:rPr lang="en-US" dirty="0" err="1"/>
              <a:t>Berb</a:t>
            </a:r>
            <a:r>
              <a:rPr lang="en-US" dirty="0"/>
              <a:t>., Cal. p.)</a:t>
            </a:r>
          </a:p>
          <a:p>
            <a:r>
              <a:rPr lang="en-US" dirty="0"/>
              <a:t>Feces remain a long time in rectum</a:t>
            </a:r>
          </a:p>
          <a:p>
            <a:r>
              <a:rPr lang="en-US" dirty="0"/>
              <a:t>Anal fissure great pain after stool</a:t>
            </a:r>
          </a:p>
          <a:p>
            <a:endParaRPr lang="en-US" dirty="0"/>
          </a:p>
          <a:p>
            <a:pPr>
              <a:buNone/>
            </a:pPr>
            <a:r>
              <a:rPr lang="en-US" sz="2800" dirty="0"/>
              <a:t>FEMALE REPRODUCTIVE SYSTEM</a:t>
            </a:r>
          </a:p>
          <a:p>
            <a:r>
              <a:rPr lang="en-US" dirty="0"/>
              <a:t>Discharge of blood from vagina every time the child takes the breast (compare </a:t>
            </a:r>
            <a:r>
              <a:rPr lang="en-US" dirty="0" err="1"/>
              <a:t>Crot</a:t>
            </a:r>
            <a:r>
              <a:rPr lang="en-US" dirty="0"/>
              <a:t>. t.). </a:t>
            </a:r>
          </a:p>
          <a:p>
            <a:r>
              <a:rPr lang="en-US" dirty="0"/>
              <a:t>Nipple is drawn in like a funnel (</a:t>
            </a:r>
            <a:r>
              <a:rPr lang="en-US" dirty="0" err="1"/>
              <a:t>Sars</a:t>
            </a:r>
            <a:r>
              <a:rPr lang="en-US" dirty="0"/>
              <a:t>.)</a:t>
            </a:r>
          </a:p>
          <a:p>
            <a:r>
              <a:rPr lang="en-US" dirty="0"/>
              <a:t>A milky (</a:t>
            </a:r>
            <a:r>
              <a:rPr lang="en-US" i="1" dirty="0"/>
              <a:t>Calc; </a:t>
            </a:r>
            <a:r>
              <a:rPr lang="en-US" i="1" dirty="0" err="1"/>
              <a:t>Puls</a:t>
            </a:r>
            <a:r>
              <a:rPr lang="en-US" i="1" dirty="0"/>
              <a:t>; Sep</a:t>
            </a:r>
            <a:r>
              <a:rPr lang="en-US" dirty="0"/>
              <a:t>), acrid </a:t>
            </a:r>
            <a:r>
              <a:rPr lang="en-US" dirty="0" err="1"/>
              <a:t>leucorroea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Crippled nails on fingers and toes (Ant. c.).</a:t>
            </a:r>
          </a:p>
          <a:p>
            <a:r>
              <a:rPr lang="en-US" dirty="0"/>
              <a:t>Unhealthy skin; every little injury suppurates (Graph., </a:t>
            </a:r>
            <a:r>
              <a:rPr lang="en-US" dirty="0" err="1"/>
              <a:t>Hep</a:t>
            </a:r>
            <a:r>
              <a:rPr lang="en-US" dirty="0"/>
              <a:t>., </a:t>
            </a:r>
            <a:r>
              <a:rPr lang="en-US" dirty="0" err="1"/>
              <a:t>Merc</a:t>
            </a:r>
            <a:r>
              <a:rPr lang="en-US" dirty="0"/>
              <a:t>., Petr.).</a:t>
            </a:r>
          </a:p>
          <a:p>
            <a:r>
              <a:rPr lang="en-US" dirty="0"/>
              <a:t>Intolerable, sour, carrion-like odor of the feet, without perspiration, every evening.</a:t>
            </a:r>
          </a:p>
          <a:p>
            <a:r>
              <a:rPr lang="en-US" dirty="0" err="1"/>
              <a:t>ingrowing</a:t>
            </a:r>
            <a:r>
              <a:rPr lang="en-US" dirty="0"/>
              <a:t> toe-nails </a:t>
            </a:r>
            <a:r>
              <a:rPr lang="en-US" dirty="0" err="1"/>
              <a:t>panaritium</a:t>
            </a:r>
            <a:r>
              <a:rPr lang="en-US" dirty="0"/>
              <a:t>; blood boils; carbuncles; ulcers of all kinds; fistulae, painful, offensive, high spongy edges, proud flesh in them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i="1" dirty="0"/>
              <a:t>WORSE</a:t>
            </a:r>
            <a:r>
              <a:rPr lang="en-US" b="1" dirty="0"/>
              <a:t>-</a:t>
            </a:r>
            <a:r>
              <a:rPr lang="en-US" dirty="0"/>
              <a:t>   new moon, in morning, from washing, during menses, uncovering, lying down, damp, lying on, left side, cold.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b="1" i="1" dirty="0"/>
              <a:t>BETTER-</a:t>
            </a:r>
            <a:r>
              <a:rPr lang="en-US" i="1" dirty="0"/>
              <a:t>  </a:t>
            </a:r>
            <a:r>
              <a:rPr lang="en-US" dirty="0"/>
              <a:t> warmth, wrapping up head, summer; in wet or humid weather.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2624" y="1775012"/>
            <a:ext cx="5123329" cy="197671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THANK YOU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281C7-2568-E349-8F59-A8ADF46DD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35" y="201706"/>
            <a:ext cx="5713831" cy="60130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3443D-0712-9E41-A749-86C8673FC90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One of the </a:t>
            </a:r>
            <a:r>
              <a:rPr lang="en-US" sz="2400" dirty="0" err="1"/>
              <a:t>Schuessler’s</a:t>
            </a:r>
            <a:r>
              <a:rPr lang="en-US" sz="2400" dirty="0"/>
              <a:t> twelve tissue remedies.</a:t>
            </a:r>
          </a:p>
          <a:p>
            <a:r>
              <a:rPr lang="en-US" sz="2400" dirty="0"/>
              <a:t>Common name- pure silica </a:t>
            </a:r>
          </a:p>
          <a:p>
            <a:r>
              <a:rPr lang="en-US" sz="2400" dirty="0"/>
              <a:t>Proved by Dr. Hahnemann</a:t>
            </a:r>
          </a:p>
          <a:p>
            <a:r>
              <a:rPr lang="en-US" sz="2400" dirty="0"/>
              <a:t>Long deep acting remedy</a:t>
            </a:r>
          </a:p>
          <a:p>
            <a:r>
              <a:rPr lang="en-US" sz="2400" dirty="0"/>
              <a:t>In proving it takes a long time to develop the symptoms. So it is suited to complains that develop slowly </a:t>
            </a:r>
          </a:p>
          <a:p>
            <a:r>
              <a:rPr lang="en-US" sz="2400" dirty="0"/>
              <a:t>Imperfect assimilation of food </a:t>
            </a:r>
          </a:p>
          <a:p>
            <a:r>
              <a:rPr lang="en-US" sz="2400" dirty="0"/>
              <a:t>Promotes suppuration, hence should not be given   </a:t>
            </a:r>
          </a:p>
          <a:p>
            <a:r>
              <a:rPr lang="en-US" sz="2400" dirty="0"/>
              <a:t>Chronic of </a:t>
            </a:r>
            <a:r>
              <a:rPr lang="en-US" sz="2400" dirty="0" err="1"/>
              <a:t>pulsatilla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771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ocuments\gi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8188" y="0"/>
            <a:ext cx="5768789" cy="5661212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363071" y="1546412"/>
            <a:ext cx="2595283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INADEQUATE INTEAKE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QUANTITY/ QUALITY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629401" y="1546412"/>
            <a:ext cx="2312894" cy="1021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DEFECTIVE ABSORPTION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710082" y="2931459"/>
            <a:ext cx="2245659" cy="927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INCREASE EXCRETION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669741" y="4208929"/>
            <a:ext cx="2178423" cy="9950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IMPERFECT ASSIMILATION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SPHERE OF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SKIN</a:t>
            </a:r>
          </a:p>
          <a:p>
            <a:r>
              <a:rPr lang="en-US" dirty="0"/>
              <a:t>MUCUS MEMBRANE</a:t>
            </a:r>
          </a:p>
          <a:p>
            <a:r>
              <a:rPr lang="en-US" dirty="0"/>
              <a:t>ELASTIC AND CELLULAR TISSUE</a:t>
            </a:r>
          </a:p>
          <a:p>
            <a:r>
              <a:rPr lang="en-US" dirty="0"/>
              <a:t>BONES, CARTILAGE</a:t>
            </a:r>
          </a:p>
          <a:p>
            <a:r>
              <a:rPr lang="en-US" dirty="0"/>
              <a:t>NERVES </a:t>
            </a:r>
          </a:p>
          <a:p>
            <a:r>
              <a:rPr lang="en-US" dirty="0"/>
              <a:t>GLANDS </a:t>
            </a:r>
          </a:p>
          <a:p>
            <a:r>
              <a:rPr lang="en-US" dirty="0"/>
              <a:t>LACRYMAL DUCT</a:t>
            </a:r>
          </a:p>
          <a:p>
            <a:r>
              <a:rPr lang="en-US" dirty="0"/>
              <a:t>EUSTACHIAN TISSUE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PATHOGENESIS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5841" y="1371601"/>
            <a:ext cx="8668047" cy="5101198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/>
              <a:t>It promotes and controls suppuration </a:t>
            </a:r>
          </a:p>
          <a:p>
            <a:r>
              <a:rPr lang="en-US" sz="3800" dirty="0"/>
              <a:t>Hastens formation of abscess and boils</a:t>
            </a:r>
          </a:p>
          <a:p>
            <a:r>
              <a:rPr lang="en-US" sz="3800" dirty="0"/>
              <a:t> In  tuberculous lungs It tends to re-establish an inflammation and throw it out </a:t>
            </a:r>
          </a:p>
          <a:p>
            <a:endParaRPr lang="en-US" sz="3800" dirty="0"/>
          </a:p>
          <a:p>
            <a:pPr>
              <a:buNone/>
            </a:pPr>
            <a:r>
              <a:rPr lang="en-US" sz="3800" b="1" dirty="0"/>
              <a:t>TEMPERAMENT</a:t>
            </a:r>
            <a:r>
              <a:rPr lang="en-US" sz="3800" dirty="0"/>
              <a:t> – irritable and sanguine</a:t>
            </a:r>
          </a:p>
          <a:p>
            <a:pPr>
              <a:buNone/>
            </a:pPr>
            <a:endParaRPr lang="en-US" sz="3800" dirty="0"/>
          </a:p>
          <a:p>
            <a:pPr>
              <a:buNone/>
            </a:pPr>
            <a:r>
              <a:rPr lang="en-US" sz="3800" b="1" dirty="0"/>
              <a:t>THERMAL REACTION </a:t>
            </a:r>
            <a:r>
              <a:rPr lang="en-US" sz="3800" dirty="0"/>
              <a:t>– chilly</a:t>
            </a:r>
          </a:p>
          <a:p>
            <a:pPr>
              <a:buNone/>
            </a:pPr>
            <a:endParaRPr lang="en-US" sz="3800" dirty="0"/>
          </a:p>
          <a:p>
            <a:pPr>
              <a:buNone/>
            </a:pPr>
            <a:r>
              <a:rPr lang="en-US" sz="3800" b="1" dirty="0"/>
              <a:t>MIASM</a:t>
            </a:r>
            <a:r>
              <a:rPr lang="en-US" sz="3800" dirty="0"/>
              <a:t> – covers all three </a:t>
            </a:r>
            <a:r>
              <a:rPr lang="en-US" sz="3800" dirty="0" err="1"/>
              <a:t>miasms</a:t>
            </a:r>
            <a:r>
              <a:rPr lang="en-US" sz="3800" dirty="0"/>
              <a:t>, but predominantly antipsoric </a:t>
            </a:r>
          </a:p>
          <a:p>
            <a:pPr>
              <a:buNone/>
            </a:pPr>
            <a:endParaRPr lang="en-US" sz="3800" dirty="0"/>
          </a:p>
          <a:p>
            <a:pPr>
              <a:buNone/>
            </a:pPr>
            <a:r>
              <a:rPr lang="en-US" sz="3800" b="1" dirty="0"/>
              <a:t>DIATHESIS</a:t>
            </a:r>
            <a:r>
              <a:rPr lang="en-US" sz="3800" dirty="0"/>
              <a:t> – scrofulous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800" b="1" dirty="0"/>
              <a:t> </a:t>
            </a:r>
          </a:p>
          <a:p>
            <a:pPr>
              <a:buNone/>
            </a:pP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2735" y="1116106"/>
            <a:ext cx="8668047" cy="506085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Adapted to the nervous, irritable, sanguine temperament; persons of a </a:t>
            </a:r>
            <a:r>
              <a:rPr lang="en-US" dirty="0" err="1"/>
              <a:t>psoric</a:t>
            </a:r>
            <a:r>
              <a:rPr lang="en-US" dirty="0"/>
              <a:t> diathesis. </a:t>
            </a:r>
          </a:p>
          <a:p>
            <a:r>
              <a:rPr lang="en-US" dirty="0"/>
              <a:t>Persons of  light complexion; find, dry, skin; pale face; weakly, with lax muscles.</a:t>
            </a:r>
          </a:p>
          <a:p>
            <a:r>
              <a:rPr lang="en-US" dirty="0"/>
              <a:t>Constitutions which suffer from deficient nutrition, not because food is lacking in quality or in quantity, but from imperfect assimilation (Bar. c., Calc.); oversensitive, physically and mentally</a:t>
            </a:r>
          </a:p>
          <a:p>
            <a:r>
              <a:rPr lang="en-US" dirty="0"/>
              <a:t>Scrofulous, rachitic children with large heads; open </a:t>
            </a:r>
            <a:r>
              <a:rPr lang="en-US" dirty="0" err="1"/>
              <a:t>fontanelles</a:t>
            </a:r>
            <a:r>
              <a:rPr lang="en-US" dirty="0"/>
              <a:t> and sutures; much sweating about the head (lower than Cal.) which must be kept warm by external covering (</a:t>
            </a:r>
            <a:r>
              <a:rPr lang="en-US" dirty="0" err="1"/>
              <a:t>Sanic</a:t>
            </a:r>
            <a:r>
              <a:rPr lang="en-US" dirty="0"/>
              <a:t>.); distended abdomen; weak ankles; slow in learning to walk.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MENTALS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2735" y="981636"/>
            <a:ext cx="8668047" cy="545950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Want of grit </a:t>
            </a:r>
          </a:p>
          <a:p>
            <a:r>
              <a:rPr lang="en-US" dirty="0"/>
              <a:t>Lack of stamina.</a:t>
            </a:r>
          </a:p>
          <a:p>
            <a:r>
              <a:rPr lang="en-US" dirty="0"/>
              <a:t>weakness, embarrassment, dread , a state of yielding ( public speaker, lawyer)</a:t>
            </a:r>
          </a:p>
          <a:p>
            <a:r>
              <a:rPr lang="en-US" dirty="0"/>
              <a:t>Dread of failure – if he has any unusual task to </a:t>
            </a:r>
            <a:r>
              <a:rPr lang="en-US" dirty="0" err="1"/>
              <a:t>perfom</a:t>
            </a:r>
            <a:r>
              <a:rPr lang="en-US" dirty="0"/>
              <a:t>, he fears he will make a failure of it, yet he dose well. This is early state; there comes a time when he cannot perform the work with accuracy and still he may need </a:t>
            </a:r>
            <a:r>
              <a:rPr lang="en-US" dirty="0" err="1"/>
              <a:t>silicea</a:t>
            </a:r>
            <a:endParaRPr lang="en-US" dirty="0"/>
          </a:p>
          <a:p>
            <a:r>
              <a:rPr lang="en-US" dirty="0"/>
              <a:t>Dread of undertaking anything (</a:t>
            </a:r>
            <a:r>
              <a:rPr lang="en-US" dirty="0" err="1"/>
              <a:t>lyc</a:t>
            </a:r>
            <a:r>
              <a:rPr lang="en-US" dirty="0"/>
              <a:t>)</a:t>
            </a:r>
          </a:p>
          <a:p>
            <a:r>
              <a:rPr lang="en-US" dirty="0"/>
              <a:t>Brain-fag of  professional men, students, lawyer, clergymen. </a:t>
            </a:r>
          </a:p>
          <a:p>
            <a:pPr>
              <a:buNone/>
            </a:pPr>
            <a:r>
              <a:rPr lang="en-US" dirty="0"/>
              <a:t>    - Silica is not suitable for the irritability and nervous exhaustion coming on from business brain-fag, but more for such brain-fag as belongs to professional men, students, lawyers, clergymen. A lawyer says,</a:t>
            </a:r>
          </a:p>
          <a:p>
            <a:pPr>
              <a:buNone/>
            </a:pPr>
            <a:r>
              <a:rPr lang="en-US" dirty="0"/>
              <a:t>    "I have never been myself since that John Doe case"</a:t>
            </a:r>
          </a:p>
          <a:p>
            <a:pPr>
              <a:buNone/>
            </a:pPr>
            <a:r>
              <a:rPr lang="en-US" dirty="0"/>
              <a:t>     He went through a prolonged effort and sleepless nights followed. Silica restores the brain.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Irritable and irascible when aroused; when let alone he is timid, retiring, wants to shirk everything; mild, gentle tearful women. The Silica child is cross and cries when spoken to. It is the natural complement and chronic of </a:t>
            </a:r>
            <a:r>
              <a:rPr lang="en-US" sz="2400" dirty="0" err="1"/>
              <a:t>Puls</a:t>
            </a:r>
            <a:r>
              <a:rPr lang="en-US" sz="2400" dirty="0"/>
              <a:t>. because of its great similarity. </a:t>
            </a:r>
          </a:p>
          <a:p>
            <a:r>
              <a:rPr lang="en-US" sz="2400" dirty="0"/>
              <a:t>Pin mania </a:t>
            </a:r>
          </a:p>
          <a:p>
            <a:r>
              <a:rPr lang="en-US" sz="2400" dirty="0"/>
              <a:t>Headstrong obstinate baby, cry when kindly spoken to</a:t>
            </a:r>
          </a:p>
          <a:p>
            <a:r>
              <a:rPr lang="en-US" sz="2400" dirty="0"/>
              <a:t>Very sensitive to all impressions </a:t>
            </a:r>
          </a:p>
          <a:p>
            <a:r>
              <a:rPr lang="en-US" sz="2400" dirty="0"/>
              <a:t>Restless, fidgety, starts at least noise</a:t>
            </a:r>
          </a:p>
          <a:p>
            <a:r>
              <a:rPr lang="en-US" sz="2400" dirty="0"/>
              <a:t>Mental labor very difficult, reading and writing fatigue, cannot bear to think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35" y="0"/>
            <a:ext cx="5713831" cy="803013"/>
          </a:xfrm>
        </p:spPr>
        <p:txBody>
          <a:bodyPr/>
          <a:lstStyle/>
          <a:p>
            <a:r>
              <a:rPr lang="en-US" sz="3600" b="1" dirty="0"/>
              <a:t>PHYSICAL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2735" y="1075765"/>
            <a:ext cx="8668047" cy="51905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Ailments: caused by suppressed foot-sweat (Cup., Graph., </a:t>
            </a:r>
            <a:r>
              <a:rPr lang="en-US" dirty="0" err="1"/>
              <a:t>Psor</a:t>
            </a:r>
            <a:r>
              <a:rPr lang="en-US" dirty="0"/>
              <a:t>.); exposing the head or back to any slight draught of air; bad effects of vaccination, especially abscesses and convulsions (</a:t>
            </a:r>
            <a:r>
              <a:rPr lang="en-US" dirty="0" err="1"/>
              <a:t>Thuja</a:t>
            </a:r>
            <a:r>
              <a:rPr lang="en-US" dirty="0"/>
              <a:t>); chest complaints of stonecutters with total loss of strength.</a:t>
            </a:r>
          </a:p>
          <a:p>
            <a:r>
              <a:rPr lang="en-US" dirty="0"/>
              <a:t>Want of vital heat, always chilly, even when taking active exercise (Led., Sep.)</a:t>
            </a:r>
          </a:p>
          <a:p>
            <a:r>
              <a:rPr lang="en-US" dirty="0"/>
              <a:t>Great weariness and debility; wants to lie down.</a:t>
            </a:r>
          </a:p>
          <a:p>
            <a:r>
              <a:rPr lang="en-US" dirty="0"/>
              <a:t>Nervous debility; exhaustion with </a:t>
            </a:r>
            <a:r>
              <a:rPr lang="en-US" dirty="0" err="1"/>
              <a:t>erythism</a:t>
            </a:r>
            <a:r>
              <a:rPr lang="en-US" dirty="0"/>
              <a:t>; from hard work and close confinement; may be overcome by force of will.</a:t>
            </a:r>
          </a:p>
          <a:p>
            <a:r>
              <a:rPr lang="en-US" dirty="0"/>
              <a:t>Has a wonderful control over the </a:t>
            </a:r>
            <a:r>
              <a:rPr lang="en-US" dirty="0" err="1"/>
              <a:t>suppurative</a:t>
            </a:r>
            <a:r>
              <a:rPr lang="en-US" dirty="0"/>
              <a:t> process - soft tissue, </a:t>
            </a:r>
            <a:r>
              <a:rPr lang="en-US" dirty="0" err="1"/>
              <a:t>periosteum</a:t>
            </a:r>
            <a:r>
              <a:rPr lang="en-US" dirty="0"/>
              <a:t> or bone - maturing abscesses when desired or reducing excessive suppuration (affecting chiefly the soft tissues, </a:t>
            </a:r>
            <a:r>
              <a:rPr lang="en-US" dirty="0" err="1"/>
              <a:t>Calend</a:t>
            </a:r>
            <a:r>
              <a:rPr lang="en-US" dirty="0"/>
              <a:t>., </a:t>
            </a:r>
            <a:r>
              <a:rPr lang="en-US" dirty="0" err="1"/>
              <a:t>Hep</a:t>
            </a:r>
            <a:r>
              <a:rPr lang="en-US" dirty="0"/>
              <a:t>.)</a:t>
            </a:r>
          </a:p>
          <a:p>
            <a:r>
              <a:rPr lang="en-US" i="1" dirty="0"/>
              <a:t>Sensation of a hair on tongue</a:t>
            </a:r>
            <a:r>
              <a:rPr lang="en-US" dirty="0"/>
              <a:t>. 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</TotalTime>
  <Words>1096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Franklin Gothic Book</vt:lpstr>
      <vt:lpstr>Perpetua</vt:lpstr>
      <vt:lpstr>Times New Roman</vt:lpstr>
      <vt:lpstr>Wingdings 2</vt:lpstr>
      <vt:lpstr>Equity</vt:lpstr>
      <vt:lpstr>SILICEA TERRA </vt:lpstr>
      <vt:lpstr>INTRODUCTION</vt:lpstr>
      <vt:lpstr>PowerPoint Presentation</vt:lpstr>
      <vt:lpstr>SPHERE OF ACTION</vt:lpstr>
      <vt:lpstr>PATHOGENESIS</vt:lpstr>
      <vt:lpstr>CONSTITUTION</vt:lpstr>
      <vt:lpstr>MENTALS</vt:lpstr>
      <vt:lpstr>Cont…</vt:lpstr>
      <vt:lpstr>PHYSICAL GENERAL</vt:lpstr>
      <vt:lpstr>PowerPoint Presentation</vt:lpstr>
      <vt:lpstr>HEAD </vt:lpstr>
      <vt:lpstr>GASTRO-INTESTINAL SYSTEM</vt:lpstr>
      <vt:lpstr>SKIN</vt:lpstr>
      <vt:lpstr>MODALITIES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SILICEA TERRA </dc:title>
  <dc:creator>HP</dc:creator>
  <cp:lastModifiedBy>DIKSHA GOYAL</cp:lastModifiedBy>
  <cp:revision>4</cp:revision>
  <dcterms:created xsi:type="dcterms:W3CDTF">2006-08-16T00:00:00Z</dcterms:created>
  <dcterms:modified xsi:type="dcterms:W3CDTF">2024-05-05T16:59:44Z</dcterms:modified>
</cp:coreProperties>
</file>