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FDFDF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DFDF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DFDF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DFDF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63" y="4825"/>
            <a:ext cx="12187236" cy="219075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763" y="4825"/>
            <a:ext cx="12187555" cy="2190750"/>
          </a:xfrm>
          <a:custGeom>
            <a:avLst/>
            <a:gdLst/>
            <a:ahLst/>
            <a:cxnLst/>
            <a:rect l="l" t="t" r="r" b="b"/>
            <a:pathLst>
              <a:path w="12187555" h="2190750">
                <a:moveTo>
                  <a:pt x="12187236" y="0"/>
                </a:moveTo>
                <a:lnTo>
                  <a:pt x="0" y="0"/>
                </a:lnTo>
                <a:lnTo>
                  <a:pt x="0" y="1891538"/>
                </a:lnTo>
                <a:lnTo>
                  <a:pt x="1995994" y="1891538"/>
                </a:lnTo>
                <a:lnTo>
                  <a:pt x="2376994" y="2177923"/>
                </a:lnTo>
                <a:lnTo>
                  <a:pt x="2385503" y="2181098"/>
                </a:lnTo>
                <a:lnTo>
                  <a:pt x="2398203" y="2185924"/>
                </a:lnTo>
                <a:lnTo>
                  <a:pt x="2410903" y="2190750"/>
                </a:lnTo>
                <a:lnTo>
                  <a:pt x="2421444" y="2190750"/>
                </a:lnTo>
                <a:lnTo>
                  <a:pt x="2434144" y="2190750"/>
                </a:lnTo>
                <a:lnTo>
                  <a:pt x="2444812" y="2185924"/>
                </a:lnTo>
                <a:lnTo>
                  <a:pt x="2457512" y="2181098"/>
                </a:lnTo>
                <a:lnTo>
                  <a:pt x="2465894" y="2177923"/>
                </a:lnTo>
                <a:lnTo>
                  <a:pt x="2846894" y="1891538"/>
                </a:lnTo>
                <a:lnTo>
                  <a:pt x="12187236" y="1891538"/>
                </a:lnTo>
              </a:path>
            </a:pathLst>
          </a:custGeom>
          <a:ln w="9525">
            <a:solidFill>
              <a:srgbClr val="00C5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9317" y="130810"/>
            <a:ext cx="9992360" cy="1242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FDFDF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2807" y="2164670"/>
            <a:ext cx="10391775" cy="3584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3"/>
            <a:ext cx="12197080" cy="5210175"/>
            <a:chOff x="0" y="63"/>
            <a:chExt cx="12197080" cy="5210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3" y="4825"/>
              <a:ext cx="12187236" cy="52005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3" y="4825"/>
              <a:ext cx="12187555" cy="5200650"/>
            </a:xfrm>
            <a:custGeom>
              <a:avLst/>
              <a:gdLst/>
              <a:ahLst/>
              <a:cxnLst/>
              <a:rect l="l" t="t" r="r" b="b"/>
              <a:pathLst>
                <a:path w="12187555" h="5200650">
                  <a:moveTo>
                    <a:pt x="12187236" y="0"/>
                  </a:moveTo>
                  <a:lnTo>
                    <a:pt x="0" y="0"/>
                  </a:lnTo>
                  <a:lnTo>
                    <a:pt x="0" y="4902327"/>
                  </a:lnTo>
                  <a:lnTo>
                    <a:pt x="1995994" y="4902327"/>
                  </a:lnTo>
                  <a:lnTo>
                    <a:pt x="2376994" y="5187950"/>
                  </a:lnTo>
                  <a:lnTo>
                    <a:pt x="2385503" y="5191125"/>
                  </a:lnTo>
                  <a:lnTo>
                    <a:pt x="2398203" y="5195824"/>
                  </a:lnTo>
                  <a:lnTo>
                    <a:pt x="2410903" y="5200523"/>
                  </a:lnTo>
                  <a:lnTo>
                    <a:pt x="2421444" y="5200523"/>
                  </a:lnTo>
                  <a:lnTo>
                    <a:pt x="2434144" y="5200523"/>
                  </a:lnTo>
                  <a:lnTo>
                    <a:pt x="2444812" y="5195824"/>
                  </a:lnTo>
                  <a:lnTo>
                    <a:pt x="2457512" y="5191125"/>
                  </a:lnTo>
                  <a:lnTo>
                    <a:pt x="2465894" y="5187950"/>
                  </a:lnTo>
                  <a:lnTo>
                    <a:pt x="2846894" y="4902327"/>
                  </a:lnTo>
                  <a:lnTo>
                    <a:pt x="12187236" y="4902327"/>
                  </a:lnTo>
                </a:path>
              </a:pathLst>
            </a:custGeom>
            <a:ln w="9524">
              <a:solidFill>
                <a:srgbClr val="00C5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25" y="819023"/>
              <a:ext cx="11101451" cy="403390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9317" y="1062037"/>
            <a:ext cx="476631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25165" algn="l"/>
              </a:tabLst>
            </a:pPr>
            <a:r>
              <a:rPr sz="5400" dirty="0"/>
              <a:t>MTP</a:t>
            </a:r>
            <a:r>
              <a:rPr sz="5400" spc="-40" dirty="0"/>
              <a:t> </a:t>
            </a:r>
            <a:r>
              <a:rPr sz="5400" spc="-25" dirty="0"/>
              <a:t>Act</a:t>
            </a:r>
            <a:r>
              <a:rPr sz="5400" dirty="0"/>
              <a:t>	</a:t>
            </a:r>
            <a:r>
              <a:rPr sz="5400" spc="-20" dirty="0"/>
              <a:t>1971</a:t>
            </a:r>
            <a:endParaRPr sz="5400"/>
          </a:p>
        </p:txBody>
      </p:sp>
      <p:sp>
        <p:nvSpPr>
          <p:cNvPr id="8" name="object 8"/>
          <p:cNvSpPr txBox="1"/>
          <p:nvPr/>
        </p:nvSpPr>
        <p:spPr>
          <a:xfrm>
            <a:off x="889317" y="1882076"/>
            <a:ext cx="9993630" cy="2499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Justifiable</a:t>
            </a:r>
            <a:r>
              <a:rPr sz="5400" b="1" spc="-13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/</a:t>
            </a:r>
            <a:r>
              <a:rPr sz="5400" b="1" spc="1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legal</a:t>
            </a:r>
            <a:r>
              <a:rPr sz="5400" b="1" spc="-6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spc="-10" dirty="0">
                <a:solidFill>
                  <a:srgbClr val="FDFDFD"/>
                </a:solidFill>
                <a:latin typeface="Century Gothic"/>
                <a:cs typeface="Century Gothic"/>
              </a:rPr>
              <a:t>abortion</a:t>
            </a:r>
            <a:endParaRPr sz="5400">
              <a:latin typeface="Century Gothic"/>
              <a:cs typeface="Century Gothic"/>
            </a:endParaRPr>
          </a:p>
          <a:p>
            <a:pPr marL="12700" marR="5080">
              <a:lnSpc>
                <a:spcPts val="6459"/>
              </a:lnSpc>
              <a:spcBef>
                <a:spcPts val="175"/>
              </a:spcBef>
            </a:pP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It</a:t>
            </a:r>
            <a:r>
              <a:rPr sz="5400" b="1" spc="-3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is</a:t>
            </a:r>
            <a:r>
              <a:rPr sz="5400" b="1" spc="-2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done</a:t>
            </a:r>
            <a:r>
              <a:rPr sz="5400" b="1" spc="-6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in good</a:t>
            </a:r>
            <a:r>
              <a:rPr sz="5400" b="1" spc="-9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faith</a:t>
            </a:r>
            <a:r>
              <a:rPr sz="5400" b="1" spc="-5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to</a:t>
            </a:r>
            <a:r>
              <a:rPr sz="5400" b="1" spc="-6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spc="-20" dirty="0">
                <a:solidFill>
                  <a:srgbClr val="FDFDFD"/>
                </a:solidFill>
                <a:latin typeface="Century Gothic"/>
                <a:cs typeface="Century Gothic"/>
              </a:rPr>
              <a:t>save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the</a:t>
            </a:r>
            <a:r>
              <a:rPr sz="5400" b="1" spc="-7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life</a:t>
            </a:r>
            <a:r>
              <a:rPr sz="5400" b="1" spc="-1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of</a:t>
            </a:r>
            <a:r>
              <a:rPr sz="5400" b="1" spc="-15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DFDFD"/>
                </a:solidFill>
                <a:latin typeface="Century Gothic"/>
                <a:cs typeface="Century Gothic"/>
              </a:rPr>
              <a:t>pregnant</a:t>
            </a:r>
            <a:r>
              <a:rPr sz="5400" b="1" spc="-110" dirty="0">
                <a:solidFill>
                  <a:srgbClr val="FDFDFD"/>
                </a:solidFill>
                <a:latin typeface="Century Gothic"/>
                <a:cs typeface="Century Gothic"/>
              </a:rPr>
              <a:t> </a:t>
            </a:r>
            <a:r>
              <a:rPr sz="5400" b="1" spc="-10" dirty="0">
                <a:solidFill>
                  <a:srgbClr val="FDFDFD"/>
                </a:solidFill>
                <a:latin typeface="Century Gothic"/>
                <a:cs typeface="Century Gothic"/>
              </a:rPr>
              <a:t>woman.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9316" y="5320982"/>
            <a:ext cx="10640759" cy="1311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Dr</a:t>
            </a:r>
            <a:r>
              <a:rPr sz="275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sz="275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IN" sz="2750" spc="-5">
                <a:solidFill>
                  <a:srgbClr val="FFFFFF"/>
                </a:solidFill>
                <a:latin typeface="Century Gothic"/>
                <a:cs typeface="Century Gothic"/>
              </a:rPr>
              <a:t>Richa Tripathi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IN" sz="2750" spc="-5">
                <a:solidFill>
                  <a:srgbClr val="FFFFFF"/>
                </a:solidFill>
                <a:latin typeface="Century Gothic"/>
                <a:cs typeface="Century Gothic"/>
              </a:rPr>
              <a:t>Department of Forensic medicine and Toxicology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IN" sz="2750" spc="-5">
                <a:solidFill>
                  <a:srgbClr val="FFFFFF"/>
                </a:solidFill>
                <a:latin typeface="Century Gothic"/>
                <a:cs typeface="Century Gothic"/>
              </a:rPr>
              <a:t>Madhav homeopathic medical college and hospital </a:t>
            </a:r>
            <a:r>
              <a:rPr sz="2750" spc="-1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750">
              <a:latin typeface="Century Gothic"/>
              <a:cs typeface="Century Gothic"/>
            </a:endParaRPr>
          </a:p>
        </p:txBody>
      </p:sp>
      <p:sp>
        <p:nvSpPr>
          <p:cNvPr id="11" name="object 11" descr="Dr Richa Tripathi Department of forensic medicine and toxicology &#10;Madhav Homeopathic medical college and hospital "/>
          <p:cNvSpPr txBox="1"/>
          <p:nvPr/>
        </p:nvSpPr>
        <p:spPr>
          <a:xfrm>
            <a:off x="628332" y="5162549"/>
            <a:ext cx="10901744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031875" algn="l"/>
              </a:tabLst>
            </a:pPr>
            <a:r>
              <a:rPr sz="2750" spc="-1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6453251" cy="1738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9317" y="130810"/>
            <a:ext cx="5591175" cy="12426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</a:pPr>
            <a:r>
              <a:rPr dirty="0"/>
              <a:t>Rape</a:t>
            </a:r>
            <a:r>
              <a:rPr spc="20" dirty="0"/>
              <a:t> </a:t>
            </a:r>
            <a:r>
              <a:rPr dirty="0"/>
              <a:t>grave</a:t>
            </a:r>
            <a:r>
              <a:rPr spc="100" dirty="0"/>
              <a:t> </a:t>
            </a:r>
            <a:r>
              <a:rPr dirty="0"/>
              <a:t>physical</a:t>
            </a:r>
            <a:r>
              <a:rPr spc="50" dirty="0"/>
              <a:t> </a:t>
            </a:r>
            <a:r>
              <a:rPr spc="-50" dirty="0"/>
              <a:t>&amp; </a:t>
            </a:r>
            <a:r>
              <a:rPr dirty="0"/>
              <a:t>&amp;</a:t>
            </a:r>
            <a:r>
              <a:rPr spc="20" dirty="0"/>
              <a:t> </a:t>
            </a:r>
            <a:r>
              <a:rPr dirty="0"/>
              <a:t>Mental</a:t>
            </a:r>
            <a:r>
              <a:rPr spc="65" dirty="0"/>
              <a:t> </a:t>
            </a:r>
            <a:r>
              <a:rPr spc="-10" dirty="0"/>
              <a:t>injury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8575" y="1923986"/>
            <a:ext cx="6043930" cy="4934585"/>
            <a:chOff x="28575" y="1923986"/>
            <a:chExt cx="6043930" cy="49345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5" y="1923986"/>
              <a:ext cx="6043676" cy="49340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50" y="1990724"/>
              <a:ext cx="5915025" cy="486727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76975" y="47624"/>
            <a:ext cx="5915025" cy="68103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825347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Social</a:t>
            </a:r>
            <a:r>
              <a:rPr spc="75" dirty="0"/>
              <a:t> </a:t>
            </a:r>
            <a:r>
              <a:rPr dirty="0"/>
              <a:t>&amp;</a:t>
            </a:r>
            <a:r>
              <a:rPr spc="55" dirty="0"/>
              <a:t> </a:t>
            </a:r>
            <a:r>
              <a:rPr dirty="0"/>
              <a:t>Environmental</a:t>
            </a:r>
            <a:r>
              <a:rPr spc="95" dirty="0"/>
              <a:t> </a:t>
            </a:r>
            <a:r>
              <a:rPr spc="-10" dirty="0"/>
              <a:t>ground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" y="3076448"/>
            <a:ext cx="6862826" cy="20336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8225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80"/>
              </a:spcBef>
            </a:pPr>
            <a:r>
              <a:rPr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dirty="0"/>
              <a:t>When</a:t>
            </a:r>
            <a:r>
              <a:rPr spc="250" dirty="0"/>
              <a:t> </a:t>
            </a:r>
            <a:r>
              <a:rPr dirty="0"/>
              <a:t>pregnancy</a:t>
            </a:r>
            <a:r>
              <a:rPr spc="250" dirty="0"/>
              <a:t> </a:t>
            </a:r>
            <a:r>
              <a:rPr dirty="0"/>
              <a:t>is</a:t>
            </a:r>
            <a:r>
              <a:rPr spc="45" dirty="0"/>
              <a:t> </a:t>
            </a:r>
            <a:r>
              <a:rPr dirty="0"/>
              <a:t>a</a:t>
            </a:r>
            <a:r>
              <a:rPr spc="125" dirty="0"/>
              <a:t> </a:t>
            </a:r>
            <a:r>
              <a:rPr dirty="0"/>
              <a:t>result</a:t>
            </a:r>
            <a:r>
              <a:rPr spc="114" dirty="0"/>
              <a:t> </a:t>
            </a:r>
            <a:r>
              <a:rPr spc="-25" dirty="0"/>
              <a:t>of</a:t>
            </a:r>
          </a:p>
          <a:p>
            <a:pPr marL="38100">
              <a:lnSpc>
                <a:spcPct val="100000"/>
              </a:lnSpc>
              <a:spcBef>
                <a:spcPts val="1280"/>
              </a:spcBef>
            </a:pPr>
            <a:r>
              <a:rPr spc="45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45" dirty="0"/>
              <a:t>failure</a:t>
            </a:r>
            <a:r>
              <a:rPr spc="-20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dirty="0"/>
              <a:t>contraceptive</a:t>
            </a:r>
            <a:r>
              <a:rPr spc="280" dirty="0"/>
              <a:t> </a:t>
            </a:r>
            <a:r>
              <a:rPr spc="-10" dirty="0"/>
              <a:t>method.</a:t>
            </a:r>
          </a:p>
          <a:p>
            <a:pPr marL="38100">
              <a:lnSpc>
                <a:spcPct val="100000"/>
              </a:lnSpc>
              <a:spcBef>
                <a:spcPts val="1355"/>
              </a:spcBef>
            </a:pPr>
            <a:r>
              <a:rPr spc="95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95" dirty="0"/>
              <a:t>Eg</a:t>
            </a:r>
            <a:r>
              <a:rPr spc="15" dirty="0"/>
              <a:t> </a:t>
            </a:r>
            <a:r>
              <a:rPr dirty="0"/>
              <a:t>failure</a:t>
            </a:r>
            <a:r>
              <a:rPr spc="10" dirty="0"/>
              <a:t> </a:t>
            </a:r>
            <a:r>
              <a:rPr dirty="0"/>
              <a:t>of</a:t>
            </a:r>
            <a:r>
              <a:rPr spc="114" dirty="0"/>
              <a:t> </a:t>
            </a:r>
            <a:r>
              <a:rPr dirty="0"/>
              <a:t>Cu</a:t>
            </a:r>
            <a:r>
              <a:rPr spc="85" dirty="0"/>
              <a:t> </a:t>
            </a:r>
            <a:r>
              <a:rPr dirty="0"/>
              <a:t>–</a:t>
            </a:r>
            <a:r>
              <a:rPr spc="55" dirty="0"/>
              <a:t> </a:t>
            </a:r>
            <a:r>
              <a:rPr dirty="0"/>
              <a:t>T</a:t>
            </a:r>
            <a:r>
              <a:rPr spc="25" dirty="0"/>
              <a:t> </a:t>
            </a:r>
            <a:r>
              <a:rPr dirty="0"/>
              <a:t>,</a:t>
            </a:r>
            <a:r>
              <a:rPr spc="70" dirty="0"/>
              <a:t> </a:t>
            </a:r>
            <a:r>
              <a:rPr dirty="0"/>
              <a:t>barrier</a:t>
            </a:r>
            <a:r>
              <a:rPr spc="75" dirty="0"/>
              <a:t> </a:t>
            </a:r>
            <a:r>
              <a:rPr spc="-10" dirty="0"/>
              <a:t>method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8975" y="2000249"/>
            <a:ext cx="4867275" cy="48577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612940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Environmental</a:t>
            </a:r>
            <a:r>
              <a:rPr spc="125" dirty="0"/>
              <a:t> </a:t>
            </a:r>
            <a:r>
              <a:rPr spc="-10" dirty="0"/>
              <a:t>ground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" y="2257361"/>
            <a:ext cx="10806176" cy="36624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49282" rIns="0" bIns="0" rtlCol="0">
            <a:spAutoFit/>
          </a:bodyPr>
          <a:lstStyle/>
          <a:p>
            <a:pPr marL="381000" marR="5080" indent="-343535">
              <a:lnSpc>
                <a:spcPct val="101000"/>
              </a:lnSpc>
              <a:spcBef>
                <a:spcPts val="95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75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/>
              <a:t>The environment</a:t>
            </a:r>
            <a:r>
              <a:rPr sz="2600" spc="-165" dirty="0"/>
              <a:t> </a:t>
            </a:r>
            <a:r>
              <a:rPr sz="2600" dirty="0"/>
              <a:t>of</a:t>
            </a:r>
            <a:r>
              <a:rPr sz="2600" spc="-15" dirty="0"/>
              <a:t> </a:t>
            </a:r>
            <a:r>
              <a:rPr sz="2600" dirty="0"/>
              <a:t>pregnant</a:t>
            </a:r>
            <a:r>
              <a:rPr sz="2600" spc="-170" dirty="0"/>
              <a:t> </a:t>
            </a:r>
            <a:r>
              <a:rPr sz="2600" dirty="0"/>
              <a:t>woman</a:t>
            </a:r>
            <a:r>
              <a:rPr sz="2600" spc="110" dirty="0"/>
              <a:t> </a:t>
            </a:r>
            <a:r>
              <a:rPr sz="2600" dirty="0"/>
              <a:t>during</a:t>
            </a:r>
            <a:r>
              <a:rPr sz="2600" spc="-65" dirty="0"/>
              <a:t> </a:t>
            </a:r>
            <a:r>
              <a:rPr sz="2600" dirty="0"/>
              <a:t>the </a:t>
            </a:r>
            <a:r>
              <a:rPr sz="2600" spc="-10" dirty="0"/>
              <a:t>continuation </a:t>
            </a:r>
            <a:r>
              <a:rPr sz="2600" dirty="0"/>
              <a:t>of pregnancy,at</a:t>
            </a:r>
            <a:r>
              <a:rPr sz="2600" spc="-145" dirty="0"/>
              <a:t> </a:t>
            </a:r>
            <a:r>
              <a:rPr sz="2600" dirty="0"/>
              <a:t>the</a:t>
            </a:r>
            <a:r>
              <a:rPr sz="2600" spc="15" dirty="0"/>
              <a:t> </a:t>
            </a:r>
            <a:r>
              <a:rPr sz="2600" dirty="0"/>
              <a:t>time</a:t>
            </a:r>
            <a:r>
              <a:rPr sz="2600" spc="15" dirty="0"/>
              <a:t> </a:t>
            </a:r>
            <a:r>
              <a:rPr sz="2600" dirty="0"/>
              <a:t>of delivery</a:t>
            </a:r>
            <a:r>
              <a:rPr sz="2600" spc="-145" dirty="0"/>
              <a:t> </a:t>
            </a:r>
            <a:r>
              <a:rPr sz="2600" dirty="0"/>
              <a:t>or</a:t>
            </a:r>
            <a:r>
              <a:rPr sz="2600" spc="40" dirty="0"/>
              <a:t> </a:t>
            </a:r>
            <a:r>
              <a:rPr sz="2600" spc="-10" dirty="0"/>
              <a:t>after</a:t>
            </a:r>
            <a:endParaRPr sz="2600">
              <a:latin typeface="Times New Roman"/>
              <a:cs typeface="Times New Roman"/>
            </a:endParaRPr>
          </a:p>
          <a:p>
            <a:pPr marL="38100" marR="1604645" indent="371475">
              <a:lnSpc>
                <a:spcPct val="101099"/>
              </a:lnSpc>
              <a:spcBef>
                <a:spcPts val="1130"/>
              </a:spcBef>
            </a:pPr>
            <a:r>
              <a:rPr sz="2600" dirty="0"/>
              <a:t>that</a:t>
            </a:r>
            <a:r>
              <a:rPr sz="2600" spc="-90" dirty="0"/>
              <a:t> </a:t>
            </a:r>
            <a:r>
              <a:rPr sz="2600" dirty="0"/>
              <a:t>is</a:t>
            </a:r>
            <a:r>
              <a:rPr sz="2600" spc="80" dirty="0"/>
              <a:t> </a:t>
            </a:r>
            <a:r>
              <a:rPr sz="2600" dirty="0"/>
              <a:t>foreseeable,</a:t>
            </a:r>
            <a:r>
              <a:rPr sz="2600" spc="-155" dirty="0"/>
              <a:t> </a:t>
            </a:r>
            <a:r>
              <a:rPr sz="2600" dirty="0"/>
              <a:t>would</a:t>
            </a:r>
            <a:r>
              <a:rPr sz="2600" spc="130" dirty="0"/>
              <a:t> </a:t>
            </a:r>
            <a:r>
              <a:rPr sz="2600" dirty="0"/>
              <a:t>involve</a:t>
            </a:r>
            <a:r>
              <a:rPr sz="2600" spc="-235" dirty="0"/>
              <a:t> </a:t>
            </a:r>
            <a:r>
              <a:rPr sz="2600" dirty="0"/>
              <a:t>risk</a:t>
            </a:r>
            <a:r>
              <a:rPr sz="2600" spc="-70" dirty="0"/>
              <a:t> </a:t>
            </a:r>
            <a:r>
              <a:rPr sz="2600" dirty="0"/>
              <a:t>of</a:t>
            </a:r>
            <a:r>
              <a:rPr sz="2600" spc="-20" dirty="0"/>
              <a:t> </a:t>
            </a:r>
            <a:r>
              <a:rPr sz="2600" dirty="0"/>
              <a:t>injury</a:t>
            </a:r>
            <a:r>
              <a:rPr sz="2600" spc="-10" dirty="0"/>
              <a:t> </a:t>
            </a:r>
            <a:r>
              <a:rPr sz="2600" dirty="0"/>
              <a:t>to</a:t>
            </a:r>
            <a:r>
              <a:rPr sz="2600" spc="-20" dirty="0"/>
              <a:t> </a:t>
            </a:r>
            <a:r>
              <a:rPr sz="2600" spc="-25" dirty="0"/>
              <a:t>her </a:t>
            </a:r>
            <a:r>
              <a:rPr sz="2600" dirty="0"/>
              <a:t>health.eg.</a:t>
            </a:r>
            <a:r>
              <a:rPr sz="2600" spc="-30" dirty="0"/>
              <a:t> </a:t>
            </a:r>
            <a:r>
              <a:rPr sz="2600" dirty="0"/>
              <a:t>New</a:t>
            </a:r>
            <a:r>
              <a:rPr sz="2600" spc="-55" dirty="0"/>
              <a:t> </a:t>
            </a:r>
            <a:r>
              <a:rPr sz="2600" dirty="0"/>
              <a:t>arrival</a:t>
            </a:r>
            <a:r>
              <a:rPr sz="2600" spc="-190" dirty="0"/>
              <a:t> </a:t>
            </a:r>
            <a:r>
              <a:rPr sz="2600" dirty="0"/>
              <a:t>will</a:t>
            </a:r>
            <a:r>
              <a:rPr sz="2600" spc="105" dirty="0"/>
              <a:t> </a:t>
            </a:r>
            <a:r>
              <a:rPr sz="2600" dirty="0"/>
              <a:t>creat</a:t>
            </a:r>
            <a:r>
              <a:rPr sz="2600" spc="-110" dirty="0"/>
              <a:t> </a:t>
            </a:r>
            <a:r>
              <a:rPr sz="2600" dirty="0"/>
              <a:t>financial</a:t>
            </a:r>
            <a:r>
              <a:rPr sz="2600" spc="-114" dirty="0"/>
              <a:t> </a:t>
            </a:r>
            <a:r>
              <a:rPr sz="2600" spc="-10" dirty="0"/>
              <a:t>difficulty</a:t>
            </a:r>
            <a:endParaRPr sz="2600"/>
          </a:p>
          <a:p>
            <a:pPr marL="38100">
              <a:lnSpc>
                <a:spcPct val="100000"/>
              </a:lnSpc>
              <a:spcBef>
                <a:spcPts val="1235"/>
              </a:spcBef>
            </a:pPr>
            <a:r>
              <a:rPr sz="2600" dirty="0"/>
              <a:t>If</a:t>
            </a:r>
            <a:r>
              <a:rPr sz="2600" spc="-35" dirty="0"/>
              <a:t> </a:t>
            </a:r>
            <a:r>
              <a:rPr sz="2600" dirty="0"/>
              <a:t>she</a:t>
            </a:r>
            <a:r>
              <a:rPr sz="2600" spc="-20" dirty="0"/>
              <a:t> </a:t>
            </a:r>
            <a:r>
              <a:rPr sz="2600" dirty="0"/>
              <a:t>have</a:t>
            </a:r>
            <a:r>
              <a:rPr sz="2600" spc="-175" dirty="0"/>
              <a:t> </a:t>
            </a:r>
            <a:r>
              <a:rPr sz="2600" dirty="0"/>
              <a:t>already</a:t>
            </a:r>
            <a:r>
              <a:rPr sz="2600" spc="-25" dirty="0"/>
              <a:t> </a:t>
            </a:r>
            <a:r>
              <a:rPr sz="2600" dirty="0"/>
              <a:t>two</a:t>
            </a:r>
            <a:r>
              <a:rPr sz="2600" spc="-35" dirty="0"/>
              <a:t> </a:t>
            </a:r>
            <a:r>
              <a:rPr sz="2600" dirty="0"/>
              <a:t>children ,no</a:t>
            </a:r>
            <a:r>
              <a:rPr sz="2600" spc="40" dirty="0"/>
              <a:t> </a:t>
            </a:r>
            <a:r>
              <a:rPr sz="2600" dirty="0"/>
              <a:t>maid,lives</a:t>
            </a:r>
            <a:r>
              <a:rPr sz="2600" spc="-90" dirty="0"/>
              <a:t> </a:t>
            </a:r>
            <a:r>
              <a:rPr sz="2600" dirty="0"/>
              <a:t>in</a:t>
            </a:r>
            <a:r>
              <a:rPr sz="2600" spc="5" dirty="0"/>
              <a:t> </a:t>
            </a:r>
            <a:r>
              <a:rPr sz="2600" dirty="0"/>
              <a:t>a</a:t>
            </a:r>
            <a:r>
              <a:rPr sz="2600" spc="-35" dirty="0"/>
              <a:t> </a:t>
            </a:r>
            <a:r>
              <a:rPr sz="2600" dirty="0"/>
              <a:t>single</a:t>
            </a:r>
            <a:r>
              <a:rPr sz="2600" spc="-20" dirty="0"/>
              <a:t> </a:t>
            </a:r>
            <a:r>
              <a:rPr sz="2600" spc="-10" dirty="0"/>
              <a:t>room.</a:t>
            </a:r>
            <a:endParaRPr sz="2600"/>
          </a:p>
          <a:p>
            <a:pPr marL="38100" marR="1343660">
              <a:lnSpc>
                <a:spcPts val="3080"/>
              </a:lnSpc>
              <a:spcBef>
                <a:spcPts val="1370"/>
              </a:spcBef>
            </a:pPr>
            <a:r>
              <a:rPr sz="2600" dirty="0"/>
              <a:t>If</a:t>
            </a:r>
            <a:r>
              <a:rPr sz="2600" spc="-10" dirty="0"/>
              <a:t> </a:t>
            </a:r>
            <a:r>
              <a:rPr sz="2600" dirty="0"/>
              <a:t>there</a:t>
            </a:r>
            <a:r>
              <a:rPr sz="2600" spc="-75" dirty="0"/>
              <a:t> </a:t>
            </a:r>
            <a:r>
              <a:rPr sz="2600" dirty="0"/>
              <a:t>is</a:t>
            </a:r>
            <a:r>
              <a:rPr sz="2600" spc="15" dirty="0"/>
              <a:t> </a:t>
            </a:r>
            <a:r>
              <a:rPr sz="2600" dirty="0"/>
              <a:t>a</a:t>
            </a:r>
            <a:r>
              <a:rPr sz="2600" spc="70" dirty="0"/>
              <a:t> </a:t>
            </a:r>
            <a:r>
              <a:rPr sz="2600" dirty="0"/>
              <a:t>subnormal</a:t>
            </a:r>
            <a:r>
              <a:rPr sz="2600" spc="-85" dirty="0"/>
              <a:t> </a:t>
            </a:r>
            <a:r>
              <a:rPr sz="2600" dirty="0"/>
              <a:t>child</a:t>
            </a:r>
            <a:r>
              <a:rPr sz="2600" spc="65" dirty="0"/>
              <a:t> </a:t>
            </a:r>
            <a:r>
              <a:rPr sz="2600" dirty="0"/>
              <a:t>requires</a:t>
            </a:r>
            <a:r>
              <a:rPr sz="2600" spc="-140" dirty="0"/>
              <a:t> </a:t>
            </a:r>
            <a:r>
              <a:rPr sz="2600" dirty="0"/>
              <a:t>attention</a:t>
            </a:r>
            <a:r>
              <a:rPr sz="2600" spc="-114" dirty="0"/>
              <a:t> </a:t>
            </a:r>
            <a:r>
              <a:rPr sz="2600" dirty="0"/>
              <a:t>&amp;</a:t>
            </a:r>
            <a:r>
              <a:rPr sz="2600" spc="20" dirty="0"/>
              <a:t> </a:t>
            </a:r>
            <a:r>
              <a:rPr sz="2600" dirty="0"/>
              <a:t>it </a:t>
            </a:r>
            <a:r>
              <a:rPr sz="2600" spc="-20" dirty="0"/>
              <a:t>make </a:t>
            </a:r>
            <a:r>
              <a:rPr sz="2600" dirty="0"/>
              <a:t>impossible</a:t>
            </a:r>
            <a:r>
              <a:rPr sz="2600" spc="-25" dirty="0"/>
              <a:t> </a:t>
            </a:r>
            <a:r>
              <a:rPr sz="2600" dirty="0"/>
              <a:t>to</a:t>
            </a:r>
            <a:r>
              <a:rPr sz="2600" spc="-40" dirty="0"/>
              <a:t> </a:t>
            </a:r>
            <a:r>
              <a:rPr sz="2600" dirty="0"/>
              <a:t>look</a:t>
            </a:r>
            <a:r>
              <a:rPr sz="2600" spc="-15" dirty="0"/>
              <a:t> </a:t>
            </a:r>
            <a:r>
              <a:rPr sz="2600" dirty="0"/>
              <a:t>after</a:t>
            </a:r>
            <a:r>
              <a:rPr sz="2600" spc="-85" dirty="0"/>
              <a:t> </a:t>
            </a:r>
            <a:r>
              <a:rPr sz="2600" dirty="0"/>
              <a:t>the</a:t>
            </a:r>
            <a:r>
              <a:rPr sz="2600" spc="-25" dirty="0"/>
              <a:t> </a:t>
            </a:r>
            <a:r>
              <a:rPr sz="2600" dirty="0"/>
              <a:t>new</a:t>
            </a:r>
            <a:r>
              <a:rPr sz="2600" spc="-55" dirty="0"/>
              <a:t> </a:t>
            </a:r>
            <a:r>
              <a:rPr sz="2600" spc="-10" dirty="0"/>
              <a:t>baby.</a:t>
            </a:r>
            <a:endParaRPr sz="2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544360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Rules</a:t>
            </a:r>
            <a:r>
              <a:rPr spc="25" dirty="0"/>
              <a:t> </a:t>
            </a:r>
            <a:r>
              <a:rPr dirty="0"/>
              <a:t>for</a:t>
            </a:r>
            <a:r>
              <a:rPr spc="130" dirty="0"/>
              <a:t> </a:t>
            </a:r>
            <a:r>
              <a:rPr dirty="0"/>
              <a:t>doing</a:t>
            </a:r>
            <a:r>
              <a:rPr spc="45" dirty="0"/>
              <a:t> </a:t>
            </a:r>
            <a:r>
              <a:rPr spc="-25" dirty="0"/>
              <a:t>MTP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650" y="2285936"/>
            <a:ext cx="10682351" cy="35767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8207" y="2276857"/>
            <a:ext cx="10041255" cy="3331210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32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Who</a:t>
            </a:r>
            <a:r>
              <a:rPr sz="32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can</a:t>
            </a:r>
            <a:r>
              <a:rPr sz="3200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sz="32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entury Gothic"/>
                <a:cs typeface="Century Gothic"/>
              </a:rPr>
              <a:t>MTP?</a:t>
            </a:r>
            <a:endParaRPr sz="3200">
              <a:latin typeface="Century Gothic"/>
              <a:cs typeface="Century Gothic"/>
            </a:endParaRPr>
          </a:p>
          <a:p>
            <a:pPr marL="355600" marR="5080" indent="-343535">
              <a:lnSpc>
                <a:spcPct val="101299"/>
              </a:lnSpc>
              <a:spcBef>
                <a:spcPts val="1300"/>
              </a:spcBef>
            </a:pPr>
            <a:r>
              <a:rPr sz="2750" spc="7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spc="70" dirty="0">
                <a:solidFill>
                  <a:srgbClr val="FFFFFF"/>
                </a:solidFill>
                <a:latin typeface="Century Gothic"/>
                <a:cs typeface="Century Gothic"/>
              </a:rPr>
              <a:t>Only</a:t>
            </a:r>
            <a:r>
              <a:rPr sz="275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qualified</a:t>
            </a:r>
            <a:r>
              <a:rPr sz="275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RMP</a:t>
            </a:r>
            <a:r>
              <a:rPr sz="2750" spc="25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275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MBBS</a:t>
            </a:r>
            <a:r>
              <a:rPr sz="2750" spc="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Dr.</a:t>
            </a:r>
            <a:r>
              <a:rPr sz="275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Who</a:t>
            </a:r>
            <a:r>
              <a:rPr sz="2750" spc="1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has</a:t>
            </a:r>
            <a:r>
              <a:rPr sz="275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assisted</a:t>
            </a:r>
            <a:r>
              <a:rPr sz="2750" spc="3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r>
              <a:rPr sz="275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cases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MTP</a:t>
            </a:r>
            <a:r>
              <a:rPr sz="2750" spc="2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275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recognized</a:t>
            </a:r>
            <a:r>
              <a:rPr sz="275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hospital</a:t>
            </a:r>
            <a:r>
              <a:rPr sz="2750" spc="2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sz="2750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275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mths</a:t>
            </a:r>
            <a:r>
              <a:rPr sz="2750" spc="2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experience</a:t>
            </a:r>
            <a:r>
              <a:rPr sz="275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recognized</a:t>
            </a:r>
            <a:r>
              <a:rPr sz="2750" spc="1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OBGY</a:t>
            </a:r>
            <a:r>
              <a:rPr sz="2750" spc="2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hospital.</a:t>
            </a:r>
            <a:endParaRPr sz="27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M.D.</a:t>
            </a:r>
            <a:r>
              <a:rPr sz="2750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2750" spc="1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0" dirty="0">
                <a:solidFill>
                  <a:srgbClr val="FFFFFF"/>
                </a:solidFill>
                <a:latin typeface="Century Gothic"/>
                <a:cs typeface="Century Gothic"/>
              </a:rPr>
              <a:t>OBGY</a:t>
            </a:r>
            <a:endParaRPr sz="27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2750" spc="7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spc="70" dirty="0">
                <a:solidFill>
                  <a:srgbClr val="FFFFFF"/>
                </a:solidFill>
                <a:latin typeface="Century Gothic"/>
                <a:cs typeface="Century Gothic"/>
              </a:rPr>
              <a:t>DGO</a:t>
            </a:r>
            <a:r>
              <a:rPr sz="275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5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471017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Place</a:t>
            </a:r>
            <a:r>
              <a:rPr spc="30" dirty="0"/>
              <a:t> </a:t>
            </a:r>
            <a:r>
              <a:rPr dirty="0"/>
              <a:t>&amp;</a:t>
            </a:r>
            <a:r>
              <a:rPr spc="15" dirty="0"/>
              <a:t> </a:t>
            </a:r>
            <a:r>
              <a:rPr spc="-10" dirty="0"/>
              <a:t>consent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" y="2324036"/>
            <a:ext cx="11815826" cy="39005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6067" y="2320671"/>
            <a:ext cx="11185525" cy="3649979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Government</a:t>
            </a:r>
            <a:r>
              <a:rPr sz="2750" spc="5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hospital.</a:t>
            </a:r>
            <a:endParaRPr sz="27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4447540" algn="l"/>
              </a:tabLst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Private</a:t>
            </a:r>
            <a:r>
              <a:rPr sz="2750" spc="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hospital</a:t>
            </a:r>
            <a:r>
              <a:rPr sz="2750" spc="3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having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	license,</a:t>
            </a:r>
            <a:r>
              <a:rPr sz="275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approved</a:t>
            </a:r>
            <a:r>
              <a:rPr sz="2750" spc="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sz="2750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government</a:t>
            </a:r>
            <a:endParaRPr sz="2750">
              <a:latin typeface="Century Gothic"/>
              <a:cs typeface="Century Gothic"/>
            </a:endParaRPr>
          </a:p>
          <a:p>
            <a:pPr marL="355600" marR="146050" indent="-343535">
              <a:lnSpc>
                <a:spcPct val="102400"/>
              </a:lnSpc>
              <a:spcBef>
                <a:spcPts val="1280"/>
              </a:spcBef>
              <a:tabLst>
                <a:tab pos="4666615" algn="l"/>
              </a:tabLst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Consent</a:t>
            </a:r>
            <a:r>
              <a:rPr sz="2750" spc="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pregnant</a:t>
            </a:r>
            <a:r>
              <a:rPr sz="2750" spc="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woman</a:t>
            </a:r>
            <a:r>
              <a:rPr sz="275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275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necessary,</a:t>
            </a:r>
            <a:r>
              <a:rPr sz="2750" spc="3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husband</a:t>
            </a:r>
            <a:r>
              <a:rPr sz="275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consent</a:t>
            </a:r>
            <a:r>
              <a:rPr sz="2750" spc="25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is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not necessary.(</a:t>
            </a:r>
            <a:r>
              <a:rPr sz="2750" spc="3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Abortion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	can’t</a:t>
            </a:r>
            <a:r>
              <a:rPr sz="275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performed</a:t>
            </a:r>
            <a:r>
              <a:rPr sz="2750" spc="2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275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request</a:t>
            </a:r>
            <a:r>
              <a:rPr sz="2750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husband,if</a:t>
            </a:r>
            <a:r>
              <a:rPr sz="2750" spc="2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women</a:t>
            </a:r>
            <a:r>
              <a:rPr sz="2750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herself</a:t>
            </a:r>
            <a:r>
              <a:rPr sz="2750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2750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not</a:t>
            </a:r>
            <a:r>
              <a:rPr sz="2750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willing.)</a:t>
            </a:r>
            <a:endParaRPr sz="2750">
              <a:latin typeface="Century Gothic"/>
              <a:cs typeface="Century Gothic"/>
            </a:endParaRPr>
          </a:p>
          <a:p>
            <a:pPr marL="355600" marR="5080" indent="-343535">
              <a:lnSpc>
                <a:spcPct val="102400"/>
              </a:lnSpc>
              <a:spcBef>
                <a:spcPts val="1200"/>
              </a:spcBef>
            </a:pPr>
            <a:r>
              <a:rPr sz="2750" spc="12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spc="120" dirty="0">
                <a:solidFill>
                  <a:srgbClr val="FFFFFF"/>
                </a:solidFill>
                <a:latin typeface="Century Gothic"/>
                <a:cs typeface="Century Gothic"/>
              </a:rPr>
              <a:t>If</a:t>
            </a:r>
            <a:r>
              <a:rPr sz="2750" spc="-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girl</a:t>
            </a:r>
            <a:r>
              <a:rPr sz="2750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below</a:t>
            </a:r>
            <a:r>
              <a:rPr sz="275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18</a:t>
            </a:r>
            <a:r>
              <a:rPr sz="275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yrs</a:t>
            </a:r>
            <a:r>
              <a:rPr sz="2750" spc="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sz="2750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mentally</a:t>
            </a:r>
            <a:r>
              <a:rPr sz="2750" spc="2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ill,</a:t>
            </a:r>
            <a:r>
              <a:rPr sz="275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consent</a:t>
            </a:r>
            <a:r>
              <a:rPr sz="2750" spc="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guardian</a:t>
            </a:r>
            <a:r>
              <a:rPr sz="2750" spc="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sz="2750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parents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275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necessary.</a:t>
            </a:r>
            <a:endParaRPr sz="2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0853801" cy="1738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  <a:tabLst>
                <a:tab pos="8265159" algn="l"/>
              </a:tabLst>
            </a:pPr>
            <a:r>
              <a:rPr dirty="0"/>
              <a:t>Government</a:t>
            </a:r>
            <a:r>
              <a:rPr spc="50" dirty="0"/>
              <a:t> </a:t>
            </a:r>
            <a:r>
              <a:rPr dirty="0"/>
              <a:t>hospital</a:t>
            </a:r>
            <a:r>
              <a:rPr spc="160" dirty="0"/>
              <a:t> </a:t>
            </a:r>
            <a:r>
              <a:rPr spc="-10" dirty="0"/>
              <a:t>/approved</a:t>
            </a:r>
            <a:r>
              <a:rPr dirty="0"/>
              <a:t>	</a:t>
            </a:r>
            <a:r>
              <a:rPr spc="-10" dirty="0"/>
              <a:t>private hospital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962023"/>
            <a:ext cx="12192000" cy="5843905"/>
            <a:chOff x="0" y="962023"/>
            <a:chExt cx="12192000" cy="58439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81136"/>
              <a:ext cx="6272276" cy="48244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47873"/>
              <a:ext cx="6210299" cy="4695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0300" y="962023"/>
              <a:ext cx="5981700" cy="5781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4325" y="0"/>
            <a:ext cx="11492230" cy="6858000"/>
            <a:chOff x="314325" y="0"/>
            <a:chExt cx="114922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25" y="38036"/>
              <a:ext cx="5291201" cy="68199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04775"/>
              <a:ext cx="5162550" cy="67532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8800" y="0"/>
              <a:ext cx="6167501" cy="68532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829157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Duration</a:t>
            </a:r>
            <a:r>
              <a:rPr spc="50" dirty="0"/>
              <a:t> </a:t>
            </a:r>
            <a:r>
              <a:rPr dirty="0"/>
              <a:t>of</a:t>
            </a:r>
            <a:r>
              <a:rPr spc="125" dirty="0"/>
              <a:t> </a:t>
            </a:r>
            <a:r>
              <a:rPr dirty="0"/>
              <a:t>pregnancy</a:t>
            </a:r>
            <a:r>
              <a:rPr spc="50" dirty="0"/>
              <a:t> </a:t>
            </a:r>
            <a:r>
              <a:rPr dirty="0"/>
              <a:t>for</a:t>
            </a:r>
            <a:r>
              <a:rPr spc="120" dirty="0"/>
              <a:t> </a:t>
            </a:r>
            <a:r>
              <a:rPr spc="-25" dirty="0"/>
              <a:t>MTP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175" y="2276411"/>
            <a:ext cx="11006201" cy="36338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79508" rIns="0" bIns="0" rtlCol="0">
            <a:spAutoFit/>
          </a:bodyPr>
          <a:lstStyle/>
          <a:p>
            <a:pPr marL="381000" marR="5080" indent="-343535">
              <a:lnSpc>
                <a:spcPct val="100000"/>
              </a:lnSpc>
              <a:spcBef>
                <a:spcPts val="125"/>
              </a:spcBef>
            </a:pPr>
            <a:r>
              <a:rPr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dirty="0"/>
              <a:t>Pregnancy</a:t>
            </a:r>
            <a:r>
              <a:rPr spc="90" dirty="0"/>
              <a:t> </a:t>
            </a:r>
            <a:r>
              <a:rPr dirty="0"/>
              <a:t>can</a:t>
            </a:r>
            <a:r>
              <a:rPr spc="114" dirty="0"/>
              <a:t> </a:t>
            </a:r>
            <a:r>
              <a:rPr dirty="0"/>
              <a:t>be</a:t>
            </a:r>
            <a:r>
              <a:rPr spc="85" dirty="0"/>
              <a:t> </a:t>
            </a:r>
            <a:r>
              <a:rPr dirty="0"/>
              <a:t>terminated</a:t>
            </a:r>
            <a:r>
              <a:rPr spc="370" dirty="0"/>
              <a:t> </a:t>
            </a:r>
            <a:r>
              <a:rPr dirty="0"/>
              <a:t>on</a:t>
            </a:r>
            <a:r>
              <a:rPr spc="120" dirty="0"/>
              <a:t> </a:t>
            </a:r>
            <a:r>
              <a:rPr dirty="0"/>
              <a:t>the</a:t>
            </a:r>
            <a:r>
              <a:rPr spc="160" dirty="0"/>
              <a:t> </a:t>
            </a:r>
            <a:r>
              <a:rPr dirty="0"/>
              <a:t>opinion</a:t>
            </a:r>
            <a:r>
              <a:rPr spc="114" dirty="0"/>
              <a:t> </a:t>
            </a:r>
            <a:r>
              <a:rPr dirty="0"/>
              <a:t>of</a:t>
            </a:r>
            <a:r>
              <a:rPr spc="40" dirty="0"/>
              <a:t> </a:t>
            </a:r>
            <a:r>
              <a:rPr dirty="0"/>
              <a:t>1</a:t>
            </a:r>
            <a:r>
              <a:rPr spc="50" dirty="0"/>
              <a:t> </a:t>
            </a:r>
            <a:r>
              <a:rPr dirty="0"/>
              <a:t>RMP</a:t>
            </a:r>
            <a:r>
              <a:rPr spc="250" dirty="0"/>
              <a:t> </a:t>
            </a:r>
            <a:r>
              <a:rPr spc="-25" dirty="0"/>
              <a:t>up </a:t>
            </a:r>
            <a:r>
              <a:rPr dirty="0"/>
              <a:t>to</a:t>
            </a:r>
            <a:r>
              <a:rPr spc="120" dirty="0"/>
              <a:t> </a:t>
            </a:r>
            <a:r>
              <a:rPr dirty="0"/>
              <a:t>12</a:t>
            </a:r>
            <a:r>
              <a:rPr spc="35" dirty="0"/>
              <a:t> </a:t>
            </a:r>
            <a:r>
              <a:rPr dirty="0"/>
              <a:t>wks</a:t>
            </a:r>
            <a:r>
              <a:rPr spc="-25" dirty="0"/>
              <a:t> </a:t>
            </a:r>
            <a:r>
              <a:rPr dirty="0"/>
              <a:t>/</a:t>
            </a:r>
            <a:r>
              <a:rPr spc="-20" dirty="0"/>
              <a:t> </a:t>
            </a:r>
            <a:r>
              <a:rPr dirty="0"/>
              <a:t>3</a:t>
            </a:r>
            <a:r>
              <a:rPr spc="40" dirty="0"/>
              <a:t> </a:t>
            </a:r>
            <a:r>
              <a:rPr spc="-10" dirty="0"/>
              <a:t>mths.</a:t>
            </a:r>
          </a:p>
          <a:p>
            <a:pPr marL="38100">
              <a:lnSpc>
                <a:spcPct val="100000"/>
              </a:lnSpc>
              <a:spcBef>
                <a:spcPts val="1360"/>
              </a:spcBef>
            </a:pPr>
            <a:r>
              <a:rPr spc="1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100" dirty="0"/>
              <a:t>12</a:t>
            </a:r>
            <a:r>
              <a:rPr spc="5" dirty="0"/>
              <a:t> </a:t>
            </a:r>
            <a:r>
              <a:rPr dirty="0"/>
              <a:t>to</a:t>
            </a:r>
            <a:r>
              <a:rPr spc="105" dirty="0"/>
              <a:t> </a:t>
            </a:r>
            <a:r>
              <a:rPr dirty="0"/>
              <a:t>20</a:t>
            </a:r>
            <a:r>
              <a:rPr spc="10" dirty="0"/>
              <a:t> </a:t>
            </a:r>
            <a:r>
              <a:rPr dirty="0"/>
              <a:t>Wks</a:t>
            </a:r>
            <a:r>
              <a:rPr spc="90" dirty="0"/>
              <a:t> </a:t>
            </a:r>
            <a:r>
              <a:rPr dirty="0"/>
              <a:t>/</a:t>
            </a:r>
            <a:r>
              <a:rPr spc="35" dirty="0"/>
              <a:t> </a:t>
            </a:r>
            <a:r>
              <a:rPr dirty="0"/>
              <a:t>3</a:t>
            </a:r>
            <a:r>
              <a:rPr spc="10" dirty="0"/>
              <a:t> </a:t>
            </a:r>
            <a:r>
              <a:rPr dirty="0"/>
              <a:t>to</a:t>
            </a:r>
            <a:r>
              <a:rPr spc="100" dirty="0"/>
              <a:t> 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mths</a:t>
            </a:r>
            <a:r>
              <a:rPr spc="245" dirty="0"/>
              <a:t> </a:t>
            </a:r>
            <a:r>
              <a:rPr dirty="0"/>
              <a:t>opinion</a:t>
            </a:r>
            <a:r>
              <a:rPr spc="5" dirty="0"/>
              <a:t> </a:t>
            </a:r>
            <a:r>
              <a:rPr dirty="0"/>
              <a:t>of</a:t>
            </a:r>
            <a:r>
              <a:rPr spc="70" dirty="0"/>
              <a:t> </a:t>
            </a:r>
            <a:r>
              <a:rPr dirty="0"/>
              <a:t>two</a:t>
            </a:r>
            <a:r>
              <a:rPr spc="25" dirty="0"/>
              <a:t> </a:t>
            </a:r>
            <a:r>
              <a:rPr dirty="0"/>
              <a:t>RMP</a:t>
            </a:r>
            <a:r>
              <a:rPr spc="204" dirty="0"/>
              <a:t> </a:t>
            </a:r>
            <a:r>
              <a:rPr dirty="0"/>
              <a:t>is</a:t>
            </a:r>
            <a:r>
              <a:rPr spc="-55" dirty="0"/>
              <a:t> </a:t>
            </a:r>
            <a:r>
              <a:rPr spc="-10" dirty="0"/>
              <a:t>necessary.</a:t>
            </a:r>
          </a:p>
          <a:p>
            <a:pPr marL="38100">
              <a:lnSpc>
                <a:spcPct val="100000"/>
              </a:lnSpc>
              <a:spcBef>
                <a:spcPts val="1360"/>
              </a:spcBef>
            </a:pPr>
            <a:r>
              <a:rPr spc="55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55" dirty="0"/>
              <a:t>The</a:t>
            </a:r>
            <a:r>
              <a:rPr spc="65" dirty="0"/>
              <a:t> </a:t>
            </a:r>
            <a:r>
              <a:rPr dirty="0"/>
              <a:t>opinion</a:t>
            </a:r>
            <a:r>
              <a:rPr spc="105" dirty="0"/>
              <a:t> </a:t>
            </a:r>
            <a:r>
              <a:rPr dirty="0"/>
              <a:t>must</a:t>
            </a:r>
            <a:r>
              <a:rPr spc="110" dirty="0"/>
              <a:t> </a:t>
            </a:r>
            <a:r>
              <a:rPr dirty="0"/>
              <a:t>be</a:t>
            </a:r>
            <a:r>
              <a:rPr spc="80" dirty="0"/>
              <a:t> </a:t>
            </a:r>
            <a:r>
              <a:rPr dirty="0"/>
              <a:t>formed</a:t>
            </a:r>
            <a:r>
              <a:rPr spc="195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dirty="0"/>
              <a:t>good</a:t>
            </a:r>
            <a:r>
              <a:rPr spc="130" dirty="0"/>
              <a:t> </a:t>
            </a:r>
            <a:r>
              <a:rPr dirty="0"/>
              <a:t>faith</a:t>
            </a:r>
            <a:r>
              <a:rPr spc="185" dirty="0"/>
              <a:t> </a:t>
            </a:r>
            <a:r>
              <a:rPr spc="-50" dirty="0"/>
              <a:t>.</a:t>
            </a:r>
          </a:p>
          <a:p>
            <a:pPr marL="38100">
              <a:lnSpc>
                <a:spcPct val="100000"/>
              </a:lnSpc>
              <a:spcBef>
                <a:spcPts val="1355"/>
              </a:spcBef>
              <a:tabLst>
                <a:tab pos="3721735" algn="l"/>
              </a:tabLst>
            </a:pPr>
            <a:r>
              <a:rPr spc="125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125" dirty="0"/>
              <a:t>In</a:t>
            </a:r>
            <a:r>
              <a:rPr spc="30" dirty="0"/>
              <a:t> </a:t>
            </a:r>
            <a:r>
              <a:rPr dirty="0"/>
              <a:t>Eugenic</a:t>
            </a:r>
            <a:r>
              <a:rPr spc="85" dirty="0"/>
              <a:t> </a:t>
            </a:r>
            <a:r>
              <a:rPr spc="-10" dirty="0"/>
              <a:t>ground</a:t>
            </a:r>
            <a:r>
              <a:rPr dirty="0"/>
              <a:t>	</a:t>
            </a:r>
            <a:r>
              <a:rPr spc="-10" dirty="0"/>
              <a:t>mainly.</a:t>
            </a:r>
          </a:p>
          <a:p>
            <a:pPr marL="38100">
              <a:lnSpc>
                <a:spcPct val="100000"/>
              </a:lnSpc>
              <a:spcBef>
                <a:spcPts val="1280"/>
              </a:spcBef>
            </a:pPr>
            <a:r>
              <a:rPr spc="-50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672326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694855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Documentation</a:t>
            </a:r>
            <a:r>
              <a:rPr spc="114" dirty="0"/>
              <a:t> </a:t>
            </a:r>
            <a:r>
              <a:rPr dirty="0"/>
              <a:t>&amp;</a:t>
            </a:r>
            <a:r>
              <a:rPr spc="20" dirty="0"/>
              <a:t> </a:t>
            </a:r>
            <a:r>
              <a:rPr spc="-10" dirty="0"/>
              <a:t>record.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" y="3162173"/>
            <a:ext cx="10720451" cy="18717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63047" rIns="0" bIns="0" rtlCol="0">
            <a:spAutoFit/>
          </a:bodyPr>
          <a:lstStyle/>
          <a:p>
            <a:pPr marL="381000" marR="5080" indent="-343535">
              <a:lnSpc>
                <a:spcPct val="100000"/>
              </a:lnSpc>
              <a:spcBef>
                <a:spcPts val="125"/>
              </a:spcBef>
            </a:pPr>
            <a:r>
              <a:rPr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dirty="0"/>
              <a:t>According</a:t>
            </a:r>
            <a:r>
              <a:rPr spc="275" dirty="0"/>
              <a:t> </a:t>
            </a:r>
            <a:r>
              <a:rPr dirty="0"/>
              <a:t>to</a:t>
            </a:r>
            <a:r>
              <a:rPr spc="105" dirty="0"/>
              <a:t> </a:t>
            </a:r>
            <a:r>
              <a:rPr dirty="0"/>
              <a:t>MTP</a:t>
            </a:r>
            <a:r>
              <a:rPr spc="200" dirty="0"/>
              <a:t> </a:t>
            </a:r>
            <a:r>
              <a:rPr dirty="0"/>
              <a:t>regulations,all</a:t>
            </a:r>
            <a:r>
              <a:rPr spc="310" dirty="0"/>
              <a:t> </a:t>
            </a:r>
            <a:r>
              <a:rPr dirty="0"/>
              <a:t>approved</a:t>
            </a:r>
            <a:r>
              <a:rPr spc="160" dirty="0"/>
              <a:t> </a:t>
            </a:r>
            <a:r>
              <a:rPr dirty="0"/>
              <a:t>centers</a:t>
            </a:r>
            <a:r>
              <a:rPr spc="165" dirty="0"/>
              <a:t> </a:t>
            </a:r>
            <a:r>
              <a:rPr spc="-20" dirty="0"/>
              <a:t>have </a:t>
            </a:r>
            <a:r>
              <a:rPr dirty="0"/>
              <a:t>to</a:t>
            </a:r>
            <a:r>
              <a:rPr spc="65" dirty="0"/>
              <a:t> </a:t>
            </a:r>
            <a:r>
              <a:rPr dirty="0"/>
              <a:t>maintain</a:t>
            </a:r>
            <a:r>
              <a:rPr spc="190" dirty="0"/>
              <a:t> </a:t>
            </a:r>
            <a:r>
              <a:rPr dirty="0"/>
              <a:t>admission</a:t>
            </a:r>
            <a:r>
              <a:rPr spc="190" dirty="0"/>
              <a:t> </a:t>
            </a:r>
            <a:r>
              <a:rPr dirty="0"/>
              <a:t>register</a:t>
            </a:r>
            <a:r>
              <a:rPr spc="145" dirty="0"/>
              <a:t> </a:t>
            </a:r>
            <a:r>
              <a:rPr dirty="0"/>
              <a:t>,form</a:t>
            </a:r>
            <a:r>
              <a:rPr spc="114" dirty="0"/>
              <a:t> </a:t>
            </a:r>
            <a:r>
              <a:rPr spc="-50" dirty="0"/>
              <a:t>3</a:t>
            </a:r>
          </a:p>
          <a:p>
            <a:pPr marL="38100">
              <a:lnSpc>
                <a:spcPct val="100000"/>
              </a:lnSpc>
              <a:spcBef>
                <a:spcPts val="1360"/>
              </a:spcBef>
            </a:pPr>
            <a:r>
              <a:rPr spc="12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120" dirty="0"/>
              <a:t>It</a:t>
            </a:r>
            <a:r>
              <a:rPr spc="-125" dirty="0"/>
              <a:t> </a:t>
            </a:r>
            <a:r>
              <a:rPr dirty="0"/>
              <a:t>is</a:t>
            </a:r>
            <a:r>
              <a:rPr spc="50" dirty="0"/>
              <a:t> </a:t>
            </a:r>
            <a:r>
              <a:rPr dirty="0"/>
              <a:t>a</a:t>
            </a:r>
            <a:r>
              <a:rPr spc="55" dirty="0"/>
              <a:t> </a:t>
            </a:r>
            <a:r>
              <a:rPr dirty="0"/>
              <a:t>secret</a:t>
            </a:r>
            <a:r>
              <a:rPr spc="105" dirty="0"/>
              <a:t> </a:t>
            </a:r>
            <a:r>
              <a:rPr dirty="0"/>
              <a:t>document</a:t>
            </a:r>
            <a:r>
              <a:rPr spc="190" dirty="0"/>
              <a:t> </a:t>
            </a:r>
            <a:r>
              <a:rPr dirty="0"/>
              <a:t>,it</a:t>
            </a:r>
            <a:r>
              <a:rPr spc="120" dirty="0"/>
              <a:t> </a:t>
            </a:r>
            <a:r>
              <a:rPr dirty="0"/>
              <a:t>should</a:t>
            </a:r>
            <a:r>
              <a:rPr spc="45" dirty="0"/>
              <a:t> </a:t>
            </a:r>
            <a:r>
              <a:rPr dirty="0"/>
              <a:t>be</a:t>
            </a:r>
            <a:r>
              <a:rPr spc="70" dirty="0"/>
              <a:t> </a:t>
            </a:r>
            <a:r>
              <a:rPr dirty="0"/>
              <a:t>maintained</a:t>
            </a:r>
            <a:r>
              <a:rPr spc="200" dirty="0"/>
              <a:t> </a:t>
            </a:r>
            <a:r>
              <a:rPr dirty="0"/>
              <a:t>for</a:t>
            </a:r>
            <a:r>
              <a:rPr spc="70" dirty="0"/>
              <a:t> </a:t>
            </a:r>
            <a:r>
              <a:rPr dirty="0"/>
              <a:t>5</a:t>
            </a:r>
            <a:r>
              <a:rPr spc="40" dirty="0"/>
              <a:t> </a:t>
            </a:r>
            <a:r>
              <a:rPr spc="-20" dirty="0"/>
              <a:t>yrs.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804392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Indications</a:t>
            </a:r>
            <a:r>
              <a:rPr spc="105" dirty="0"/>
              <a:t> </a:t>
            </a:r>
            <a:r>
              <a:rPr dirty="0"/>
              <a:t>/</a:t>
            </a:r>
            <a:r>
              <a:rPr spc="25" dirty="0"/>
              <a:t> </a:t>
            </a:r>
            <a:r>
              <a:rPr dirty="0"/>
              <a:t>Grounds</a:t>
            </a:r>
            <a:r>
              <a:rPr spc="110" dirty="0"/>
              <a:t> </a:t>
            </a:r>
            <a:r>
              <a:rPr dirty="0"/>
              <a:t>for</a:t>
            </a:r>
            <a:r>
              <a:rPr spc="65" dirty="0"/>
              <a:t> </a:t>
            </a:r>
            <a:r>
              <a:rPr spc="-25" dirty="0"/>
              <a:t>MTP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50" y="2095436"/>
            <a:ext cx="10710926" cy="39481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8207" y="2130632"/>
            <a:ext cx="10133330" cy="366077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75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1)</a:t>
            </a:r>
            <a:r>
              <a:rPr sz="2600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Therapeutic</a:t>
            </a:r>
            <a:r>
              <a:rPr sz="2600" spc="-2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ground</a:t>
            </a:r>
            <a:endParaRPr sz="2600">
              <a:latin typeface="Century Gothic"/>
              <a:cs typeface="Century Gothic"/>
            </a:endParaRPr>
          </a:p>
          <a:p>
            <a:pPr marL="355600" marR="5080" indent="-343535">
              <a:lnSpc>
                <a:spcPts val="2780"/>
              </a:lnSpc>
              <a:spcBef>
                <a:spcPts val="1315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85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When</a:t>
            </a:r>
            <a:r>
              <a:rPr sz="260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continuation</a:t>
            </a:r>
            <a:r>
              <a:rPr sz="2600" spc="-1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6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pregnancy</a:t>
            </a:r>
            <a:r>
              <a:rPr sz="2600" spc="-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may</a:t>
            </a:r>
            <a:r>
              <a:rPr sz="26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cause</a:t>
            </a:r>
            <a:r>
              <a:rPr sz="2600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risk</a:t>
            </a:r>
            <a:r>
              <a:rPr sz="260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6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26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life</a:t>
            </a:r>
            <a:r>
              <a:rPr sz="2600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pregnant</a:t>
            </a:r>
            <a:r>
              <a:rPr sz="2600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woman</a:t>
            </a:r>
            <a:r>
              <a:rPr sz="26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r>
              <a:rPr sz="26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mother</a:t>
            </a:r>
            <a:endParaRPr sz="2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75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r>
              <a:rPr sz="26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may</a:t>
            </a:r>
            <a:r>
              <a:rPr sz="26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cause</a:t>
            </a:r>
            <a:r>
              <a:rPr sz="2600" spc="-1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grave</a:t>
            </a:r>
            <a:r>
              <a:rPr sz="2600" spc="-22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injury</a:t>
            </a:r>
            <a:r>
              <a:rPr sz="26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6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her</a:t>
            </a:r>
            <a:r>
              <a:rPr sz="26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mental</a:t>
            </a:r>
            <a:r>
              <a:rPr sz="26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sz="26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physical</a:t>
            </a:r>
            <a:r>
              <a:rPr sz="260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health.</a:t>
            </a:r>
            <a:endParaRPr sz="2600">
              <a:latin typeface="Century Gothic"/>
              <a:cs typeface="Century Gothic"/>
            </a:endParaRPr>
          </a:p>
          <a:p>
            <a:pPr marL="355600" marR="1014730" indent="-343535">
              <a:lnSpc>
                <a:spcPts val="2850"/>
              </a:lnSpc>
              <a:spcBef>
                <a:spcPts val="1180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54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E.g.</a:t>
            </a:r>
            <a:r>
              <a:rPr sz="26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Organic</a:t>
            </a:r>
            <a:r>
              <a:rPr sz="26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heart</a:t>
            </a:r>
            <a:r>
              <a:rPr sz="26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dis</a:t>
            </a:r>
            <a:r>
              <a:rPr sz="2600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26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severe</a:t>
            </a:r>
            <a:r>
              <a:rPr sz="2600" spc="-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diabetes,</a:t>
            </a:r>
            <a:r>
              <a:rPr sz="2600" spc="-2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hyperemesis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gravidarum,Active</a:t>
            </a:r>
            <a:r>
              <a:rPr sz="2600" spc="-1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tuberculosis,toxamia</a:t>
            </a:r>
            <a:r>
              <a:rPr sz="2600" spc="-2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600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pregnancy,</a:t>
            </a:r>
            <a:endParaRPr sz="2600">
              <a:latin typeface="Century Gothic"/>
              <a:cs typeface="Century Gothic"/>
            </a:endParaRPr>
          </a:p>
          <a:p>
            <a:pPr marL="355600" marR="477520" indent="-343535">
              <a:lnSpc>
                <a:spcPts val="2780"/>
              </a:lnSpc>
              <a:spcBef>
                <a:spcPts val="1265"/>
              </a:spcBef>
            </a:pPr>
            <a:r>
              <a:rPr sz="260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600" spc="-280" dirty="0">
                <a:solidFill>
                  <a:srgbClr val="00C5BA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(PIH,</a:t>
            </a:r>
            <a:r>
              <a:rPr sz="260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eclampsia,</a:t>
            </a:r>
            <a:r>
              <a:rPr sz="2600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Oedema)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ut. Haemorrhage</a:t>
            </a:r>
            <a:r>
              <a:rPr sz="2600" spc="-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after</a:t>
            </a:r>
            <a:r>
              <a:rPr sz="26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entury Gothic"/>
                <a:cs typeface="Century Gothic"/>
              </a:rPr>
              <a:t>criminal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abortion,hydatidiform</a:t>
            </a:r>
            <a:r>
              <a:rPr sz="2600" spc="-2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mole,psychiatric</a:t>
            </a:r>
            <a:r>
              <a:rPr sz="260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latin typeface="Century Gothic"/>
                <a:cs typeface="Century Gothic"/>
              </a:rPr>
              <a:t>disease</a:t>
            </a:r>
            <a:r>
              <a:rPr sz="2600" spc="-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entury Gothic"/>
                <a:cs typeface="Century Gothic"/>
              </a:rPr>
              <a:t>etc.</a:t>
            </a:r>
            <a:endParaRPr sz="2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49255" cy="6858000"/>
            <a:chOff x="0" y="0"/>
            <a:chExt cx="105492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549001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487024" cy="68579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1025" y="476186"/>
            <a:ext cx="10053955" cy="6382385"/>
            <a:chOff x="581025" y="476186"/>
            <a:chExt cx="10053955" cy="6382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025" y="476186"/>
              <a:ext cx="10053701" cy="63818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" y="542924"/>
              <a:ext cx="9925050" cy="63150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482447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Oedema</a:t>
            </a:r>
            <a:r>
              <a:rPr spc="114" dirty="0"/>
              <a:t> </a:t>
            </a:r>
            <a:r>
              <a:rPr dirty="0"/>
              <a:t>on</a:t>
            </a:r>
            <a:r>
              <a:rPr spc="50" dirty="0"/>
              <a:t> </a:t>
            </a:r>
            <a:r>
              <a:rPr spc="-20" dirty="0"/>
              <a:t>feet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6675" y="85725"/>
            <a:ext cx="12125325" cy="6634480"/>
            <a:chOff x="66675" y="85725"/>
            <a:chExt cx="12125325" cy="66344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75" y="1733486"/>
              <a:ext cx="6596126" cy="49864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350" y="1800225"/>
              <a:ext cx="6467475" cy="48577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85725"/>
              <a:ext cx="6096000" cy="6572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542455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Hydatidiform</a:t>
            </a:r>
            <a:r>
              <a:rPr spc="175" dirty="0"/>
              <a:t> </a:t>
            </a:r>
            <a:r>
              <a:rPr spc="-20" dirty="0"/>
              <a:t>mole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1925" y="2152586"/>
            <a:ext cx="6167755" cy="4643755"/>
            <a:chOff x="161925" y="2152586"/>
            <a:chExt cx="6167755" cy="46437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925" y="2152586"/>
              <a:ext cx="6167501" cy="46435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2219323"/>
              <a:ext cx="6038850" cy="451485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62725" y="247649"/>
            <a:ext cx="5514975" cy="6610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6167501" cy="1738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Eugenic</a:t>
            </a:r>
            <a:r>
              <a:rPr spc="70" dirty="0"/>
              <a:t> </a:t>
            </a:r>
            <a:r>
              <a:rPr spc="-10" dirty="0"/>
              <a:t>ground</a:t>
            </a: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/>
              <a:t>(</a:t>
            </a:r>
            <a:r>
              <a:rPr spc="5" dirty="0"/>
              <a:t> </a:t>
            </a:r>
            <a:r>
              <a:rPr dirty="0"/>
              <a:t>14</a:t>
            </a:r>
            <a:r>
              <a:rPr spc="35" dirty="0"/>
              <a:t> </a:t>
            </a:r>
            <a:r>
              <a:rPr dirty="0"/>
              <a:t>to</a:t>
            </a:r>
            <a:r>
              <a:rPr spc="25" dirty="0"/>
              <a:t> </a:t>
            </a:r>
            <a:r>
              <a:rPr dirty="0"/>
              <a:t>20</a:t>
            </a:r>
            <a:r>
              <a:rPr spc="35" dirty="0"/>
              <a:t> </a:t>
            </a:r>
            <a:r>
              <a:rPr dirty="0"/>
              <a:t>wks</a:t>
            </a:r>
            <a:r>
              <a:rPr spc="65" dirty="0"/>
              <a:t> </a:t>
            </a:r>
            <a:r>
              <a:rPr dirty="0"/>
              <a:t>on</a:t>
            </a:r>
            <a:r>
              <a:rPr spc="30" dirty="0"/>
              <a:t> </a:t>
            </a:r>
            <a:r>
              <a:rPr spc="-20" dirty="0"/>
              <a:t>USG)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" y="2133536"/>
            <a:ext cx="10949051" cy="38719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80"/>
              </a:spcBef>
            </a:pPr>
            <a:r>
              <a:rPr spc="12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pc="120" dirty="0"/>
              <a:t>If</a:t>
            </a:r>
            <a:r>
              <a:rPr spc="-110" dirty="0"/>
              <a:t> </a:t>
            </a:r>
            <a:r>
              <a:rPr dirty="0"/>
              <a:t>there</a:t>
            </a:r>
            <a:r>
              <a:rPr spc="260" dirty="0"/>
              <a:t> </a:t>
            </a:r>
            <a:r>
              <a:rPr dirty="0"/>
              <a:t>is</a:t>
            </a:r>
            <a:r>
              <a:rPr spc="-5" dirty="0"/>
              <a:t> </a:t>
            </a:r>
            <a:r>
              <a:rPr dirty="0"/>
              <a:t>possibility</a:t>
            </a:r>
            <a:r>
              <a:rPr spc="275" dirty="0"/>
              <a:t> </a:t>
            </a:r>
            <a:r>
              <a:rPr dirty="0"/>
              <a:t>that</a:t>
            </a:r>
            <a:r>
              <a:rPr spc="225" dirty="0"/>
              <a:t> </a:t>
            </a:r>
            <a:r>
              <a:rPr dirty="0"/>
              <a:t>child</a:t>
            </a:r>
            <a:r>
              <a:rPr spc="-10" dirty="0"/>
              <a:t> </a:t>
            </a:r>
            <a:r>
              <a:rPr dirty="0"/>
              <a:t>born</a:t>
            </a:r>
            <a:r>
              <a:rPr spc="135" dirty="0"/>
              <a:t> </a:t>
            </a:r>
            <a:r>
              <a:rPr dirty="0"/>
              <a:t>would</a:t>
            </a:r>
            <a:r>
              <a:rPr spc="-10" dirty="0"/>
              <a:t> </a:t>
            </a:r>
            <a:r>
              <a:rPr dirty="0"/>
              <a:t>be</a:t>
            </a:r>
            <a:r>
              <a:rPr spc="100" dirty="0"/>
              <a:t> </a:t>
            </a:r>
            <a:r>
              <a:rPr dirty="0"/>
              <a:t>suffering</a:t>
            </a:r>
            <a:r>
              <a:rPr spc="30" dirty="0"/>
              <a:t> </a:t>
            </a:r>
            <a:r>
              <a:rPr spc="-20" dirty="0"/>
              <a:t>from</a:t>
            </a:r>
          </a:p>
          <a:p>
            <a:pPr marL="381000" marR="400050" indent="-343535">
              <a:lnSpc>
                <a:spcPts val="3080"/>
              </a:lnSpc>
              <a:spcBef>
                <a:spcPts val="1270"/>
              </a:spcBef>
              <a:tabLst>
                <a:tab pos="7176134" algn="l"/>
              </a:tabLst>
            </a:pPr>
            <a:r>
              <a:rPr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dirty="0"/>
              <a:t>Gross</a:t>
            </a:r>
            <a:r>
              <a:rPr spc="135" dirty="0"/>
              <a:t> </a:t>
            </a:r>
            <a:r>
              <a:rPr dirty="0"/>
              <a:t>physical</a:t>
            </a:r>
            <a:r>
              <a:rPr spc="210" dirty="0"/>
              <a:t> </a:t>
            </a:r>
            <a:r>
              <a:rPr dirty="0"/>
              <a:t>or</a:t>
            </a:r>
            <a:r>
              <a:rPr spc="80" dirty="0"/>
              <a:t> </a:t>
            </a:r>
            <a:r>
              <a:rPr dirty="0"/>
              <a:t>mental</a:t>
            </a:r>
            <a:r>
              <a:rPr spc="285" dirty="0"/>
              <a:t> </a:t>
            </a:r>
            <a:r>
              <a:rPr spc="-10" dirty="0"/>
              <a:t>abnormalities</a:t>
            </a:r>
            <a:r>
              <a:rPr dirty="0"/>
              <a:t>	that</a:t>
            </a:r>
            <a:r>
              <a:rPr spc="265" dirty="0"/>
              <a:t> </a:t>
            </a:r>
            <a:r>
              <a:rPr dirty="0"/>
              <a:t>child</a:t>
            </a:r>
            <a:r>
              <a:rPr spc="40" dirty="0"/>
              <a:t> </a:t>
            </a:r>
            <a:r>
              <a:rPr dirty="0"/>
              <a:t>will</a:t>
            </a:r>
            <a:r>
              <a:rPr spc="-55" dirty="0"/>
              <a:t> </a:t>
            </a:r>
            <a:r>
              <a:rPr spc="-25" dirty="0"/>
              <a:t>be </a:t>
            </a:r>
            <a:r>
              <a:rPr spc="-10" dirty="0"/>
              <a:t>handicapped.</a:t>
            </a:r>
          </a:p>
          <a:p>
            <a:pPr marL="381000" marR="318770" indent="-343535">
              <a:lnSpc>
                <a:spcPct val="91600"/>
              </a:lnSpc>
              <a:spcBef>
                <a:spcPts val="1190"/>
              </a:spcBef>
              <a:tabLst>
                <a:tab pos="3789045" algn="l"/>
                <a:tab pos="9154795" algn="l"/>
              </a:tabLst>
            </a:pPr>
            <a:r>
              <a:rPr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dirty="0"/>
              <a:t>E.g.</a:t>
            </a:r>
            <a:r>
              <a:rPr spc="90" dirty="0"/>
              <a:t> </a:t>
            </a:r>
            <a:r>
              <a:rPr dirty="0"/>
              <a:t>German</a:t>
            </a:r>
            <a:r>
              <a:rPr spc="300" dirty="0"/>
              <a:t> </a:t>
            </a:r>
            <a:r>
              <a:rPr dirty="0"/>
              <a:t>measles,chiken</a:t>
            </a:r>
            <a:r>
              <a:rPr spc="295" dirty="0"/>
              <a:t> </a:t>
            </a:r>
            <a:r>
              <a:rPr dirty="0"/>
              <a:t>pox</a:t>
            </a:r>
            <a:r>
              <a:rPr spc="204" dirty="0"/>
              <a:t> </a:t>
            </a:r>
            <a:r>
              <a:rPr dirty="0"/>
              <a:t>or</a:t>
            </a:r>
            <a:r>
              <a:rPr spc="105" dirty="0"/>
              <a:t> </a:t>
            </a:r>
            <a:r>
              <a:rPr dirty="0"/>
              <a:t>serious</a:t>
            </a:r>
            <a:r>
              <a:rPr spc="80" dirty="0"/>
              <a:t> </a:t>
            </a:r>
            <a:r>
              <a:rPr dirty="0"/>
              <a:t>viral</a:t>
            </a:r>
            <a:r>
              <a:rPr spc="80" dirty="0"/>
              <a:t> </a:t>
            </a:r>
            <a:r>
              <a:rPr spc="-10" dirty="0"/>
              <a:t>infection </a:t>
            </a:r>
            <a:r>
              <a:rPr dirty="0"/>
              <a:t>in</a:t>
            </a:r>
            <a:r>
              <a:rPr spc="-5" dirty="0"/>
              <a:t> </a:t>
            </a:r>
            <a:r>
              <a:rPr dirty="0"/>
              <a:t>1</a:t>
            </a:r>
            <a:r>
              <a:rPr sz="2775" baseline="25525" dirty="0"/>
              <a:t>st</a:t>
            </a:r>
            <a:r>
              <a:rPr sz="2775" spc="284" baseline="25525" dirty="0"/>
              <a:t> </a:t>
            </a:r>
            <a:r>
              <a:rPr sz="2750" dirty="0"/>
              <a:t>trimester</a:t>
            </a:r>
            <a:r>
              <a:rPr sz="2750" spc="330" dirty="0"/>
              <a:t> </a:t>
            </a:r>
            <a:r>
              <a:rPr sz="2750" dirty="0"/>
              <a:t>of</a:t>
            </a:r>
            <a:r>
              <a:rPr sz="2750" spc="75" dirty="0"/>
              <a:t> </a:t>
            </a:r>
            <a:r>
              <a:rPr sz="2750" dirty="0"/>
              <a:t>pregnancy,</a:t>
            </a:r>
            <a:r>
              <a:rPr sz="2750" spc="180" dirty="0"/>
              <a:t> </a:t>
            </a:r>
            <a:r>
              <a:rPr sz="2750" dirty="0"/>
              <a:t>exposure</a:t>
            </a:r>
            <a:r>
              <a:rPr sz="2750" spc="120" dirty="0"/>
              <a:t> </a:t>
            </a:r>
            <a:r>
              <a:rPr sz="2750" dirty="0"/>
              <a:t>to</a:t>
            </a:r>
            <a:r>
              <a:rPr sz="2750" spc="180" dirty="0"/>
              <a:t> </a:t>
            </a:r>
            <a:r>
              <a:rPr sz="2750" dirty="0"/>
              <a:t>X</a:t>
            </a:r>
            <a:r>
              <a:rPr sz="2750" spc="10" dirty="0"/>
              <a:t> </a:t>
            </a:r>
            <a:r>
              <a:rPr sz="2750" dirty="0"/>
              <a:t>ray</a:t>
            </a:r>
            <a:r>
              <a:rPr sz="2750" spc="60" dirty="0"/>
              <a:t> </a:t>
            </a:r>
            <a:r>
              <a:rPr sz="2750" dirty="0"/>
              <a:t>or</a:t>
            </a:r>
            <a:r>
              <a:rPr sz="2750" spc="40" dirty="0"/>
              <a:t> </a:t>
            </a:r>
            <a:r>
              <a:rPr sz="2750" spc="-10" dirty="0"/>
              <a:t>other </a:t>
            </a:r>
            <a:r>
              <a:rPr sz="2750" dirty="0"/>
              <a:t>radiation,Cytotoxic</a:t>
            </a:r>
            <a:r>
              <a:rPr sz="2750" spc="405" dirty="0"/>
              <a:t> </a:t>
            </a:r>
            <a:r>
              <a:rPr sz="2750" dirty="0"/>
              <a:t>drugs,</a:t>
            </a:r>
            <a:r>
              <a:rPr sz="2750" spc="75" dirty="0"/>
              <a:t> </a:t>
            </a:r>
            <a:r>
              <a:rPr sz="2750" dirty="0"/>
              <a:t>cocaine</a:t>
            </a:r>
            <a:r>
              <a:rPr sz="2750" spc="165" dirty="0"/>
              <a:t> </a:t>
            </a:r>
            <a:r>
              <a:rPr sz="2750" dirty="0"/>
              <a:t>cannabis</a:t>
            </a:r>
            <a:r>
              <a:rPr sz="2750" spc="60" dirty="0"/>
              <a:t> </a:t>
            </a:r>
            <a:r>
              <a:rPr sz="2750" dirty="0"/>
              <a:t>LSD</a:t>
            </a:r>
            <a:r>
              <a:rPr sz="2750" spc="120" dirty="0"/>
              <a:t> </a:t>
            </a:r>
            <a:r>
              <a:rPr sz="2750" spc="-10" dirty="0"/>
              <a:t>taken, </a:t>
            </a:r>
            <a:r>
              <a:rPr sz="2750" dirty="0"/>
              <a:t>chromosomal</a:t>
            </a:r>
            <a:r>
              <a:rPr sz="2750" spc="395" dirty="0"/>
              <a:t> </a:t>
            </a:r>
            <a:r>
              <a:rPr sz="2750" dirty="0"/>
              <a:t>abnormalities,</a:t>
            </a:r>
            <a:r>
              <a:rPr sz="2750" spc="330" dirty="0"/>
              <a:t> </a:t>
            </a:r>
            <a:r>
              <a:rPr sz="2750" dirty="0"/>
              <a:t>anenchephaly,</a:t>
            </a:r>
            <a:r>
              <a:rPr sz="2750" spc="250" dirty="0"/>
              <a:t> </a:t>
            </a:r>
            <a:r>
              <a:rPr sz="2750" spc="-10" dirty="0"/>
              <a:t>down’s </a:t>
            </a:r>
            <a:r>
              <a:rPr sz="2750" dirty="0"/>
              <a:t>syndrome,</a:t>
            </a:r>
            <a:r>
              <a:rPr sz="2750" spc="135" dirty="0"/>
              <a:t> </a:t>
            </a:r>
            <a:r>
              <a:rPr sz="2750" spc="-10" dirty="0"/>
              <a:t>Mongol</a:t>
            </a:r>
            <a:r>
              <a:rPr sz="2750" dirty="0"/>
              <a:t>	,</a:t>
            </a:r>
            <a:r>
              <a:rPr sz="2750" spc="30" dirty="0"/>
              <a:t> </a:t>
            </a:r>
            <a:r>
              <a:rPr sz="2750" dirty="0"/>
              <a:t>inheritable</a:t>
            </a:r>
            <a:r>
              <a:rPr sz="2750" spc="130" dirty="0"/>
              <a:t> </a:t>
            </a:r>
            <a:r>
              <a:rPr sz="2750" dirty="0"/>
              <a:t>mental</a:t>
            </a:r>
            <a:r>
              <a:rPr sz="2750" spc="250" dirty="0"/>
              <a:t> </a:t>
            </a:r>
            <a:r>
              <a:rPr sz="2750" spc="-10" dirty="0"/>
              <a:t>condition</a:t>
            </a:r>
            <a:r>
              <a:rPr sz="2750" dirty="0"/>
              <a:t>	</a:t>
            </a:r>
            <a:r>
              <a:rPr sz="2750" spc="-20" dirty="0"/>
              <a:t>etc.</a:t>
            </a:r>
            <a:endParaRPr sz="2750">
              <a:latin typeface="Wingdings 2"/>
              <a:cs typeface="Wingdings 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6348476" cy="1738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9317" y="130810"/>
            <a:ext cx="5495290" cy="12426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60"/>
              </a:spcBef>
            </a:pPr>
            <a:r>
              <a:rPr spc="-10" dirty="0"/>
              <a:t>Anenchephaly </a:t>
            </a:r>
            <a:r>
              <a:rPr dirty="0"/>
              <a:t>Absence</a:t>
            </a:r>
            <a:r>
              <a:rPr spc="185" dirty="0"/>
              <a:t> </a:t>
            </a:r>
            <a:r>
              <a:rPr dirty="0"/>
              <a:t>of</a:t>
            </a:r>
            <a:r>
              <a:rPr spc="35" dirty="0"/>
              <a:t> </a:t>
            </a:r>
            <a:r>
              <a:rPr dirty="0"/>
              <a:t>skull</a:t>
            </a:r>
            <a:r>
              <a:rPr spc="40" dirty="0"/>
              <a:t> </a:t>
            </a:r>
            <a:r>
              <a:rPr spc="-20" dirty="0"/>
              <a:t>bone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743011"/>
            <a:ext cx="12192000" cy="5115560"/>
            <a:chOff x="0" y="1743011"/>
            <a:chExt cx="12192000" cy="51155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43011"/>
              <a:ext cx="6462776" cy="51149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09749"/>
              <a:ext cx="6400799" cy="50482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9400" y="1924049"/>
              <a:ext cx="5562600" cy="49339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1077760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Physical</a:t>
            </a:r>
            <a:r>
              <a:rPr spc="60" dirty="0"/>
              <a:t> </a:t>
            </a:r>
            <a:r>
              <a:rPr dirty="0"/>
              <a:t>or</a:t>
            </a:r>
            <a:r>
              <a:rPr spc="50" dirty="0"/>
              <a:t> </a:t>
            </a:r>
            <a:r>
              <a:rPr dirty="0"/>
              <a:t>mentally</a:t>
            </a:r>
            <a:r>
              <a:rPr spc="135" dirty="0"/>
              <a:t> </a:t>
            </a:r>
            <a:r>
              <a:rPr dirty="0"/>
              <a:t>handicapped</a:t>
            </a:r>
            <a:r>
              <a:rPr spc="120" dirty="0"/>
              <a:t> </a:t>
            </a:r>
            <a:r>
              <a:rPr spc="-20" dirty="0"/>
              <a:t>baby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050" y="2076386"/>
            <a:ext cx="6653530" cy="4782185"/>
            <a:chOff x="19050" y="2076386"/>
            <a:chExt cx="6653530" cy="47821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" y="2076386"/>
              <a:ext cx="6653276" cy="47816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2143124"/>
              <a:ext cx="6524625" cy="47148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1325" y="2143125"/>
            <a:ext cx="5400675" cy="47148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175" y="638111"/>
            <a:ext cx="11530076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822" y="838199"/>
            <a:ext cx="10807065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Grossly</a:t>
            </a:r>
            <a:r>
              <a:rPr spc="110" dirty="0"/>
              <a:t> </a:t>
            </a:r>
            <a:r>
              <a:rPr dirty="0"/>
              <a:t>handicapped</a:t>
            </a:r>
            <a:r>
              <a:rPr spc="95" dirty="0"/>
              <a:t> </a:t>
            </a:r>
            <a:r>
              <a:rPr dirty="0"/>
              <a:t>Physically</a:t>
            </a:r>
            <a:r>
              <a:rPr spc="25" dirty="0"/>
              <a:t> </a:t>
            </a:r>
            <a:r>
              <a:rPr dirty="0"/>
              <a:t>&amp;</a:t>
            </a:r>
            <a:r>
              <a:rPr spc="30" dirty="0"/>
              <a:t> </a:t>
            </a:r>
            <a:r>
              <a:rPr spc="-10" dirty="0"/>
              <a:t>mentally.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7625" y="1819211"/>
            <a:ext cx="12144375" cy="5039360"/>
            <a:chOff x="47625" y="1819211"/>
            <a:chExt cx="12144375" cy="5039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5" y="1819211"/>
              <a:ext cx="5938901" cy="50387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1885949"/>
              <a:ext cx="12077700" cy="49720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42861"/>
            <a:ext cx="6091301" cy="1195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69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Humanitarian</a:t>
            </a:r>
            <a:r>
              <a:rPr spc="155" dirty="0"/>
              <a:t> </a:t>
            </a:r>
            <a:r>
              <a:rPr spc="-10" dirty="0"/>
              <a:t>ground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" y="2866898"/>
            <a:ext cx="10863326" cy="18717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8207" y="2858182"/>
            <a:ext cx="10233660" cy="1619250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When</a:t>
            </a:r>
            <a:r>
              <a:rPr sz="2750" spc="2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pregnancy</a:t>
            </a:r>
            <a:r>
              <a:rPr sz="2750" spc="22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275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750" spc="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result</a:t>
            </a:r>
            <a:r>
              <a:rPr sz="2750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rape.</a:t>
            </a:r>
            <a:endParaRPr sz="2750">
              <a:latin typeface="Century Gothic"/>
              <a:cs typeface="Century Gothic"/>
            </a:endParaRPr>
          </a:p>
          <a:p>
            <a:pPr marL="355600" marR="5080" indent="-343535">
              <a:lnSpc>
                <a:spcPct val="102400"/>
              </a:lnSpc>
              <a:spcBef>
                <a:spcPts val="1200"/>
              </a:spcBef>
              <a:tabLst>
                <a:tab pos="7046595" algn="l"/>
              </a:tabLst>
            </a:pPr>
            <a:r>
              <a:rPr sz="2750" dirty="0">
                <a:solidFill>
                  <a:srgbClr val="00C5BA"/>
                </a:solidFill>
                <a:latin typeface="Wingdings 2"/>
                <a:cs typeface="Wingdings 2"/>
              </a:rPr>
              <a:t>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Rape</a:t>
            </a:r>
            <a:r>
              <a:rPr sz="2750" spc="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causes</a:t>
            </a:r>
            <a:r>
              <a:rPr sz="2750" spc="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mental&amp;</a:t>
            </a:r>
            <a:r>
              <a:rPr sz="2750" spc="3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physical</a:t>
            </a:r>
            <a:r>
              <a:rPr sz="2750" spc="2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Grave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	injury</a:t>
            </a:r>
            <a:r>
              <a:rPr sz="275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750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275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health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75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750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Century Gothic"/>
                <a:cs typeface="Century Gothic"/>
              </a:rPr>
              <a:t>women.</a:t>
            </a:r>
            <a:endParaRPr sz="2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MTP Act 1971</vt:lpstr>
      <vt:lpstr>Indications / Grounds for MTP</vt:lpstr>
      <vt:lpstr>Oedema on feet</vt:lpstr>
      <vt:lpstr>Hydatidiform mole</vt:lpstr>
      <vt:lpstr>Eugenic ground ( 14 to 20 wks on USG)</vt:lpstr>
      <vt:lpstr>Anenchephaly Absence of skull bone</vt:lpstr>
      <vt:lpstr>Physical or mentally handicapped baby</vt:lpstr>
      <vt:lpstr>Grossly handicapped Physically &amp; mentally.</vt:lpstr>
      <vt:lpstr>Humanitarian ground</vt:lpstr>
      <vt:lpstr>Rape grave physical &amp; &amp; Mental injury</vt:lpstr>
      <vt:lpstr>Social &amp; Environmental ground</vt:lpstr>
      <vt:lpstr>Environmental ground</vt:lpstr>
      <vt:lpstr>Rules for doing MTP</vt:lpstr>
      <vt:lpstr>Place &amp; consent</vt:lpstr>
      <vt:lpstr>Government hospital /approved private hospital</vt:lpstr>
      <vt:lpstr>PowerPoint Presentation</vt:lpstr>
      <vt:lpstr>Duration of pregnancy for MTP</vt:lpstr>
      <vt:lpstr>PowerPoint Presentation</vt:lpstr>
      <vt:lpstr>Documentation &amp; record.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MTP Act 1971</dc:title>
  <cp:lastModifiedBy>918318701684</cp:lastModifiedBy>
  <cp:revision>2</cp:revision>
  <dcterms:created xsi:type="dcterms:W3CDTF">2024-05-02T05:12:33Z</dcterms:created>
  <dcterms:modified xsi:type="dcterms:W3CDTF">2024-05-03T05:11:45Z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2021-12-16T00:00:00Z</vt:filetime>
  </property>
  <property fmtid="{D5CDD505-2E9C-101B-9397-08002B2CF9AE}" pid="3" name="LastSaved">
    <vt:filetime>2024-05-02T00:00:00Z</vt:filetime>
  </property>
  <property fmtid="{D5CDD505-2E9C-101B-9397-08002B2CF9AE}" pid="4" name="Producer">
    <vt:lpwstr>macOS Version 12.3 (Build 21E230) Quartz PDFContext, AppendMode 1.1</vt:lpwstr>
  </property>
</Properties>
</file>