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6B89C9-C939-45DA-BA95-EB7E1913EF6D}" type="doc">
      <dgm:prSet loTypeId="urn:microsoft.com/office/officeart/2005/8/layout/process2" loCatId="process" qsTypeId="urn:microsoft.com/office/officeart/2005/8/quickstyle/simple4" qsCatId="simple" csTypeId="urn:microsoft.com/office/officeart/2005/8/colors/accent1_2" csCatId="accent1" phldr="1"/>
      <dgm:spPr/>
    </dgm:pt>
    <dgm:pt modelId="{960078C2-CC72-4A2B-A249-6BEC5ADA4A5B}">
      <dgm:prSet phldrT="[Text]"/>
      <dgm:spPr/>
      <dgm:t>
        <a:bodyPr/>
        <a:lstStyle/>
        <a:p>
          <a:r>
            <a:rPr lang="en-IN" dirty="0" smtClean="0"/>
            <a:t>Rapid gain in weight</a:t>
          </a:r>
          <a:endParaRPr lang="en-IN" dirty="0"/>
        </a:p>
      </dgm:t>
    </dgm:pt>
    <dgm:pt modelId="{A6846EE8-3777-4FF6-9D1A-6450B7FBDECC}" type="parTrans" cxnId="{C1652460-8A7C-4EAF-91CB-A164C1E467F7}">
      <dgm:prSet/>
      <dgm:spPr/>
      <dgm:t>
        <a:bodyPr/>
        <a:lstStyle/>
        <a:p>
          <a:endParaRPr lang="en-IN"/>
        </a:p>
      </dgm:t>
    </dgm:pt>
    <dgm:pt modelId="{DBC9289E-38E8-4E8B-87E6-657263D4CA0C}" type="sibTrans" cxnId="{C1652460-8A7C-4EAF-91CB-A164C1E467F7}">
      <dgm:prSet/>
      <dgm:spPr/>
      <dgm:t>
        <a:bodyPr/>
        <a:lstStyle/>
        <a:p>
          <a:endParaRPr lang="en-IN"/>
        </a:p>
      </dgm:t>
    </dgm:pt>
    <dgm:pt modelId="{9F90E6BE-ED4B-496E-B95B-1D0A885FD2D2}">
      <dgm:prSet phldrT="[Text]"/>
      <dgm:spPr/>
      <dgm:t>
        <a:bodyPr/>
        <a:lstStyle/>
        <a:p>
          <a:pPr algn="ctr"/>
          <a:r>
            <a:rPr lang="en-IN" dirty="0" smtClean="0"/>
            <a:t>Visible </a:t>
          </a:r>
          <a:r>
            <a:rPr lang="en-IN" dirty="0" err="1" smtClean="0"/>
            <a:t>edema</a:t>
          </a:r>
          <a:r>
            <a:rPr lang="en-IN" dirty="0" smtClean="0"/>
            <a:t> and/or hypertension</a:t>
          </a:r>
          <a:endParaRPr lang="en-IN" dirty="0"/>
        </a:p>
      </dgm:t>
    </dgm:pt>
    <dgm:pt modelId="{1530998C-5B6E-4B67-A455-0B10A9C9740B}" type="parTrans" cxnId="{0523395C-D5D1-4B0E-A43B-5BB0B011057A}">
      <dgm:prSet/>
      <dgm:spPr/>
      <dgm:t>
        <a:bodyPr/>
        <a:lstStyle/>
        <a:p>
          <a:endParaRPr lang="en-IN"/>
        </a:p>
      </dgm:t>
    </dgm:pt>
    <dgm:pt modelId="{8DCF0661-BB00-4DF4-9CEC-EF0815C09C84}" type="sibTrans" cxnId="{0523395C-D5D1-4B0E-A43B-5BB0B011057A}">
      <dgm:prSet/>
      <dgm:spPr/>
      <dgm:t>
        <a:bodyPr/>
        <a:lstStyle/>
        <a:p>
          <a:endParaRPr lang="en-IN"/>
        </a:p>
      </dgm:t>
    </dgm:pt>
    <dgm:pt modelId="{4652533D-4991-4F9D-B6E9-74450C466EA4}">
      <dgm:prSet phldrT="[Text]"/>
      <dgm:spPr/>
      <dgm:t>
        <a:bodyPr/>
        <a:lstStyle/>
        <a:p>
          <a:r>
            <a:rPr lang="en-IN" dirty="0" err="1" smtClean="0"/>
            <a:t>Proteinuria</a:t>
          </a:r>
          <a:endParaRPr lang="en-IN" dirty="0" smtClean="0"/>
        </a:p>
      </dgm:t>
    </dgm:pt>
    <dgm:pt modelId="{828FE0EF-F84C-486C-81AB-60E6A183134C}" type="parTrans" cxnId="{44D00B74-3E2E-4E29-835B-345BC19E07EB}">
      <dgm:prSet/>
      <dgm:spPr/>
      <dgm:t>
        <a:bodyPr/>
        <a:lstStyle/>
        <a:p>
          <a:endParaRPr lang="en-IN"/>
        </a:p>
      </dgm:t>
    </dgm:pt>
    <dgm:pt modelId="{5E5E7740-907F-48A8-960E-1E0160FD0C09}" type="sibTrans" cxnId="{44D00B74-3E2E-4E29-835B-345BC19E07EB}">
      <dgm:prSet/>
      <dgm:spPr/>
      <dgm:t>
        <a:bodyPr/>
        <a:lstStyle/>
        <a:p>
          <a:endParaRPr lang="en-IN"/>
        </a:p>
      </dgm:t>
    </dgm:pt>
    <dgm:pt modelId="{D186629D-E428-4683-9551-E1F246AEA3DE}" type="pres">
      <dgm:prSet presAssocID="{276B89C9-C939-45DA-BA95-EB7E1913EF6D}" presName="linearFlow" presStyleCnt="0">
        <dgm:presLayoutVars>
          <dgm:resizeHandles val="exact"/>
        </dgm:presLayoutVars>
      </dgm:prSet>
      <dgm:spPr/>
    </dgm:pt>
    <dgm:pt modelId="{5C222369-CC98-4D0D-B3D7-738F0F709741}" type="pres">
      <dgm:prSet presAssocID="{960078C2-CC72-4A2B-A249-6BEC5ADA4A5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FC3A5D9-9152-47F9-BFCC-3C48FEB6A313}" type="pres">
      <dgm:prSet presAssocID="{DBC9289E-38E8-4E8B-87E6-657263D4CA0C}" presName="sibTrans" presStyleLbl="sibTrans2D1" presStyleIdx="0" presStyleCnt="2"/>
      <dgm:spPr/>
      <dgm:t>
        <a:bodyPr/>
        <a:lstStyle/>
        <a:p>
          <a:endParaRPr lang="en-IN"/>
        </a:p>
      </dgm:t>
    </dgm:pt>
    <dgm:pt modelId="{E74846DF-F0CB-43F7-A894-66AF1F627FBF}" type="pres">
      <dgm:prSet presAssocID="{DBC9289E-38E8-4E8B-87E6-657263D4CA0C}" presName="connectorText" presStyleLbl="sibTrans2D1" presStyleIdx="0" presStyleCnt="2"/>
      <dgm:spPr/>
      <dgm:t>
        <a:bodyPr/>
        <a:lstStyle/>
        <a:p>
          <a:endParaRPr lang="en-IN"/>
        </a:p>
      </dgm:t>
    </dgm:pt>
    <dgm:pt modelId="{54B057A1-3AE1-4AFF-9753-1EC4EC0EEDE7}" type="pres">
      <dgm:prSet presAssocID="{9F90E6BE-ED4B-496E-B95B-1D0A885FD2D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2055CA2-A0B9-46E6-BA54-E6CD1CBFBA86}" type="pres">
      <dgm:prSet presAssocID="{8DCF0661-BB00-4DF4-9CEC-EF0815C09C84}" presName="sibTrans" presStyleLbl="sibTrans2D1" presStyleIdx="1" presStyleCnt="2"/>
      <dgm:spPr/>
      <dgm:t>
        <a:bodyPr/>
        <a:lstStyle/>
        <a:p>
          <a:endParaRPr lang="en-IN"/>
        </a:p>
      </dgm:t>
    </dgm:pt>
    <dgm:pt modelId="{416DD931-2E5B-4A3B-9E43-28B5C7E714EC}" type="pres">
      <dgm:prSet presAssocID="{8DCF0661-BB00-4DF4-9CEC-EF0815C09C84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6B5FB955-CB25-445A-B7FA-0C708DCBFE65}" type="pres">
      <dgm:prSet presAssocID="{4652533D-4991-4F9D-B6E9-74450C466EA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0523395C-D5D1-4B0E-A43B-5BB0B011057A}" srcId="{276B89C9-C939-45DA-BA95-EB7E1913EF6D}" destId="{9F90E6BE-ED4B-496E-B95B-1D0A885FD2D2}" srcOrd="1" destOrd="0" parTransId="{1530998C-5B6E-4B67-A455-0B10A9C9740B}" sibTransId="{8DCF0661-BB00-4DF4-9CEC-EF0815C09C84}"/>
    <dgm:cxn modelId="{79347018-8820-4C77-B62B-C5FC12A2C914}" type="presOf" srcId="{276B89C9-C939-45DA-BA95-EB7E1913EF6D}" destId="{D186629D-E428-4683-9551-E1F246AEA3DE}" srcOrd="0" destOrd="0" presId="urn:microsoft.com/office/officeart/2005/8/layout/process2"/>
    <dgm:cxn modelId="{3F4DF41C-E69D-4EFD-8BF4-E99FA859871A}" type="presOf" srcId="{960078C2-CC72-4A2B-A249-6BEC5ADA4A5B}" destId="{5C222369-CC98-4D0D-B3D7-738F0F709741}" srcOrd="0" destOrd="0" presId="urn:microsoft.com/office/officeart/2005/8/layout/process2"/>
    <dgm:cxn modelId="{CF4F4533-7F98-491E-B540-180462D4D9F4}" type="presOf" srcId="{DBC9289E-38E8-4E8B-87E6-657263D4CA0C}" destId="{E74846DF-F0CB-43F7-A894-66AF1F627FBF}" srcOrd="1" destOrd="0" presId="urn:microsoft.com/office/officeart/2005/8/layout/process2"/>
    <dgm:cxn modelId="{159B4617-8A06-4ACD-BF8B-EDC320E5CA78}" type="presOf" srcId="{DBC9289E-38E8-4E8B-87E6-657263D4CA0C}" destId="{AFC3A5D9-9152-47F9-BFCC-3C48FEB6A313}" srcOrd="0" destOrd="0" presId="urn:microsoft.com/office/officeart/2005/8/layout/process2"/>
    <dgm:cxn modelId="{8887AEF1-FFFD-46B6-B231-2C915506EAD8}" type="presOf" srcId="{8DCF0661-BB00-4DF4-9CEC-EF0815C09C84}" destId="{416DD931-2E5B-4A3B-9E43-28B5C7E714EC}" srcOrd="1" destOrd="0" presId="urn:microsoft.com/office/officeart/2005/8/layout/process2"/>
    <dgm:cxn modelId="{44D00B74-3E2E-4E29-835B-345BC19E07EB}" srcId="{276B89C9-C939-45DA-BA95-EB7E1913EF6D}" destId="{4652533D-4991-4F9D-B6E9-74450C466EA4}" srcOrd="2" destOrd="0" parTransId="{828FE0EF-F84C-486C-81AB-60E6A183134C}" sibTransId="{5E5E7740-907F-48A8-960E-1E0160FD0C09}"/>
    <dgm:cxn modelId="{B3973F7A-01D6-4A23-B49B-6614AA55D5E8}" type="presOf" srcId="{4652533D-4991-4F9D-B6E9-74450C466EA4}" destId="{6B5FB955-CB25-445A-B7FA-0C708DCBFE65}" srcOrd="0" destOrd="0" presId="urn:microsoft.com/office/officeart/2005/8/layout/process2"/>
    <dgm:cxn modelId="{DD6F6093-DD17-4046-BEC9-F12D765079B2}" type="presOf" srcId="{9F90E6BE-ED4B-496E-B95B-1D0A885FD2D2}" destId="{54B057A1-3AE1-4AFF-9753-1EC4EC0EEDE7}" srcOrd="0" destOrd="0" presId="urn:microsoft.com/office/officeart/2005/8/layout/process2"/>
    <dgm:cxn modelId="{C1652460-8A7C-4EAF-91CB-A164C1E467F7}" srcId="{276B89C9-C939-45DA-BA95-EB7E1913EF6D}" destId="{960078C2-CC72-4A2B-A249-6BEC5ADA4A5B}" srcOrd="0" destOrd="0" parTransId="{A6846EE8-3777-4FF6-9D1A-6450B7FBDECC}" sibTransId="{DBC9289E-38E8-4E8B-87E6-657263D4CA0C}"/>
    <dgm:cxn modelId="{8873F40B-36F0-4F86-A477-944F5D8C567A}" type="presOf" srcId="{8DCF0661-BB00-4DF4-9CEC-EF0815C09C84}" destId="{32055CA2-A0B9-46E6-BA54-E6CD1CBFBA86}" srcOrd="0" destOrd="0" presId="urn:microsoft.com/office/officeart/2005/8/layout/process2"/>
    <dgm:cxn modelId="{697B6C9F-5F42-4A25-9198-25B5A478EDC6}" type="presParOf" srcId="{D186629D-E428-4683-9551-E1F246AEA3DE}" destId="{5C222369-CC98-4D0D-B3D7-738F0F709741}" srcOrd="0" destOrd="0" presId="urn:microsoft.com/office/officeart/2005/8/layout/process2"/>
    <dgm:cxn modelId="{48AC658F-6C89-446A-8D56-1A55A1B98EC9}" type="presParOf" srcId="{D186629D-E428-4683-9551-E1F246AEA3DE}" destId="{AFC3A5D9-9152-47F9-BFCC-3C48FEB6A313}" srcOrd="1" destOrd="0" presId="urn:microsoft.com/office/officeart/2005/8/layout/process2"/>
    <dgm:cxn modelId="{B9190E4E-1287-412A-86A7-4FC22FE2697F}" type="presParOf" srcId="{AFC3A5D9-9152-47F9-BFCC-3C48FEB6A313}" destId="{E74846DF-F0CB-43F7-A894-66AF1F627FBF}" srcOrd="0" destOrd="0" presId="urn:microsoft.com/office/officeart/2005/8/layout/process2"/>
    <dgm:cxn modelId="{69BBB5A9-026C-4A15-B6E5-B38BC64CCFF0}" type="presParOf" srcId="{D186629D-E428-4683-9551-E1F246AEA3DE}" destId="{54B057A1-3AE1-4AFF-9753-1EC4EC0EEDE7}" srcOrd="2" destOrd="0" presId="urn:microsoft.com/office/officeart/2005/8/layout/process2"/>
    <dgm:cxn modelId="{BBD3B798-55CB-4C67-908F-A5CC33AA7B1F}" type="presParOf" srcId="{D186629D-E428-4683-9551-E1F246AEA3DE}" destId="{32055CA2-A0B9-46E6-BA54-E6CD1CBFBA86}" srcOrd="3" destOrd="0" presId="urn:microsoft.com/office/officeart/2005/8/layout/process2"/>
    <dgm:cxn modelId="{4A604035-4483-4734-9916-E4C1D05D2856}" type="presParOf" srcId="{32055CA2-A0B9-46E6-BA54-E6CD1CBFBA86}" destId="{416DD931-2E5B-4A3B-9E43-28B5C7E714EC}" srcOrd="0" destOrd="0" presId="urn:microsoft.com/office/officeart/2005/8/layout/process2"/>
    <dgm:cxn modelId="{C067C37B-0B8C-47C4-B37B-2E53B9A77CE7}" type="presParOf" srcId="{D186629D-E428-4683-9551-E1F246AEA3DE}" destId="{6B5FB955-CB25-445A-B7FA-0C708DCBFE65}" srcOrd="4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D58948-D161-4BD4-8ED3-3E4198BC2A97}" type="datetimeFigureOut">
              <a:rPr lang="en-US" smtClean="0"/>
              <a:pPr/>
              <a:t>5/14/2024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55DDA1-3686-494F-9B75-9DEDEE1B208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829761"/>
          </a:xfrm>
        </p:spPr>
        <p:txBody>
          <a:bodyPr/>
          <a:lstStyle/>
          <a:p>
            <a:r>
              <a:rPr lang="en-IN" dirty="0" smtClean="0"/>
              <a:t>Hypertensive Disorders in Pregnancy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14686"/>
            <a:ext cx="8243918" cy="185738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AMIT KUMAR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(Department Of OBG)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Madhav Homeopathic Medical College, Abu Road,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Sirohi</a:t>
            </a:r>
            <a:endParaRPr lang="en-I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CLINICAL FEATURES</a:t>
            </a:r>
          </a:p>
          <a:p>
            <a:pPr algn="just"/>
            <a:endParaRPr lang="en-IN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Mild symptoms: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Slight swelling over the ankles which persists on rising from the bed in the morning or tightness of the ring on the finger is the early manifestation of pre-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edema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 Gradually, the swelling may extend to the face, abdominal wall, vulva and even the whole body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Alarming symptoms</a:t>
            </a:r>
          </a:p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(1) Headache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— either located over the occipital or frontal region </a:t>
            </a:r>
          </a:p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(2) Disturbed sleep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(3) Diminished urinary output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—Urinary output of less than 400 ml in 24 hours is very ominous,</a:t>
            </a:r>
          </a:p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(4)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pain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—acute pain in the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region associated with vomiting, at times coffee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color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is due to hemorrhagic gastritis or due to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subcapsular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hemorrhage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in the liver,</a:t>
            </a:r>
          </a:p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(5) Eye symptom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s—there may be blurring,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scotomata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dimness of vision or at times complete blindness.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SIGNS</a:t>
            </a:r>
          </a:p>
          <a:p>
            <a:pPr marL="624078" indent="-514350"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Abnormal weight gain</a:t>
            </a:r>
          </a:p>
          <a:p>
            <a:pPr marL="624078" indent="-514350"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Rise of blood pressure</a:t>
            </a:r>
          </a:p>
          <a:p>
            <a:pPr marL="624078" indent="-514350">
              <a:buAutoNum type="arabicPeriod"/>
            </a:pP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Edema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There is no manifestation of chronic cardiovascular or renal pathology.</a:t>
            </a:r>
          </a:p>
          <a:p>
            <a:pPr marL="624078" indent="-514350"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Pulmonary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edema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— due to leaky capillaries and low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oncotic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pressure.</a:t>
            </a:r>
          </a:p>
          <a:p>
            <a:pPr marL="624078" indent="-514350" algn="just"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Abdominal examination may reveal evidences of chronic placental insufficiency, such as scanty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liquorm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or growth retardation of the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fetus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714488"/>
          <a:ext cx="7543824" cy="3792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Pre-</a:t>
            </a:r>
            <a:r>
              <a:rPr lang="en-IN" dirty="0" err="1" smtClean="0"/>
              <a:t>eclampsia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INVESTIGATIONS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Urine</a:t>
            </a:r>
          </a:p>
          <a:p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Ophthalmoscopic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examination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Blood values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Antenatal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monitoring</a:t>
            </a: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COMPLICATIONS OF PRE-ECLAMPSIA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Immediate: (1) Maternal (2)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Remote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>
            <a:no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IMMEDIATE: Maternal</a:t>
            </a:r>
          </a:p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During pregnancy: </a:t>
            </a:r>
          </a:p>
          <a:p>
            <a:pPr marL="624078" indent="-514350">
              <a:buAutoNum type="alphaLcParenBoth"/>
            </a:pP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(2%) — more in acute than in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subacute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cases, </a:t>
            </a:r>
          </a:p>
          <a:p>
            <a:pPr marL="624078" indent="-514350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Accidental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hemorrhage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AutoNum type="alphaLcParenBoth"/>
            </a:pP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Oliguria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anuria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Dimness of vision and even blindness, </a:t>
            </a:r>
          </a:p>
          <a:p>
            <a:pPr marL="624078" indent="-514350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Preterm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24078" indent="-514350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HELLP syndrome,</a:t>
            </a:r>
          </a:p>
          <a:p>
            <a:pPr marL="624078" indent="-514350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Cerebral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hemorrhage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Acute respiratory distress syndrome (ARDS)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24078" indent="-514350" algn="just">
              <a:buAutoNum type="alphaLcParenBoth"/>
            </a:pP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24078" indent="-514350" algn="just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Postpartum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hemorrhage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— may be related with coagulation failure</a:t>
            </a:r>
          </a:p>
          <a:p>
            <a:pPr marL="624078" indent="-514350" algn="just">
              <a:buAutoNum type="alphaLcParenBoth"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Puerperium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 algn="just">
              <a:buAutoNum type="alphaLcParenBoth"/>
            </a:pP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— usually occurs within 48 hours.</a:t>
            </a:r>
          </a:p>
          <a:p>
            <a:pPr marL="624078" indent="-514350" algn="just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Shock — puerperal vasomotor collapse .</a:t>
            </a:r>
          </a:p>
          <a:p>
            <a:pPr marL="624078" indent="-514350" algn="just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Sepsis — due to increased incidence of induction, operative interference, and low vitality.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Fetal</a:t>
            </a: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Intrauterine death—due to spasm of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uteroplacental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circulation leading to accidental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hemorrhage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or acute red infarction, </a:t>
            </a:r>
          </a:p>
          <a:p>
            <a:pPr marL="624078" indent="-514350" algn="just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Intrauterine growth restriction—due to chronic placental insufficiency, </a:t>
            </a:r>
          </a:p>
          <a:p>
            <a:pPr marL="624078" indent="-514350" algn="just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Asphyxia, </a:t>
            </a:r>
          </a:p>
          <a:p>
            <a:pPr marL="624078" indent="-514350" algn="just">
              <a:buAutoNum type="alphaLcParenBoth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Prematurity—either due to spontaneous preterm onset of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or due to preterm induction.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REMOTE</a:t>
            </a:r>
          </a:p>
          <a:p>
            <a:pPr>
              <a:buNone/>
            </a:pP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Residual hypertension: 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Recurrent pre-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Chronic renal disease: 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Risk of placental abruption for those women with pre-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ranges from 5–20 percent and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OBJECTIVES ARE: 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(1) To stabilise hypertension and to prevent its progression to severe pre-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(2) To prevent the complications 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(3) To prevent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(4) Delivery of a healthy baby in optimal time.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(5) Restoration of the health of the mother in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puerperium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MANAGEMENT OF PRE-ECLAMPSIA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DEFINITION: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Pre-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is a multisystem disorder of unknown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etiology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characterized by development of hypertension to the extent of 140/90 mm Hg or more with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proteinuria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after the 20th week in a previously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normotensive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nonproteinuric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woman.</a:t>
            </a:r>
          </a:p>
          <a:p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preeclamptic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features may appear even before the 20th week as in cases of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hydatidiform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mole and acute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polyhydramnios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PRE-ECLAMPSIA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PROPHYLACTIC MEASURES FO PREVENTION OF PRE-ECLAMPSIA</a:t>
            </a:r>
          </a:p>
          <a:p>
            <a:pPr algn="just">
              <a:buNone/>
            </a:pP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Regular antenatal check up for early detection of rapid gain in weight or a tendency of rising blood pressure specially the diastolic one.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Antithrombotic agents: Low dose aspirin 60 mg daily beginning early in pregnancy in potentially high risk patients is given.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Heparin or low molecular weight heparin is useful in women with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thrombophilia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and with high risk pregnancy.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Calcium supplementation (2 gm per day) reduces the risk of gestational hypertension.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Antioxidants, vitamins E and C and nutritional supplementation with magnesium, zinc, fish oil and low salt diet have been tried but are of limited benefit.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Balanced diet rich in protein may reduce the risk.</a:t>
            </a: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term,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‘Pregnancy-induced hypertension (PIH)’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defined as the hypertension that develops as a direct result of the gravid state. It includes—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681228" indent="-571500">
              <a:buAutoNum type="romanLcParenBoth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Gestational hypertension, </a:t>
            </a:r>
          </a:p>
          <a:p>
            <a:pPr marL="681228" indent="-571500">
              <a:buAutoNum type="romanLcParenBoth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Pre-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and </a:t>
            </a:r>
          </a:p>
          <a:p>
            <a:pPr marL="681228" indent="-571500">
              <a:buAutoNum type="romanLcParenBoth"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DIAGNOSTIC CRITERIA OF PRE-ECLAMPSIA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Hypertension: An absolute rise of blood pressure of at least 140/90 mm Hg.</a:t>
            </a:r>
          </a:p>
          <a:p>
            <a:pPr>
              <a:buNone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Edema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 Demonstration of pitting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edema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over the ankles after 12 hours bed rest or rapid gain in weight.</a:t>
            </a:r>
          </a:p>
          <a:p>
            <a:pPr>
              <a:buNone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Proteinuria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 Presence of total protein in 24 hours urine of more than 0.3 gm or &gt;2+ (1.0 gm/L)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INCIDENCE: The incidence of pre-</a:t>
            </a:r>
            <a:r>
              <a:rPr lang="en-IN" dirty="0" err="1" smtClean="0"/>
              <a:t>eclampsia</a:t>
            </a:r>
            <a:r>
              <a:rPr lang="en-IN" dirty="0" smtClean="0"/>
              <a:t> in hospital practice varies widely from 5 to 15%. </a:t>
            </a:r>
            <a:r>
              <a:rPr lang="en-IN" b="1" dirty="0" smtClean="0"/>
              <a:t>The incidence in </a:t>
            </a:r>
            <a:r>
              <a:rPr lang="en-IN" b="1" dirty="0" err="1" smtClean="0"/>
              <a:t>primigravidae</a:t>
            </a:r>
            <a:r>
              <a:rPr lang="en-IN" b="1" dirty="0" smtClean="0"/>
              <a:t> is about 10% and in </a:t>
            </a:r>
            <a:r>
              <a:rPr lang="en-IN" b="1" dirty="0" err="1" smtClean="0"/>
              <a:t>multigravidae</a:t>
            </a:r>
            <a:r>
              <a:rPr lang="en-IN" b="1" dirty="0" smtClean="0"/>
              <a:t> 5%.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348" y="428604"/>
            <a:ext cx="8158162" cy="445454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RISK FACTORS FOR PRE-ECLAMPSIA</a:t>
            </a: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sz="2800" b="1" i="1" dirty="0" err="1" smtClean="0">
                <a:latin typeface="Times New Roman" pitchFamily="18" charset="0"/>
                <a:cs typeface="Times New Roman" pitchFamily="18" charset="0"/>
              </a:rPr>
              <a:t>Primigravida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Young or elderly (first time exposure to chorionic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villi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• Family history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: Hypertension, pre-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Placental abnormalities:</a:t>
            </a: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Hyperplacentosis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Excessive exposure to chorionic</a:t>
            </a:r>
          </a:p>
          <a:p>
            <a:pPr algn="just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villi—(molar pregnancy twins, diabetes)</a:t>
            </a:r>
          </a:p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– Placental ischemia.</a:t>
            </a: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Obesity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Pre-existing vascular disease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New paternity.</a:t>
            </a: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IN" sz="2800" b="1" i="1" dirty="0" err="1" smtClean="0">
                <a:latin typeface="Times New Roman" pitchFamily="18" charset="0"/>
                <a:cs typeface="Times New Roman" pitchFamily="18" charset="0"/>
              </a:rPr>
              <a:t>Thrombophilias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ETIOPATHOLOGICAL FACTORS FOR PRE-ECLAMPSIA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Failure of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trophoblast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invasion (abnormal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placentation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Vascular endothelial damage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Inflammatory mediators (cytokines)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Immunological intolerance between maternal and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tissues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Coagulation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abnormalities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Increased oxygen free radicals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Genetic predisposition (polygenic disorder)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Dietary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dieficiency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or excess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CLINICAL TYPES</a:t>
            </a:r>
          </a:p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• Mild: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includes cases of sustained rise of blood pressure of more than 140/90 mm Hg but less than 160 mm Hg systolic or 110 mm Hg diastolic without significant 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proteinuria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• Severe:</a:t>
            </a: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(1) A persistent systolic blood pressure of &gt;160 mm Hg or diastolic pressure of &gt;110 mm Hg.</a:t>
            </a:r>
          </a:p>
          <a:p>
            <a:pPr algn="just"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(2) Protein excretion of &gt;5 gm/24 hr. </a:t>
            </a:r>
          </a:p>
          <a:p>
            <a:pPr algn="just"/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Oliguria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(&lt;400 ml/24 hr).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(4) Platelet count &lt; 100,000/mm3.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(5) HELLP syndrome.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(6) Cerebral or visual disturbances.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(7) Persistent severe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pain.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(8) Retinal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hemorrhages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exudates or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papilledema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(9) Intrauterine growth restriction of the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fetus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(10) Pulmonary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edema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934</Words>
  <Application>Microsoft Office PowerPoint</Application>
  <PresentationFormat>On-screen Show (4:3)</PresentationFormat>
  <Paragraphs>125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Hypertensive Disorders in Pregnancy</vt:lpstr>
      <vt:lpstr>PRE-ECLAMPSIA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Pre-eclampsia</vt:lpstr>
      <vt:lpstr>Slide 14</vt:lpstr>
      <vt:lpstr>Slide 15</vt:lpstr>
      <vt:lpstr>Slide 16</vt:lpstr>
      <vt:lpstr>Slide 17</vt:lpstr>
      <vt:lpstr>Slide 18</vt:lpstr>
      <vt:lpstr>MANAGEMENT OF PRE-ECLAMPSIA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Hypertensive Disorders in Pregnancy</dc:title>
  <dc:creator>BHAWANA</dc:creator>
  <cp:lastModifiedBy>MU</cp:lastModifiedBy>
  <cp:revision>15</cp:revision>
  <dcterms:created xsi:type="dcterms:W3CDTF">2021-10-26T05:46:44Z</dcterms:created>
  <dcterms:modified xsi:type="dcterms:W3CDTF">2024-05-14T06:39:04Z</dcterms:modified>
</cp:coreProperties>
</file>