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75" r:id="rId8"/>
    <p:sldId id="263" r:id="rId9"/>
    <p:sldId id="264" r:id="rId10"/>
    <p:sldId id="265" r:id="rId11"/>
    <p:sldId id="266" r:id="rId12"/>
    <p:sldId id="267" r:id="rId13"/>
    <p:sldId id="268" r:id="rId14"/>
    <p:sldId id="274" r:id="rId15"/>
    <p:sldId id="269" r:id="rId16"/>
    <p:sldId id="272" r:id="rId17"/>
    <p:sldId id="273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4EC2-BEEA-42CE-AD5C-635E6FABA856}" type="datetimeFigureOut">
              <a:rPr lang="en-US" smtClean="0"/>
              <a:pPr/>
              <a:t>5/14/2024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5A4A7-748E-4D9D-9418-19A523C182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4EC2-BEEA-42CE-AD5C-635E6FABA856}" type="datetimeFigureOut">
              <a:rPr lang="en-US" smtClean="0"/>
              <a:pPr/>
              <a:t>5/14/2024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5A4A7-748E-4D9D-9418-19A523C182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4EC2-BEEA-42CE-AD5C-635E6FABA856}" type="datetimeFigureOut">
              <a:rPr lang="en-US" smtClean="0"/>
              <a:pPr/>
              <a:t>5/14/2024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5A4A7-748E-4D9D-9418-19A523C182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4EC2-BEEA-42CE-AD5C-635E6FABA856}" type="datetimeFigureOut">
              <a:rPr lang="en-US" smtClean="0"/>
              <a:pPr/>
              <a:t>5/14/2024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5A4A7-748E-4D9D-9418-19A523C182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4EC2-BEEA-42CE-AD5C-635E6FABA856}" type="datetimeFigureOut">
              <a:rPr lang="en-US" smtClean="0"/>
              <a:pPr/>
              <a:t>5/14/2024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5A4A7-748E-4D9D-9418-19A523C182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4EC2-BEEA-42CE-AD5C-635E6FABA856}" type="datetimeFigureOut">
              <a:rPr lang="en-US" smtClean="0"/>
              <a:pPr/>
              <a:t>5/14/2024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5A4A7-748E-4D9D-9418-19A523C182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4EC2-BEEA-42CE-AD5C-635E6FABA856}" type="datetimeFigureOut">
              <a:rPr lang="en-US" smtClean="0"/>
              <a:pPr/>
              <a:t>5/14/2024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5A4A7-748E-4D9D-9418-19A523C182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4EC2-BEEA-42CE-AD5C-635E6FABA856}" type="datetimeFigureOut">
              <a:rPr lang="en-US" smtClean="0"/>
              <a:pPr/>
              <a:t>5/14/2024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5A4A7-748E-4D9D-9418-19A523C182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4EC2-BEEA-42CE-AD5C-635E6FABA856}" type="datetimeFigureOut">
              <a:rPr lang="en-US" smtClean="0"/>
              <a:pPr/>
              <a:t>5/14/2024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5A4A7-748E-4D9D-9418-19A523C182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4EC2-BEEA-42CE-AD5C-635E6FABA856}" type="datetimeFigureOut">
              <a:rPr lang="en-US" smtClean="0"/>
              <a:pPr/>
              <a:t>5/14/2024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5A4A7-748E-4D9D-9418-19A523C182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4EC2-BEEA-42CE-AD5C-635E6FABA856}" type="datetimeFigureOut">
              <a:rPr lang="en-US" smtClean="0"/>
              <a:pPr/>
              <a:t>5/14/2024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5A4A7-748E-4D9D-9418-19A523C182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C4EC2-BEEA-42CE-AD5C-635E6FABA856}" type="datetimeFigureOut">
              <a:rPr lang="en-US" smtClean="0"/>
              <a:pPr/>
              <a:t>5/14/2024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5A4A7-748E-4D9D-9418-19A523C1827A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/>
        </p:nvSpPr>
        <p:spPr>
          <a:xfrm>
            <a:off x="0" y="4429132"/>
            <a:ext cx="9144000" cy="2071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DR. AMIT KUMAR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Associate</a:t>
            </a:r>
            <a:r>
              <a:rPr kumimoji="0" lang="en-US" sz="28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Professor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(Department Of OBG)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Madhav Homeopathic Medical College, Abu Road,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Sirohi</a:t>
            </a:r>
            <a:endParaRPr kumimoji="0" lang="en-I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IN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itle 5"/>
          <p:cNvSpPr>
            <a:spLocks noGrp="1"/>
          </p:cNvSpPr>
          <p:nvPr>
            <p:ph type="ctrTitle"/>
          </p:nvPr>
        </p:nvSpPr>
        <p:spPr>
          <a:xfrm>
            <a:off x="714348" y="78579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GESTATIONAL TROPHOBLASTIC DISEASES (GTD)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The higher the ratio of paternal: maternal chromosomes, the greater is the molar change.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Complete moles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show 2: 0 paternal/maternal ratio whereas partial mole shows 2: 1 ratio.</a:t>
            </a:r>
          </a:p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History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of prior </a:t>
            </a:r>
            <a:r>
              <a:rPr lang="en-IN" sz="2800" dirty="0" err="1">
                <a:latin typeface="Times New Roman" pitchFamily="18" charset="0"/>
                <a:cs typeface="Times New Roman" pitchFamily="18" charset="0"/>
              </a:rPr>
              <a:t>hydatidiform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mole increases the chance of recurrence (1 to 4%).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SYMPTOMS</a:t>
            </a:r>
          </a:p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Vaginal bleeding</a:t>
            </a:r>
          </a:p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Varying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degree of lower abdominal pain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may be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due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to</a:t>
            </a:r>
          </a:p>
          <a:p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The patient becomes sick without any apparent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reason.</a:t>
            </a:r>
          </a:p>
          <a:p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Vomiting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of pregnancy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becomes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excessive</a:t>
            </a:r>
          </a:p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Breathlessness</a:t>
            </a:r>
          </a:p>
          <a:p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Expulsion of grape like vesicles per </a:t>
            </a:r>
            <a:r>
              <a:rPr lang="en-IN" sz="2800" dirty="0" err="1">
                <a:latin typeface="Times New Roman" pitchFamily="18" charset="0"/>
                <a:cs typeface="Times New Roman" pitchFamily="18" charset="0"/>
              </a:rPr>
              <a:t>vaginam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is diagnostic of vesicular mole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sz="2800" b="1" dirty="0" smtClean="0"/>
              <a:t>History </a:t>
            </a:r>
            <a:r>
              <a:rPr lang="en-IN" sz="2800" b="1" dirty="0"/>
              <a:t>of quickening is absent.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INVESTIGATIONS:</a:t>
            </a:r>
          </a:p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Full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blood count, ABO and </a:t>
            </a:r>
            <a:r>
              <a:rPr lang="en-IN" sz="2800" dirty="0" err="1">
                <a:latin typeface="Times New Roman" pitchFamily="18" charset="0"/>
                <a:cs typeface="Times New Roman" pitchFamily="18" charset="0"/>
              </a:rPr>
              <a:t>Rh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grouping.</a:t>
            </a:r>
          </a:p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Hepatic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, renal and thyroid function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tests are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carried out.</a:t>
            </a:r>
          </a:p>
          <a:p>
            <a:pPr algn="just"/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Sonography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: Characteristic features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of molar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pregnancy is ‘snowstorm’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appearance</a:t>
            </a:r>
          </a:p>
          <a:p>
            <a:pPr algn="just"/>
            <a:r>
              <a:rPr lang="en-IN" sz="2800" dirty="0"/>
              <a:t>Definitive diagnosis is made by </a:t>
            </a:r>
            <a:r>
              <a:rPr lang="en-IN" sz="2800" dirty="0" smtClean="0"/>
              <a:t>histological examination </a:t>
            </a:r>
            <a:r>
              <a:rPr lang="en-IN" sz="2800" dirty="0"/>
              <a:t>of the products of conception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800" b="1" dirty="0">
                <a:latin typeface="Times New Roman" pitchFamily="18" charset="0"/>
                <a:cs typeface="Times New Roman" pitchFamily="18" charset="0"/>
              </a:rPr>
              <a:t>DIFFERENTIAL 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DIAGNOSIS:</a:t>
            </a:r>
          </a:p>
          <a:p>
            <a:pPr>
              <a:buNone/>
            </a:pPr>
            <a:endParaRPr lang="en-IN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Threatened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abortion</a:t>
            </a:r>
          </a:p>
          <a:p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Fibroid or ovarian </a:t>
            </a:r>
            <a:r>
              <a:rPr lang="en-IN" sz="2800" dirty="0" err="1">
                <a:latin typeface="Times New Roman" pitchFamily="18" charset="0"/>
                <a:cs typeface="Times New Roman" pitchFamily="18" charset="0"/>
              </a:rPr>
              <a:t>tumor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pregnancy</a:t>
            </a:r>
          </a:p>
          <a:p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Multiple pregnancy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COMPLICATIONS OF MOLAR PREGNANCY</a:t>
            </a:r>
          </a:p>
          <a:p>
            <a:pPr marL="514350" indent="-514350">
              <a:buAutoNum type="arabicParenBoth"/>
            </a:pP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Hemorrhage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and shock</a:t>
            </a:r>
          </a:p>
          <a:p>
            <a:pPr marL="514350" indent="-514350">
              <a:buAutoNum type="arabicParenBoth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Sepsis</a:t>
            </a:r>
          </a:p>
          <a:p>
            <a:pPr marL="514350" indent="-514350">
              <a:buAutoNum type="arabicParenBoth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Perforation of the uterus</a:t>
            </a:r>
          </a:p>
          <a:p>
            <a:pPr marL="514350" indent="-514350">
              <a:buAutoNum type="arabicParenBoth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Pre-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eclampsia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with convulsion on rare occasion</a:t>
            </a:r>
          </a:p>
          <a:p>
            <a:pPr marL="514350" indent="-514350">
              <a:buAutoNum type="arabicParenBoth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Acute pulmonary insufficiency</a:t>
            </a:r>
          </a:p>
          <a:p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MANAGEMENT</a:t>
            </a:r>
          </a:p>
          <a:p>
            <a:pPr>
              <a:buNone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The principles in the management are:</a:t>
            </a:r>
          </a:p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Suction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evacuation (SE) of the uterus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as early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as the diagnosis is made.</a:t>
            </a:r>
          </a:p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Supportive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therapy: Correction of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anemia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infection, if there is any.</a:t>
            </a:r>
          </a:p>
          <a:p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Counseling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for regular follow-up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PARTIAL OR INCOMPLETE MOLE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>
                <a:latin typeface="Times New Roman" pitchFamily="18" charset="0"/>
                <a:cs typeface="Times New Roman" pitchFamily="18" charset="0"/>
              </a:rPr>
              <a:t>In partial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hydatidiform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mole, the affection of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chorionic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villi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is focal. There is a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fetus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or at least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an amniotic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sac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IN" dirty="0">
                <a:latin typeface="Times New Roman" pitchFamily="18" charset="0"/>
                <a:cs typeface="Times New Roman" pitchFamily="18" charset="0"/>
              </a:rPr>
              <a:t>Microscopic examination of the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dilated chorionic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villi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shows predominant hyperplasia of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syncytiotro-phoblast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and presence of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fetal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blood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vessels with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fetal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red blood cells.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Once the diagnosis is made and the </a:t>
            </a:r>
            <a:r>
              <a:rPr lang="en-IN" dirty="0" err="1"/>
              <a:t>fetus</a:t>
            </a:r>
            <a:r>
              <a:rPr lang="en-IN" dirty="0"/>
              <a:t> is not </a:t>
            </a:r>
            <a:r>
              <a:rPr lang="en-IN" dirty="0" err="1" smtClean="0"/>
              <a:t>alive,termination</a:t>
            </a:r>
            <a:r>
              <a:rPr lang="en-IN" dirty="0" smtClean="0"/>
              <a:t> </a:t>
            </a:r>
            <a:r>
              <a:rPr lang="en-IN" dirty="0"/>
              <a:t>of pregnancy is to be done</a:t>
            </a:r>
            <a:r>
              <a:rPr lang="en-IN" dirty="0" smtClean="0"/>
              <a:t>.</a:t>
            </a:r>
          </a:p>
          <a:p>
            <a:r>
              <a:rPr lang="en-IN" dirty="0" smtClean="0"/>
              <a:t>Even </a:t>
            </a:r>
            <a:r>
              <a:rPr lang="en-IN" dirty="0"/>
              <a:t>if the </a:t>
            </a:r>
            <a:r>
              <a:rPr lang="en-IN" dirty="0" err="1" smtClean="0"/>
              <a:t>fetus</a:t>
            </a:r>
            <a:r>
              <a:rPr lang="en-IN" dirty="0" smtClean="0"/>
              <a:t> is </a:t>
            </a:r>
            <a:r>
              <a:rPr lang="en-IN" dirty="0"/>
              <a:t>alive, the patient should be warned about the </a:t>
            </a:r>
            <a:r>
              <a:rPr lang="en-IN" dirty="0" smtClean="0"/>
              <a:t>risks involved </a:t>
            </a:r>
            <a:r>
              <a:rPr lang="en-IN" dirty="0"/>
              <a:t>to the </a:t>
            </a:r>
            <a:r>
              <a:rPr lang="en-IN" dirty="0" err="1"/>
              <a:t>fetus</a:t>
            </a:r>
            <a:r>
              <a:rPr lang="en-IN" dirty="0"/>
              <a:t> if pregnancy is continued.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PLACENTAL SITE TROPHOBLASTIC TUMOR (PSTT)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It is a rare histological diagnosis. </a:t>
            </a:r>
            <a:r>
              <a:rPr lang="en-IN" sz="2800" dirty="0" err="1">
                <a:latin typeface="Times New Roman" pitchFamily="18" charset="0"/>
                <a:cs typeface="Times New Roman" pitchFamily="18" charset="0"/>
              </a:rPr>
              <a:t>Syncytotrophoblastic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cells are generally absent. So there is persistent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low level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of serum or urinary </a:t>
            </a:r>
            <a:r>
              <a:rPr lang="en-IN" sz="2800" dirty="0" err="1">
                <a:latin typeface="Times New Roman" pitchFamily="18" charset="0"/>
                <a:cs typeface="Times New Roman" pitchFamily="18" charset="0"/>
              </a:rPr>
              <a:t>hCG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800" dirty="0" err="1">
                <a:latin typeface="Times New Roman" pitchFamily="18" charset="0"/>
                <a:cs typeface="Times New Roman" pitchFamily="18" charset="0"/>
              </a:rPr>
              <a:t>tumor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arises from the intermediate </a:t>
            </a:r>
            <a:r>
              <a:rPr lang="en-IN" sz="2800" dirty="0" err="1">
                <a:latin typeface="Times New Roman" pitchFamily="18" charset="0"/>
                <a:cs typeface="Times New Roman" pitchFamily="18" charset="0"/>
              </a:rPr>
              <a:t>trophoblasts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of the placental bed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and is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composed mainly of </a:t>
            </a:r>
            <a:r>
              <a:rPr lang="en-IN" sz="2800" dirty="0" err="1">
                <a:latin typeface="Times New Roman" pitchFamily="18" charset="0"/>
                <a:cs typeface="Times New Roman" pitchFamily="18" charset="0"/>
              </a:rPr>
              <a:t>cytotrophoblastic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cells. 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Patient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presents with vaginal bleeding. Local invasion into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myometrium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sz="2800" dirty="0" err="1">
                <a:latin typeface="Times New Roman" pitchFamily="18" charset="0"/>
                <a:cs typeface="Times New Roman" pitchFamily="18" charset="0"/>
              </a:rPr>
              <a:t>lymphatics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occurs. PSTT is not responsive to chemotherapy. 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Hysterectomy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preferred treatment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DEFINITION</a:t>
            </a:r>
            <a:r>
              <a:rPr lang="en-IN" sz="28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Gestational </a:t>
            </a:r>
            <a:r>
              <a:rPr lang="en-IN" sz="2800" dirty="0" err="1">
                <a:latin typeface="Times New Roman" pitchFamily="18" charset="0"/>
                <a:cs typeface="Times New Roman" pitchFamily="18" charset="0"/>
              </a:rPr>
              <a:t>Trophoblastic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Disease (GTD) encompasses a spectrum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of proliferative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abnormalities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trophoblasts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associated with pregnancy. Persistent GTD (persistently raised β-</a:t>
            </a:r>
            <a:r>
              <a:rPr lang="en-IN" sz="2800" dirty="0" err="1">
                <a:latin typeface="Times New Roman" pitchFamily="18" charset="0"/>
                <a:cs typeface="Times New Roman" pitchFamily="18" charset="0"/>
              </a:rPr>
              <a:t>hCG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) is referred as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gestational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trophoblastic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 err="1">
                <a:latin typeface="Times New Roman" pitchFamily="18" charset="0"/>
                <a:cs typeface="Times New Roman" pitchFamily="18" charset="0"/>
              </a:rPr>
              <a:t>neoplasia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(GTN).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b="1" dirty="0">
                <a:latin typeface="Times New Roman" pitchFamily="18" charset="0"/>
                <a:cs typeface="Times New Roman" pitchFamily="18" charset="0"/>
              </a:rPr>
              <a:t>CLASSIFICATION OF GTD</a:t>
            </a:r>
          </a:p>
          <a:p>
            <a:pPr>
              <a:buNone/>
            </a:pPr>
            <a:r>
              <a:rPr lang="en-IN" b="1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Hydatidiform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mole: – Complete – Partial</a:t>
            </a:r>
          </a:p>
          <a:p>
            <a:pPr>
              <a:buNone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• Invasive mole</a:t>
            </a:r>
          </a:p>
          <a:p>
            <a:pPr>
              <a:buNone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• Placental site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trophoblastic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tumor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Choriocarcinoma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Non metastatic disease (confined to the uterus)</a:t>
            </a:r>
          </a:p>
          <a:p>
            <a:pPr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Metastatic disease:</a:t>
            </a:r>
          </a:p>
          <a:p>
            <a:pPr>
              <a:buNone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A. Low risk (good prognosis)</a:t>
            </a:r>
          </a:p>
          <a:p>
            <a:pPr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– Disease is present &lt; 4 months duration</a:t>
            </a:r>
          </a:p>
          <a:p>
            <a:pPr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– Initial serum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hCG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level &lt; 40,000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mIU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/ml</a:t>
            </a:r>
          </a:p>
          <a:p>
            <a:pPr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– Metastasis limited to lung and vagina</a:t>
            </a:r>
          </a:p>
          <a:p>
            <a:pPr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– No prior chemotherapy</a:t>
            </a:r>
          </a:p>
          <a:p>
            <a:pPr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– No preceding term delivery</a:t>
            </a:r>
          </a:p>
          <a:p>
            <a:pPr>
              <a:buNone/>
            </a:pP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IN" sz="2800" b="1" i="1" dirty="0" smtClean="0">
                <a:latin typeface="Times New Roman" pitchFamily="18" charset="0"/>
                <a:cs typeface="Times New Roman" pitchFamily="18" charset="0"/>
              </a:rPr>
              <a:t>High risk (poor prognosis)</a:t>
            </a:r>
          </a:p>
          <a:p>
            <a:pPr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– Long duration of disease (&gt; 4 months)</a:t>
            </a:r>
          </a:p>
          <a:p>
            <a:pPr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– Initial serum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hCG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&gt; 40,000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mIU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/ml</a:t>
            </a:r>
          </a:p>
          <a:p>
            <a:pPr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– Brain or liver metastasis</a:t>
            </a:r>
          </a:p>
          <a:p>
            <a:pPr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– Failure of prior chemotherapy</a:t>
            </a:r>
          </a:p>
          <a:p>
            <a:pPr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– Following term pregnancy</a:t>
            </a:r>
          </a:p>
          <a:p>
            <a:pPr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– WHO score &gt; 8</a:t>
            </a:r>
          </a:p>
          <a:p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372208"/>
            <a:ext cx="8229600" cy="10454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HYDATIDIFORM MOLE </a:t>
            </a:r>
            <a:r>
              <a:rPr kumimoji="0" lang="nn-NO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(Syn: Vesicular mole)</a:t>
            </a:r>
            <a:endParaRPr kumimoji="0" lang="en-IN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000240"/>
            <a:ext cx="8229600" cy="42862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I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DEFINITION: It is an abnormal condition of the placenta where there are partly degenerative and partly proliferative changes in the young chorionic </a:t>
            </a:r>
            <a:r>
              <a:rPr kumimoji="0" lang="en-IN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villi</a:t>
            </a:r>
            <a:r>
              <a:rPr kumimoji="0" lang="en-I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These result in the formation of clusters of small cysts of varying sizes.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TYPES: </a:t>
            </a:r>
            <a:r>
              <a:rPr kumimoji="0" lang="en-I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• Complete • Incomplete (partial)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3357586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643050"/>
            <a:ext cx="3643338" cy="3071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000100" y="514351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• Complete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5072066" y="5143512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• Incomplete (partial)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INCIDENCE -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highest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incidence is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in Philippines being 1 in 80 pregnancies and lowest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in European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countries 1 in 752 and USA being about 1 in 2000. The incidence, in India, is about 1 in 400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ETIOLOGY:</a:t>
            </a:r>
          </a:p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Its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prevalence is highest in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teenage pregnancies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and in those women over 35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years of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age.</a:t>
            </a:r>
          </a:p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prevalence appears to vary with race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and ethnic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origin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Faulty nutrition caused by inadequate intake of protein, &amp; Low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dietary intake of carotene is associated with increased risk.</a:t>
            </a:r>
          </a:p>
          <a:p>
            <a:pPr>
              <a:buNone/>
            </a:pP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Disturbed maternal immune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mechanisms suggested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by—(a) Rise in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gammaglobulin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level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in absence of hepatic disease (b)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Increased association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with AB blood group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which possesses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no ABO antibody.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676</Words>
  <Application>Microsoft Office PowerPoint</Application>
  <PresentationFormat>On-screen Show (4:3)</PresentationFormat>
  <Paragraphs>80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GESTATIONAL TROPHOBLASTIC DISEASES (GTD)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PARTIAL OR INCOMPLETE MOLE</vt:lpstr>
      <vt:lpstr>Slide 17</vt:lpstr>
      <vt:lpstr>PLACENTAL SITE TROPHOBLASTIC TUMOR (PSTT)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GESTATIONAL TROPHOBLASTIC DISEASES (GTD)</dc:title>
  <dc:creator>BHAWANA</dc:creator>
  <cp:lastModifiedBy>MU</cp:lastModifiedBy>
  <cp:revision>12</cp:revision>
  <dcterms:created xsi:type="dcterms:W3CDTF">2021-10-17T15:59:09Z</dcterms:created>
  <dcterms:modified xsi:type="dcterms:W3CDTF">2024-05-14T06:38:47Z</dcterms:modified>
</cp:coreProperties>
</file>