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42445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" y="399717"/>
            <a:ext cx="5410200" cy="52069"/>
          </a:xfrm>
          <a:custGeom>
            <a:avLst/>
            <a:gdLst/>
            <a:ahLst/>
            <a:cxnLst/>
            <a:rect l="l" t="t" r="r" b="b"/>
            <a:pathLst>
              <a:path w="5410200" h="52070">
                <a:moveTo>
                  <a:pt x="0" y="51507"/>
                </a:moveTo>
                <a:lnTo>
                  <a:pt x="5410181" y="51507"/>
                </a:lnTo>
                <a:lnTo>
                  <a:pt x="5410181" y="0"/>
                </a:lnTo>
                <a:lnTo>
                  <a:pt x="0" y="0"/>
                </a:lnTo>
                <a:lnTo>
                  <a:pt x="0" y="51507"/>
                </a:lnTo>
                <a:close/>
              </a:path>
            </a:pathLst>
          </a:custGeom>
          <a:solidFill>
            <a:srgbClr val="438086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0"/>
            <a:ext cx="9144000" cy="311150"/>
          </a:xfrm>
          <a:custGeom>
            <a:avLst/>
            <a:gdLst/>
            <a:ahLst/>
            <a:cxnLst/>
            <a:rect l="l" t="t" r="r" b="b"/>
            <a:pathLst>
              <a:path w="9144000" h="311150">
                <a:moveTo>
                  <a:pt x="0" y="0"/>
                </a:moveTo>
                <a:lnTo>
                  <a:pt x="9144000" y="0"/>
                </a:lnTo>
                <a:lnTo>
                  <a:pt x="9144000" y="310663"/>
                </a:lnTo>
                <a:lnTo>
                  <a:pt x="0" y="310663"/>
                </a:lnTo>
                <a:lnTo>
                  <a:pt x="0" y="0"/>
                </a:lnTo>
                <a:close/>
              </a:path>
            </a:pathLst>
          </a:custGeom>
          <a:solidFill>
            <a:srgbClr val="42445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0" y="308279"/>
            <a:ext cx="9144000" cy="143510"/>
          </a:xfrm>
          <a:custGeom>
            <a:avLst/>
            <a:gdLst/>
            <a:ahLst/>
            <a:cxnLst/>
            <a:rect l="l" t="t" r="r" b="b"/>
            <a:pathLst>
              <a:path w="9144000" h="143509">
                <a:moveTo>
                  <a:pt x="9144000" y="0"/>
                </a:moveTo>
                <a:lnTo>
                  <a:pt x="0" y="0"/>
                </a:lnTo>
                <a:lnTo>
                  <a:pt x="0" y="91440"/>
                </a:lnTo>
                <a:lnTo>
                  <a:pt x="5410174" y="91440"/>
                </a:lnTo>
                <a:lnTo>
                  <a:pt x="5410174" y="143052"/>
                </a:lnTo>
                <a:lnTo>
                  <a:pt x="9144000" y="143052"/>
                </a:lnTo>
                <a:lnTo>
                  <a:pt x="9144000" y="91440"/>
                </a:lnTo>
                <a:lnTo>
                  <a:pt x="9144000" y="51968"/>
                </a:lnTo>
                <a:lnTo>
                  <a:pt x="9144000" y="0"/>
                </a:lnTo>
                <a:close/>
              </a:path>
            </a:pathLst>
          </a:custGeom>
          <a:solidFill>
            <a:srgbClr val="438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410200" y="440112"/>
            <a:ext cx="3733800" cy="180340"/>
          </a:xfrm>
          <a:custGeom>
            <a:avLst/>
            <a:gdLst/>
            <a:ahLst/>
            <a:cxnLst/>
            <a:rect l="l" t="t" r="r" b="b"/>
            <a:pathLst>
              <a:path w="3733800" h="180340">
                <a:moveTo>
                  <a:pt x="0" y="180035"/>
                </a:moveTo>
                <a:lnTo>
                  <a:pt x="3733801" y="180035"/>
                </a:lnTo>
                <a:lnTo>
                  <a:pt x="3733801" y="0"/>
                </a:lnTo>
                <a:lnTo>
                  <a:pt x="0" y="0"/>
                </a:lnTo>
                <a:lnTo>
                  <a:pt x="0" y="180035"/>
                </a:lnTo>
                <a:close/>
              </a:path>
            </a:pathLst>
          </a:custGeom>
          <a:solidFill>
            <a:srgbClr val="438086">
              <a:alpha val="50000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407330" y="497509"/>
            <a:ext cx="3566795" cy="128270"/>
          </a:xfrm>
          <a:custGeom>
            <a:avLst/>
            <a:gdLst/>
            <a:ahLst/>
            <a:cxnLst/>
            <a:rect l="l" t="t" r="r" b="b"/>
            <a:pathLst>
              <a:path w="3566795" h="128270">
                <a:moveTo>
                  <a:pt x="3063240" y="2044"/>
                </a:moveTo>
                <a:lnTo>
                  <a:pt x="3061195" y="0"/>
                </a:lnTo>
                <a:lnTo>
                  <a:pt x="4572" y="0"/>
                </a:lnTo>
                <a:lnTo>
                  <a:pt x="2044" y="0"/>
                </a:lnTo>
                <a:lnTo>
                  <a:pt x="0" y="2044"/>
                </a:lnTo>
                <a:lnTo>
                  <a:pt x="0" y="25387"/>
                </a:lnTo>
                <a:lnTo>
                  <a:pt x="2044" y="27432"/>
                </a:lnTo>
                <a:lnTo>
                  <a:pt x="3061195" y="27432"/>
                </a:lnTo>
                <a:lnTo>
                  <a:pt x="3063240" y="25387"/>
                </a:lnTo>
                <a:lnTo>
                  <a:pt x="3063240" y="2044"/>
                </a:lnTo>
                <a:close/>
              </a:path>
              <a:path w="3566795" h="128270">
                <a:moveTo>
                  <a:pt x="3566515" y="94170"/>
                </a:moveTo>
                <a:lnTo>
                  <a:pt x="3563785" y="91440"/>
                </a:lnTo>
                <a:lnTo>
                  <a:pt x="1972411" y="91440"/>
                </a:lnTo>
                <a:lnTo>
                  <a:pt x="1969046" y="91440"/>
                </a:lnTo>
                <a:lnTo>
                  <a:pt x="1966315" y="94170"/>
                </a:lnTo>
                <a:lnTo>
                  <a:pt x="1966315" y="125285"/>
                </a:lnTo>
                <a:lnTo>
                  <a:pt x="1969046" y="128016"/>
                </a:lnTo>
                <a:lnTo>
                  <a:pt x="3563785" y="128016"/>
                </a:lnTo>
                <a:lnTo>
                  <a:pt x="3566515" y="125285"/>
                </a:lnTo>
                <a:lnTo>
                  <a:pt x="3566515" y="9417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9044470" y="0"/>
            <a:ext cx="98425" cy="622300"/>
          </a:xfrm>
          <a:custGeom>
            <a:avLst/>
            <a:gdLst/>
            <a:ahLst/>
            <a:cxnLst/>
            <a:rect l="l" t="t" r="r" b="b"/>
            <a:pathLst>
              <a:path w="98425" h="622300">
                <a:moveTo>
                  <a:pt x="27432" y="0"/>
                </a:moveTo>
                <a:lnTo>
                  <a:pt x="0" y="0"/>
                </a:lnTo>
                <a:lnTo>
                  <a:pt x="0" y="621792"/>
                </a:lnTo>
                <a:lnTo>
                  <a:pt x="27432" y="621792"/>
                </a:lnTo>
                <a:lnTo>
                  <a:pt x="27432" y="0"/>
                </a:lnTo>
                <a:close/>
              </a:path>
              <a:path w="98425" h="622300">
                <a:moveTo>
                  <a:pt x="98120" y="0"/>
                </a:moveTo>
                <a:lnTo>
                  <a:pt x="40487" y="0"/>
                </a:lnTo>
                <a:lnTo>
                  <a:pt x="40487" y="621792"/>
                </a:lnTo>
                <a:lnTo>
                  <a:pt x="98120" y="621792"/>
                </a:lnTo>
                <a:lnTo>
                  <a:pt x="98120" y="0"/>
                </a:lnTo>
                <a:close/>
              </a:path>
            </a:pathLst>
          </a:custGeom>
          <a:solidFill>
            <a:srgbClr val="FFFFFF">
              <a:alpha val="650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9023649" y="0"/>
            <a:ext cx="12700" cy="622300"/>
          </a:xfrm>
          <a:custGeom>
            <a:avLst/>
            <a:gdLst/>
            <a:ahLst/>
            <a:cxnLst/>
            <a:rect l="l" t="t" r="r" b="b"/>
            <a:pathLst>
              <a:path w="12700" h="622300">
                <a:moveTo>
                  <a:pt x="0" y="0"/>
                </a:moveTo>
                <a:lnTo>
                  <a:pt x="12700" y="0"/>
                </a:lnTo>
                <a:lnTo>
                  <a:pt x="12700" y="621791"/>
                </a:lnTo>
                <a:lnTo>
                  <a:pt x="0" y="6217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8975422" y="0"/>
            <a:ext cx="27940" cy="622300"/>
          </a:xfrm>
          <a:custGeom>
            <a:avLst/>
            <a:gdLst/>
            <a:ahLst/>
            <a:cxnLst/>
            <a:rect l="l" t="t" r="r" b="b"/>
            <a:pathLst>
              <a:path w="27940" h="622300">
                <a:moveTo>
                  <a:pt x="0" y="0"/>
                </a:moveTo>
                <a:lnTo>
                  <a:pt x="27432" y="0"/>
                </a:lnTo>
                <a:lnTo>
                  <a:pt x="27432" y="621791"/>
                </a:lnTo>
                <a:lnTo>
                  <a:pt x="0" y="621791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8915676" y="379"/>
            <a:ext cx="55244" cy="585470"/>
          </a:xfrm>
          <a:custGeom>
            <a:avLst/>
            <a:gdLst/>
            <a:ahLst/>
            <a:cxnLst/>
            <a:rect l="l" t="t" r="r" b="b"/>
            <a:pathLst>
              <a:path w="55245" h="585470">
                <a:moveTo>
                  <a:pt x="0" y="0"/>
                </a:moveTo>
                <a:lnTo>
                  <a:pt x="54864" y="0"/>
                </a:lnTo>
                <a:lnTo>
                  <a:pt x="54864" y="585215"/>
                </a:lnTo>
                <a:lnTo>
                  <a:pt x="0" y="58521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1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8871696" y="379"/>
            <a:ext cx="12700" cy="585470"/>
          </a:xfrm>
          <a:custGeom>
            <a:avLst/>
            <a:gdLst/>
            <a:ahLst/>
            <a:cxnLst/>
            <a:rect l="l" t="t" r="r" b="b"/>
            <a:pathLst>
              <a:path w="12700" h="585470">
                <a:moveTo>
                  <a:pt x="0" y="0"/>
                </a:moveTo>
                <a:lnTo>
                  <a:pt x="12700" y="0"/>
                </a:lnTo>
                <a:lnTo>
                  <a:pt x="12700" y="585215"/>
                </a:lnTo>
                <a:lnTo>
                  <a:pt x="0" y="585215"/>
                </a:lnTo>
                <a:lnTo>
                  <a:pt x="0" y="0"/>
                </a:lnTo>
                <a:close/>
              </a:path>
            </a:pathLst>
          </a:custGeom>
          <a:solidFill>
            <a:srgbClr val="FFFFFF">
              <a:alpha val="301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2614929" y="1117600"/>
            <a:ext cx="3914140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424456"/>
                </a:solidFill>
                <a:latin typeface="Trebuchet MS"/>
                <a:cs typeface="Trebuchet M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47395" y="1676400"/>
            <a:ext cx="7649209" cy="44907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Georgia"/>
                <a:cs typeface="Georgi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5/3/24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4210685"/>
            <a:chOff x="0" y="0"/>
            <a:chExt cx="9144000" cy="4210685"/>
          </a:xfrm>
        </p:grpSpPr>
        <p:sp>
          <p:nvSpPr>
            <p:cNvPr id="3" name="object 3"/>
            <p:cNvSpPr/>
            <p:nvPr/>
          </p:nvSpPr>
          <p:spPr>
            <a:xfrm>
              <a:off x="5410182" y="3810000"/>
              <a:ext cx="3734435" cy="91440"/>
            </a:xfrm>
            <a:custGeom>
              <a:avLst/>
              <a:gdLst/>
              <a:ahLst/>
              <a:cxnLst/>
              <a:rect l="l" t="t" r="r" b="b"/>
              <a:pathLst>
                <a:path w="3734434" h="91439">
                  <a:moveTo>
                    <a:pt x="0" y="91086"/>
                  </a:moveTo>
                  <a:lnTo>
                    <a:pt x="3733819" y="91086"/>
                  </a:lnTo>
                  <a:lnTo>
                    <a:pt x="3733819" y="0"/>
                  </a:lnTo>
                  <a:lnTo>
                    <a:pt x="0" y="0"/>
                  </a:lnTo>
                  <a:lnTo>
                    <a:pt x="0" y="91086"/>
                  </a:lnTo>
                  <a:close/>
                </a:path>
              </a:pathLst>
            </a:custGeom>
            <a:solidFill>
              <a:srgbClr val="4380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410200" y="3897010"/>
              <a:ext cx="3733800" cy="192405"/>
            </a:xfrm>
            <a:custGeom>
              <a:avLst/>
              <a:gdLst/>
              <a:ahLst/>
              <a:cxnLst/>
              <a:rect l="l" t="t" r="r" b="b"/>
              <a:pathLst>
                <a:path w="3733800" h="192404">
                  <a:moveTo>
                    <a:pt x="0" y="192024"/>
                  </a:moveTo>
                  <a:lnTo>
                    <a:pt x="3733801" y="192024"/>
                  </a:lnTo>
                  <a:lnTo>
                    <a:pt x="3733801" y="0"/>
                  </a:lnTo>
                  <a:lnTo>
                    <a:pt x="0" y="0"/>
                  </a:lnTo>
                  <a:lnTo>
                    <a:pt x="0" y="192024"/>
                  </a:lnTo>
                  <a:close/>
                </a:path>
              </a:pathLst>
            </a:custGeom>
            <a:solidFill>
              <a:srgbClr val="438086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410200" y="4113388"/>
              <a:ext cx="3733800" cy="12700"/>
            </a:xfrm>
            <a:custGeom>
              <a:avLst/>
              <a:gdLst/>
              <a:ahLst/>
              <a:cxnLst/>
              <a:rect l="l" t="t" r="r" b="b"/>
              <a:pathLst>
                <a:path w="3733800" h="12700">
                  <a:moveTo>
                    <a:pt x="0" y="12699"/>
                  </a:moveTo>
                  <a:lnTo>
                    <a:pt x="3733801" y="12699"/>
                  </a:lnTo>
                  <a:lnTo>
                    <a:pt x="3733801" y="0"/>
                  </a:lnTo>
                  <a:lnTo>
                    <a:pt x="0" y="0"/>
                  </a:lnTo>
                  <a:lnTo>
                    <a:pt x="0" y="12699"/>
                  </a:lnTo>
                  <a:close/>
                </a:path>
              </a:pathLst>
            </a:custGeom>
            <a:solidFill>
              <a:srgbClr val="438086">
                <a:alpha val="6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410200" y="4164403"/>
              <a:ext cx="1965960" cy="18415"/>
            </a:xfrm>
            <a:custGeom>
              <a:avLst/>
              <a:gdLst/>
              <a:ahLst/>
              <a:cxnLst/>
              <a:rect l="l" t="t" r="r" b="b"/>
              <a:pathLst>
                <a:path w="1965959" h="18414">
                  <a:moveTo>
                    <a:pt x="0" y="18287"/>
                  </a:moveTo>
                  <a:lnTo>
                    <a:pt x="1965959" y="18287"/>
                  </a:lnTo>
                  <a:lnTo>
                    <a:pt x="1965959" y="0"/>
                  </a:lnTo>
                  <a:lnTo>
                    <a:pt x="0" y="0"/>
                  </a:lnTo>
                  <a:lnTo>
                    <a:pt x="0" y="18287"/>
                  </a:lnTo>
                  <a:close/>
                </a:path>
              </a:pathLst>
            </a:custGeom>
            <a:solidFill>
              <a:srgbClr val="438086">
                <a:alpha val="59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410200" y="4197794"/>
              <a:ext cx="1965960" cy="12700"/>
            </a:xfrm>
            <a:custGeom>
              <a:avLst/>
              <a:gdLst/>
              <a:ahLst/>
              <a:cxnLst/>
              <a:rect l="l" t="t" r="r" b="b"/>
              <a:pathLst>
                <a:path w="1965959" h="12700">
                  <a:moveTo>
                    <a:pt x="0" y="12700"/>
                  </a:moveTo>
                  <a:lnTo>
                    <a:pt x="1965959" y="12700"/>
                  </a:lnTo>
                  <a:lnTo>
                    <a:pt x="1965959" y="0"/>
                  </a:lnTo>
                  <a:lnTo>
                    <a:pt x="0" y="0"/>
                  </a:lnTo>
                  <a:lnTo>
                    <a:pt x="0" y="12700"/>
                  </a:lnTo>
                  <a:close/>
                </a:path>
              </a:pathLst>
            </a:custGeom>
            <a:solidFill>
              <a:srgbClr val="438086">
                <a:alpha val="64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410200" y="3962400"/>
              <a:ext cx="3566795" cy="135255"/>
            </a:xfrm>
            <a:custGeom>
              <a:avLst/>
              <a:gdLst/>
              <a:ahLst/>
              <a:cxnLst/>
              <a:rect l="l" t="t" r="r" b="b"/>
              <a:pathLst>
                <a:path w="3566795" h="135254">
                  <a:moveTo>
                    <a:pt x="3063240" y="2057"/>
                  </a:moveTo>
                  <a:lnTo>
                    <a:pt x="3061182" y="0"/>
                  </a:lnTo>
                  <a:lnTo>
                    <a:pt x="4572" y="0"/>
                  </a:lnTo>
                  <a:lnTo>
                    <a:pt x="2044" y="0"/>
                  </a:lnTo>
                  <a:lnTo>
                    <a:pt x="0" y="2057"/>
                  </a:lnTo>
                  <a:lnTo>
                    <a:pt x="0" y="25387"/>
                  </a:lnTo>
                  <a:lnTo>
                    <a:pt x="2044" y="27432"/>
                  </a:lnTo>
                  <a:lnTo>
                    <a:pt x="3061182" y="27432"/>
                  </a:lnTo>
                  <a:lnTo>
                    <a:pt x="3063240" y="25387"/>
                  </a:lnTo>
                  <a:lnTo>
                    <a:pt x="3063240" y="2057"/>
                  </a:lnTo>
                  <a:close/>
                </a:path>
                <a:path w="3566795" h="135254">
                  <a:moveTo>
                    <a:pt x="3566503" y="101320"/>
                  </a:moveTo>
                  <a:lnTo>
                    <a:pt x="3563772" y="98590"/>
                  </a:lnTo>
                  <a:lnTo>
                    <a:pt x="1972398" y="98590"/>
                  </a:lnTo>
                  <a:lnTo>
                    <a:pt x="1969033" y="98590"/>
                  </a:lnTo>
                  <a:lnTo>
                    <a:pt x="1966302" y="101320"/>
                  </a:lnTo>
                  <a:lnTo>
                    <a:pt x="1966302" y="132435"/>
                  </a:lnTo>
                  <a:lnTo>
                    <a:pt x="1969033" y="135166"/>
                  </a:lnTo>
                  <a:lnTo>
                    <a:pt x="3563772" y="135166"/>
                  </a:lnTo>
                  <a:lnTo>
                    <a:pt x="3566503" y="132435"/>
                  </a:lnTo>
                  <a:lnTo>
                    <a:pt x="3566503" y="10132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" y="3816203"/>
              <a:ext cx="9144000" cy="78105"/>
            </a:xfrm>
            <a:custGeom>
              <a:avLst/>
              <a:gdLst/>
              <a:ahLst/>
              <a:cxnLst/>
              <a:rect l="l" t="t" r="r" b="b"/>
              <a:pathLst>
                <a:path w="9144000" h="78104">
                  <a:moveTo>
                    <a:pt x="0" y="77628"/>
                  </a:moveTo>
                  <a:lnTo>
                    <a:pt x="9144000" y="77628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77628"/>
                  </a:lnTo>
                  <a:close/>
                </a:path>
              </a:pathLst>
            </a:custGeom>
            <a:solidFill>
              <a:srgbClr val="438086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3701706"/>
              <a:ext cx="9144000" cy="189865"/>
            </a:xfrm>
            <a:custGeom>
              <a:avLst/>
              <a:gdLst/>
              <a:ahLst/>
              <a:cxnLst/>
              <a:rect l="l" t="t" r="r" b="b"/>
              <a:pathLst>
                <a:path w="9144000" h="189864">
                  <a:moveTo>
                    <a:pt x="9144000" y="0"/>
                  </a:moveTo>
                  <a:lnTo>
                    <a:pt x="6414046" y="0"/>
                  </a:lnTo>
                  <a:lnTo>
                    <a:pt x="0" y="0"/>
                  </a:lnTo>
                  <a:lnTo>
                    <a:pt x="0" y="114503"/>
                  </a:lnTo>
                  <a:lnTo>
                    <a:pt x="6414046" y="114503"/>
                  </a:lnTo>
                  <a:lnTo>
                    <a:pt x="6414046" y="189826"/>
                  </a:lnTo>
                  <a:lnTo>
                    <a:pt x="9144000" y="189826"/>
                  </a:lnTo>
                  <a:lnTo>
                    <a:pt x="9144000" y="114503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43808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9144000" cy="3702050"/>
            </a:xfrm>
            <a:custGeom>
              <a:avLst/>
              <a:gdLst/>
              <a:ahLst/>
              <a:cxnLst/>
              <a:rect l="l" t="t" r="r" b="b"/>
              <a:pathLst>
                <a:path w="9144000" h="3702050">
                  <a:moveTo>
                    <a:pt x="0" y="0"/>
                  </a:moveTo>
                  <a:lnTo>
                    <a:pt x="9144000" y="0"/>
                  </a:lnTo>
                  <a:lnTo>
                    <a:pt x="9144000" y="3701699"/>
                  </a:lnTo>
                  <a:lnTo>
                    <a:pt x="0" y="370169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24456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495300" y="3136900"/>
            <a:ext cx="6186170" cy="695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79220" algn="l"/>
              </a:tabLst>
            </a:pPr>
            <a:r>
              <a:rPr sz="4400" spc="-5" dirty="0">
                <a:solidFill>
                  <a:srgbClr val="FFFFFF"/>
                </a:solidFill>
                <a:latin typeface="Trebuchet MS"/>
                <a:cs typeface="Trebuchet MS"/>
              </a:rPr>
              <a:t>NUX	VOMICA</a:t>
            </a:r>
            <a:r>
              <a:rPr sz="4400" spc="-305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4400" spc="-5" dirty="0">
                <a:solidFill>
                  <a:srgbClr val="FFFFFF"/>
                </a:solidFill>
                <a:latin typeface="Trebuchet MS"/>
                <a:cs typeface="Trebuchet MS"/>
              </a:rPr>
              <a:t>POISONING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58800" y="3898900"/>
            <a:ext cx="7658847" cy="1562672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700" marR="5080">
              <a:lnSpc>
                <a:spcPts val="3000"/>
              </a:lnSpc>
              <a:spcBef>
                <a:spcPts val="80"/>
              </a:spcBef>
            </a:pPr>
            <a:r>
              <a:rPr sz="2400" spc="-5" dirty="0">
                <a:solidFill>
                  <a:srgbClr val="424456"/>
                </a:solidFill>
                <a:latin typeface="Georgia"/>
                <a:cs typeface="Georgia"/>
              </a:rPr>
              <a:t>Dr</a:t>
            </a:r>
            <a:r>
              <a:rPr lang="en-IN" sz="2400" spc="-5" dirty="0">
                <a:solidFill>
                  <a:srgbClr val="424456"/>
                </a:solidFill>
                <a:latin typeface="Georgia"/>
                <a:cs typeface="Georgia"/>
              </a:rPr>
              <a:t>. Abhijit </a:t>
            </a:r>
            <a:r>
              <a:rPr lang="en-IN" sz="2400" spc="-5" dirty="0" err="1">
                <a:solidFill>
                  <a:srgbClr val="424456"/>
                </a:solidFill>
                <a:latin typeface="Georgia"/>
                <a:cs typeface="Georgia"/>
              </a:rPr>
              <a:t>Giri</a:t>
            </a:r>
            <a:r>
              <a:rPr lang="en-IN" sz="2400" spc="-5" dirty="0">
                <a:solidFill>
                  <a:srgbClr val="424456"/>
                </a:solidFill>
                <a:latin typeface="Georgia"/>
                <a:cs typeface="Georgia"/>
              </a:rPr>
              <a:t> </a:t>
            </a:r>
          </a:p>
          <a:p>
            <a:pPr marL="12700" marR="5080">
              <a:lnSpc>
                <a:spcPts val="3000"/>
              </a:lnSpc>
              <a:spcBef>
                <a:spcPts val="80"/>
              </a:spcBef>
            </a:pPr>
            <a:r>
              <a:rPr lang="en-IN" sz="2400" spc="-5" dirty="0">
                <a:solidFill>
                  <a:srgbClr val="424456"/>
                </a:solidFill>
                <a:latin typeface="Georgia"/>
                <a:cs typeface="Georgia"/>
              </a:rPr>
              <a:t>Associate Professor</a:t>
            </a:r>
          </a:p>
          <a:p>
            <a:pPr marL="12700" marR="5080">
              <a:lnSpc>
                <a:spcPts val="3000"/>
              </a:lnSpc>
              <a:spcBef>
                <a:spcPts val="80"/>
              </a:spcBef>
            </a:pPr>
            <a:r>
              <a:rPr lang="en-IN" sz="2400" spc="-5" dirty="0">
                <a:solidFill>
                  <a:srgbClr val="424456"/>
                </a:solidFill>
                <a:latin typeface="Georgia"/>
                <a:cs typeface="Georgia"/>
              </a:rPr>
              <a:t>Department of Forensic Medicine and Toxicology </a:t>
            </a:r>
          </a:p>
          <a:p>
            <a:pPr marL="12700" marR="5080">
              <a:lnSpc>
                <a:spcPts val="3000"/>
              </a:lnSpc>
              <a:spcBef>
                <a:spcPts val="80"/>
              </a:spcBef>
            </a:pPr>
            <a:r>
              <a:rPr lang="en-IN" sz="2400" spc="-5" dirty="0">
                <a:solidFill>
                  <a:srgbClr val="424456"/>
                </a:solidFill>
                <a:latin typeface="Georgia"/>
                <a:cs typeface="Georgia"/>
              </a:rPr>
              <a:t>Madhav homeopathic medical college and hospital </a:t>
            </a:r>
            <a:endParaRPr sz="2400" dirty="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39900" y="736600"/>
            <a:ext cx="55016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MECHANISM</a:t>
            </a:r>
            <a:r>
              <a:rPr spc="-55" dirty="0"/>
              <a:t> </a:t>
            </a:r>
            <a:r>
              <a:rPr spc="-5" dirty="0"/>
              <a:t>OF</a:t>
            </a:r>
            <a:r>
              <a:rPr spc="-260" dirty="0"/>
              <a:t> </a:t>
            </a:r>
            <a:r>
              <a:rPr spc="-5" dirty="0"/>
              <a:t>ACTION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5500" y="1905000"/>
            <a:ext cx="7484745" cy="25603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66700" marR="1114425" indent="-254000">
              <a:lnSpc>
                <a:spcPts val="3200"/>
              </a:lnSpc>
              <a:spcBef>
                <a:spcPts val="3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An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antagonist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of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glycine </a:t>
            </a:r>
            <a:r>
              <a:rPr sz="2800" spc="-5" dirty="0">
                <a:latin typeface="Georgia"/>
                <a:cs typeface="Georgia"/>
              </a:rPr>
              <a:t>(inhibitory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neurotransmitter)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A04DA3"/>
              </a:buClr>
              <a:buFont typeface="Georgia"/>
              <a:buChar char="•"/>
            </a:pPr>
            <a:endParaRPr sz="33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Inhibitory</a:t>
            </a:r>
            <a:r>
              <a:rPr sz="2800" spc="5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glycine</a:t>
            </a:r>
            <a:r>
              <a:rPr sz="2800" spc="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receptors</a:t>
            </a:r>
            <a:r>
              <a:rPr sz="2800" spc="5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more</a:t>
            </a:r>
            <a:r>
              <a:rPr sz="2800" spc="5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in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spinal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cord</a:t>
            </a:r>
            <a:r>
              <a:rPr sz="2800" spc="-5" dirty="0">
                <a:latin typeface="Georgia"/>
                <a:cs typeface="Georgia"/>
              </a:rPr>
              <a:t> &amp;brain stem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where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they</a:t>
            </a:r>
            <a:r>
              <a:rPr sz="2800" dirty="0">
                <a:latin typeface="Georgia"/>
                <a:cs typeface="Georgia"/>
              </a:rPr>
              <a:t> are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mainly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involved</a:t>
            </a:r>
            <a:r>
              <a:rPr sz="2800" dirty="0">
                <a:latin typeface="Georgia"/>
                <a:cs typeface="Georgia"/>
              </a:rPr>
              <a:t> in </a:t>
            </a:r>
            <a:r>
              <a:rPr sz="2800" spc="-5" dirty="0">
                <a:latin typeface="Georgia"/>
                <a:cs typeface="Georgia"/>
              </a:rPr>
              <a:t>regulating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motor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functions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9300" y="914400"/>
            <a:ext cx="7848600" cy="3855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Alkaloid </a:t>
            </a:r>
            <a:r>
              <a:rPr sz="2800" dirty="0">
                <a:latin typeface="Georgia"/>
                <a:cs typeface="Georgia"/>
              </a:rPr>
              <a:t>of NV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 a</a:t>
            </a:r>
            <a:r>
              <a:rPr sz="2800" spc="-5" dirty="0">
                <a:latin typeface="Georgia"/>
                <a:cs typeface="Georgia"/>
              </a:rPr>
              <a:t> potent convulsant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poison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It lowers the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threshold </a:t>
            </a:r>
            <a:r>
              <a:rPr sz="2800" dirty="0">
                <a:latin typeface="Georgia"/>
                <a:cs typeface="Georgia"/>
              </a:rPr>
              <a:t>for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stimulation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spinal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reflexes</a:t>
            </a:r>
            <a:r>
              <a:rPr sz="2800" dirty="0">
                <a:latin typeface="Georgia"/>
                <a:cs typeface="Georgia"/>
              </a:rPr>
              <a:t> by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blocking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inhibitory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pathways</a:t>
            </a:r>
            <a:r>
              <a:rPr sz="2800" dirty="0">
                <a:latin typeface="Georgia"/>
                <a:cs typeface="Georgia"/>
              </a:rPr>
              <a:t> exerted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by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motor </a:t>
            </a:r>
            <a:r>
              <a:rPr sz="2800" spc="-5" dirty="0">
                <a:latin typeface="Georgia"/>
                <a:cs typeface="Georgia"/>
              </a:rPr>
              <a:t>cells </a:t>
            </a:r>
            <a:r>
              <a:rPr sz="2800" dirty="0">
                <a:latin typeface="Georgia"/>
                <a:cs typeface="Georgia"/>
              </a:rPr>
              <a:t>in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spinal </a:t>
            </a:r>
            <a:r>
              <a:rPr sz="2800" dirty="0">
                <a:latin typeface="Georgia"/>
                <a:cs typeface="Georgia"/>
              </a:rPr>
              <a:t>cord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A04DA3"/>
              </a:buClr>
              <a:buFont typeface="Georgia"/>
              <a:buChar char="•"/>
            </a:pPr>
            <a:endParaRPr sz="3300">
              <a:latin typeface="Georgia"/>
              <a:cs typeface="Georgia"/>
            </a:endParaRPr>
          </a:p>
          <a:p>
            <a:pPr marL="266700" marR="29591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As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 </a:t>
            </a:r>
            <a:r>
              <a:rPr sz="2800" spc="-5" dirty="0">
                <a:latin typeface="Georgia"/>
                <a:cs typeface="Georgia"/>
              </a:rPr>
              <a:t>result,any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stimulus like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noise,light</a:t>
            </a:r>
            <a:r>
              <a:rPr sz="2800" dirty="0">
                <a:latin typeface="Georgia"/>
                <a:cs typeface="Georgia"/>
              </a:rPr>
              <a:t> even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breeze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causes</a:t>
            </a:r>
            <a:r>
              <a:rPr sz="2800" dirty="0">
                <a:latin typeface="Georgia"/>
                <a:cs typeface="Georgia"/>
              </a:rPr>
              <a:t> a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violent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reflex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action </a:t>
            </a:r>
            <a:r>
              <a:rPr sz="2800" spc="-5" dirty="0">
                <a:latin typeface="Georgia"/>
                <a:cs typeface="Georgia"/>
              </a:rPr>
              <a:t>producing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general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contraction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30600" y="965200"/>
            <a:ext cx="20783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E</a:t>
            </a:r>
            <a:r>
              <a:rPr dirty="0"/>
              <a:t>FF</a:t>
            </a:r>
            <a:r>
              <a:rPr spc="-5" dirty="0"/>
              <a:t>ECTS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797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spc="-5" dirty="0"/>
              <a:t>Increased</a:t>
            </a:r>
            <a:r>
              <a:rPr spc="-20" dirty="0"/>
              <a:t> </a:t>
            </a:r>
            <a:r>
              <a:rPr spc="-5" dirty="0"/>
              <a:t>reflex</a:t>
            </a:r>
            <a:r>
              <a:rPr spc="-15" dirty="0"/>
              <a:t> </a:t>
            </a:r>
            <a:r>
              <a:rPr dirty="0"/>
              <a:t>action</a:t>
            </a:r>
          </a:p>
          <a:p>
            <a:pPr marL="1270">
              <a:lnSpc>
                <a:spcPct val="100000"/>
              </a:lnSpc>
              <a:spcBef>
                <a:spcPts val="25"/>
              </a:spcBef>
              <a:buClr>
                <a:srgbClr val="A04DA3"/>
              </a:buClr>
              <a:buFont typeface="Georgia"/>
              <a:buChar char="•"/>
            </a:pPr>
            <a:endParaRPr sz="2650"/>
          </a:p>
          <a:p>
            <a:pPr marL="26797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spc="-5" dirty="0"/>
              <a:t>Increased</a:t>
            </a:r>
            <a:r>
              <a:rPr spc="-15" dirty="0"/>
              <a:t> </a:t>
            </a:r>
            <a:r>
              <a:rPr dirty="0"/>
              <a:t>rate</a:t>
            </a:r>
            <a:r>
              <a:rPr spc="-5" dirty="0"/>
              <a:t> </a:t>
            </a:r>
            <a:r>
              <a:rPr dirty="0"/>
              <a:t>of</a:t>
            </a:r>
            <a:r>
              <a:rPr spc="-5" dirty="0"/>
              <a:t> respiration</a:t>
            </a:r>
          </a:p>
          <a:p>
            <a:pPr marL="1270">
              <a:lnSpc>
                <a:spcPct val="100000"/>
              </a:lnSpc>
              <a:spcBef>
                <a:spcPts val="30"/>
              </a:spcBef>
              <a:buClr>
                <a:srgbClr val="A04DA3"/>
              </a:buClr>
              <a:buFont typeface="Georgia"/>
              <a:buChar char="•"/>
            </a:pPr>
            <a:endParaRPr sz="2650"/>
          </a:p>
          <a:p>
            <a:pPr marL="26797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spc="-5" dirty="0"/>
              <a:t>Increased</a:t>
            </a:r>
            <a:r>
              <a:rPr dirty="0"/>
              <a:t> </a:t>
            </a:r>
            <a:r>
              <a:rPr spc="-5" dirty="0"/>
              <a:t>force,rate,and</a:t>
            </a:r>
            <a:r>
              <a:rPr dirty="0"/>
              <a:t> </a:t>
            </a:r>
            <a:r>
              <a:rPr spc="-5" dirty="0"/>
              <a:t>volume</a:t>
            </a:r>
            <a:r>
              <a:rPr spc="5" dirty="0"/>
              <a:t> </a:t>
            </a:r>
            <a:r>
              <a:rPr dirty="0"/>
              <a:t>of</a:t>
            </a:r>
            <a:r>
              <a:rPr spc="5" dirty="0"/>
              <a:t> </a:t>
            </a:r>
            <a:r>
              <a:rPr spc="-5" dirty="0"/>
              <a:t>the</a:t>
            </a:r>
            <a:r>
              <a:rPr spc="5" dirty="0"/>
              <a:t> </a:t>
            </a:r>
            <a:r>
              <a:rPr spc="-5" dirty="0"/>
              <a:t>pulse</a:t>
            </a:r>
          </a:p>
          <a:p>
            <a:pPr marL="1270">
              <a:lnSpc>
                <a:spcPct val="100000"/>
              </a:lnSpc>
              <a:spcBef>
                <a:spcPts val="45"/>
              </a:spcBef>
              <a:buClr>
                <a:srgbClr val="A04DA3"/>
              </a:buClr>
              <a:buFont typeface="Georgia"/>
              <a:buChar char="•"/>
            </a:pPr>
            <a:endParaRPr sz="2550"/>
          </a:p>
          <a:p>
            <a:pPr marL="26797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dirty="0"/>
              <a:t>Raised</a:t>
            </a:r>
            <a:r>
              <a:rPr spc="-20" dirty="0"/>
              <a:t> </a:t>
            </a:r>
            <a:r>
              <a:rPr spc="-5" dirty="0"/>
              <a:t>arterial</a:t>
            </a:r>
            <a:r>
              <a:rPr spc="-15" dirty="0"/>
              <a:t> </a:t>
            </a:r>
            <a:r>
              <a:rPr spc="-5" dirty="0"/>
              <a:t>pressure</a:t>
            </a:r>
          </a:p>
          <a:p>
            <a:pPr marL="1270">
              <a:lnSpc>
                <a:spcPct val="100000"/>
              </a:lnSpc>
              <a:spcBef>
                <a:spcPts val="25"/>
              </a:spcBef>
              <a:buClr>
                <a:srgbClr val="A04DA3"/>
              </a:buClr>
              <a:buFont typeface="Georgia"/>
              <a:buChar char="•"/>
            </a:pPr>
            <a:endParaRPr sz="2650"/>
          </a:p>
          <a:p>
            <a:pPr marL="26797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spc="-5" dirty="0"/>
              <a:t>Increased sharpness</a:t>
            </a:r>
            <a:r>
              <a:rPr dirty="0"/>
              <a:t> to</a:t>
            </a:r>
            <a:r>
              <a:rPr spc="5" dirty="0"/>
              <a:t> </a:t>
            </a:r>
            <a:r>
              <a:rPr spc="-5" dirty="0"/>
              <a:t>sight,hearing,and smell</a:t>
            </a:r>
          </a:p>
          <a:p>
            <a:pPr marL="1270">
              <a:lnSpc>
                <a:spcPct val="100000"/>
              </a:lnSpc>
              <a:spcBef>
                <a:spcPts val="40"/>
              </a:spcBef>
              <a:buClr>
                <a:srgbClr val="A04DA3"/>
              </a:buClr>
              <a:buFont typeface="Georgia"/>
              <a:buChar char="•"/>
            </a:pPr>
            <a:endParaRPr sz="2550"/>
          </a:p>
          <a:p>
            <a:pPr marL="26797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8605" algn="l"/>
              </a:tabLst>
            </a:pPr>
            <a:r>
              <a:rPr spc="-5" dirty="0"/>
              <a:t>General</a:t>
            </a:r>
            <a:r>
              <a:rPr spc="-20" dirty="0"/>
              <a:t> </a:t>
            </a:r>
            <a:r>
              <a:rPr spc="-5" dirty="0"/>
              <a:t>irritation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25500" y="1524000"/>
            <a:ext cx="3648075" cy="356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dirty="0">
                <a:latin typeface="Georgia"/>
                <a:cs typeface="Georgia"/>
              </a:rPr>
              <a:t>FD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One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crushed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seed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OR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1-2mg/kg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FP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1-2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hrs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57300" y="1117600"/>
            <a:ext cx="693864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ABSORPTION</a:t>
            </a:r>
            <a:r>
              <a:rPr spc="-254" dirty="0"/>
              <a:t> </a:t>
            </a:r>
            <a:r>
              <a:rPr dirty="0"/>
              <a:t>AND</a:t>
            </a:r>
            <a:r>
              <a:rPr spc="-45" dirty="0"/>
              <a:t> </a:t>
            </a:r>
            <a:r>
              <a:rPr spc="-5" dirty="0"/>
              <a:t>EXCRETION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260600"/>
            <a:ext cx="7938134" cy="30429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66700" marR="5080" indent="-254000">
              <a:lnSpc>
                <a:spcPts val="3200"/>
              </a:lnSpc>
              <a:spcBef>
                <a:spcPts val="3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Rapidly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absorbed</a:t>
            </a:r>
            <a:r>
              <a:rPr sz="2800" dirty="0">
                <a:latin typeface="Georgia"/>
                <a:cs typeface="Georgia"/>
              </a:rPr>
              <a:t> from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GIT,nasal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mucosa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all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parenteral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sites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04DA3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Rapidly metabolised </a:t>
            </a:r>
            <a:r>
              <a:rPr sz="2800" dirty="0">
                <a:latin typeface="Georgia"/>
                <a:cs typeface="Georgia"/>
              </a:rPr>
              <a:t>in</a:t>
            </a:r>
            <a:r>
              <a:rPr sz="2800" spc="-5" dirty="0">
                <a:latin typeface="Georgia"/>
                <a:cs typeface="Georgia"/>
              </a:rPr>
              <a:t> liver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1229360" indent="-254000">
              <a:lnSpc>
                <a:spcPts val="32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Its highest concentrations </a:t>
            </a:r>
            <a:r>
              <a:rPr sz="280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seen </a:t>
            </a:r>
            <a:r>
              <a:rPr sz="2800" dirty="0">
                <a:latin typeface="Georgia"/>
                <a:cs typeface="Georgia"/>
              </a:rPr>
              <a:t>in </a:t>
            </a:r>
            <a:r>
              <a:rPr sz="2800" spc="-5" dirty="0">
                <a:latin typeface="Georgia"/>
                <a:cs typeface="Georgia"/>
              </a:rPr>
              <a:t>the </a:t>
            </a:r>
            <a:r>
              <a:rPr sz="2800" spc="-6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liver,kidneys,and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blood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070100" y="1041400"/>
            <a:ext cx="51542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</a:t>
            </a:r>
            <a:r>
              <a:rPr spc="-260" dirty="0"/>
              <a:t> </a:t>
            </a:r>
            <a:r>
              <a:rPr spc="-5" dirty="0"/>
              <a:t>AND</a:t>
            </a:r>
            <a:r>
              <a:rPr spc="-40" dirty="0"/>
              <a:t> </a:t>
            </a:r>
            <a:r>
              <a:rPr spc="-35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905000"/>
            <a:ext cx="8034655" cy="30429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66700" marR="434340" indent="-254000">
              <a:lnSpc>
                <a:spcPts val="3200"/>
              </a:lnSpc>
              <a:spcBef>
                <a:spcPts val="3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If 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seed </a:t>
            </a:r>
            <a:r>
              <a:rPr sz="280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taken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</a:t>
            </a:r>
            <a:r>
              <a:rPr sz="2800" spc="-5" dirty="0">
                <a:latin typeface="Georgia"/>
                <a:cs typeface="Georgia"/>
              </a:rPr>
              <a:t> whole–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non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poisonous(the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thick </a:t>
            </a:r>
            <a:r>
              <a:rPr sz="2800" dirty="0">
                <a:latin typeface="Georgia"/>
                <a:cs typeface="Georgia"/>
              </a:rPr>
              <a:t>pericarp is </a:t>
            </a:r>
            <a:r>
              <a:rPr sz="2800" spc="-5" dirty="0">
                <a:latin typeface="Georgia"/>
                <a:cs typeface="Georgia"/>
              </a:rPr>
              <a:t>not digested </a:t>
            </a:r>
            <a:r>
              <a:rPr sz="2800" dirty="0">
                <a:latin typeface="Georgia"/>
                <a:cs typeface="Georgia"/>
              </a:rPr>
              <a:t>by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gastric </a:t>
            </a:r>
            <a:r>
              <a:rPr sz="2800" dirty="0">
                <a:latin typeface="Georgia"/>
                <a:cs typeface="Georgia"/>
              </a:rPr>
              <a:t>juice)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04DA3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Only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broken</a:t>
            </a:r>
            <a:r>
              <a:rPr sz="2800" dirty="0">
                <a:latin typeface="Georgia"/>
                <a:cs typeface="Georgia"/>
              </a:rPr>
              <a:t> or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chewed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seeds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cause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poisoning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  <a:tab pos="2079625" algn="l"/>
              </a:tabLst>
            </a:pPr>
            <a:r>
              <a:rPr sz="2800" spc="-5" dirty="0">
                <a:latin typeface="Georgia"/>
                <a:cs typeface="Georgia"/>
              </a:rPr>
              <a:t>s/s </a:t>
            </a:r>
            <a:r>
              <a:rPr sz="2800" dirty="0">
                <a:latin typeface="Georgia"/>
                <a:cs typeface="Georgia"/>
              </a:rPr>
              <a:t>appear	after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15-30 </a:t>
            </a:r>
            <a:r>
              <a:rPr sz="2800" dirty="0">
                <a:latin typeface="Georgia"/>
                <a:cs typeface="Georgia"/>
              </a:rPr>
              <a:t>mts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 ingestion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993900" y="965200"/>
            <a:ext cx="515429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SIGNS</a:t>
            </a:r>
            <a:r>
              <a:rPr spc="-260" dirty="0"/>
              <a:t> </a:t>
            </a:r>
            <a:r>
              <a:rPr spc="-5" dirty="0"/>
              <a:t>AND</a:t>
            </a:r>
            <a:r>
              <a:rPr spc="-40" dirty="0"/>
              <a:t> </a:t>
            </a:r>
            <a:r>
              <a:rPr spc="-35" dirty="0"/>
              <a:t>SYMPTOMS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260600"/>
            <a:ext cx="5810885" cy="3525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Bitter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taste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Anxious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&amp;restless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Clonic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,tonic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seizures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Affects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flexor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and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extensor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muscles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simultaneously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1828800"/>
            <a:ext cx="7845425" cy="25603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266700" marR="5080" indent="-254000">
              <a:lnSpc>
                <a:spcPts val="3200"/>
              </a:lnSpc>
              <a:spcBef>
                <a:spcPts val="34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Clonic spasms </a:t>
            </a:r>
            <a:r>
              <a:rPr sz="2800" dirty="0">
                <a:latin typeface="Georgia"/>
                <a:cs typeface="Georgia"/>
              </a:rPr>
              <a:t>refer to </a:t>
            </a:r>
            <a:r>
              <a:rPr sz="2800" spc="-5" dirty="0">
                <a:latin typeface="Georgia"/>
                <a:cs typeface="Georgia"/>
              </a:rPr>
              <a:t>alternating involuntary </a:t>
            </a:r>
            <a:r>
              <a:rPr sz="2800" spc="-6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muscular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contraction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 relaxation</a:t>
            </a:r>
            <a:r>
              <a:rPr sz="2800" dirty="0">
                <a:latin typeface="Georgia"/>
                <a:cs typeface="Georgia"/>
              </a:rPr>
              <a:t> in quick 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succession.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A04DA3"/>
              </a:buClr>
              <a:buFont typeface="Georgia"/>
              <a:buChar char="•"/>
            </a:pPr>
            <a:endParaRPr sz="3300">
              <a:latin typeface="Georgia"/>
              <a:cs typeface="Georgia"/>
            </a:endParaRPr>
          </a:p>
          <a:p>
            <a:pPr marL="266700" marR="455930" indent="-254000">
              <a:lnSpc>
                <a:spcPts val="32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Tonic spasms </a:t>
            </a:r>
            <a:r>
              <a:rPr sz="2800" dirty="0">
                <a:latin typeface="Georgia"/>
                <a:cs typeface="Georgia"/>
              </a:rPr>
              <a:t>are rigid </a:t>
            </a:r>
            <a:r>
              <a:rPr sz="2800" spc="-5" dirty="0">
                <a:latin typeface="Georgia"/>
                <a:cs typeface="Georgia"/>
              </a:rPr>
              <a:t>muscle contractions </a:t>
            </a:r>
            <a:r>
              <a:rPr sz="2800" spc="-6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that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last </a:t>
            </a:r>
            <a:r>
              <a:rPr sz="2800" dirty="0">
                <a:latin typeface="Georgia"/>
                <a:cs typeface="Georgia"/>
              </a:rPr>
              <a:t>a period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time.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2260600"/>
            <a:ext cx="7954009" cy="3042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Convulsions</a:t>
            </a:r>
            <a:r>
              <a:rPr sz="2800" b="1" spc="-2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with</a:t>
            </a:r>
            <a:r>
              <a:rPr sz="2800" b="1" spc="-1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consciousness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Convulsions </a:t>
            </a:r>
            <a:r>
              <a:rPr sz="2800" dirty="0">
                <a:latin typeface="Georgia"/>
                <a:cs typeface="Georgia"/>
              </a:rPr>
              <a:t>are repeated in every </a:t>
            </a:r>
            <a:r>
              <a:rPr sz="2800" spc="-5" dirty="0">
                <a:latin typeface="Georgia"/>
                <a:cs typeface="Georgia"/>
              </a:rPr>
              <a:t>3-4 minutes </a:t>
            </a:r>
            <a:r>
              <a:rPr sz="2800" dirty="0">
                <a:latin typeface="Georgia"/>
                <a:cs typeface="Georgia"/>
              </a:rPr>
              <a:t>in </a:t>
            </a:r>
            <a:r>
              <a:rPr sz="2800" spc="-66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between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convulsions </a:t>
            </a:r>
            <a:r>
              <a:rPr sz="2800" dirty="0">
                <a:latin typeface="Georgia"/>
                <a:cs typeface="Georgia"/>
              </a:rPr>
              <a:t>are </a:t>
            </a:r>
            <a:r>
              <a:rPr sz="2800" spc="-5" dirty="0">
                <a:latin typeface="Georgia"/>
                <a:cs typeface="Georgia"/>
              </a:rPr>
              <a:t>decreased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A04DA3"/>
              </a:buClr>
              <a:buFont typeface="Georgia"/>
              <a:buChar char="•"/>
            </a:pPr>
            <a:endParaRPr sz="3300">
              <a:latin typeface="Georgia"/>
              <a:cs typeface="Georgia"/>
            </a:endParaRPr>
          </a:p>
          <a:p>
            <a:pPr marL="266700" marR="716915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Convulsions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very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painful &amp;unfortunately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person remains conscious during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96900" y="1524000"/>
            <a:ext cx="7780655" cy="4744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ts val="3279"/>
              </a:lnSpc>
              <a:spcBef>
                <a:spcPts val="10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dirty="0">
                <a:latin typeface="Georgia"/>
                <a:cs typeface="Georgia"/>
              </a:rPr>
              <a:t>Risus </a:t>
            </a:r>
            <a:r>
              <a:rPr sz="2800" b="1" spc="-5" dirty="0">
                <a:latin typeface="Georgia"/>
                <a:cs typeface="Georgia"/>
              </a:rPr>
              <a:t>sardonicus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and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lock jaw(trismus)</a:t>
            </a:r>
            <a:endParaRPr sz="2800">
              <a:latin typeface="Georgia"/>
              <a:cs typeface="Georgia"/>
            </a:endParaRPr>
          </a:p>
          <a:p>
            <a:pPr marL="266700">
              <a:lnSpc>
                <a:spcPts val="3279"/>
              </a:lnSpc>
            </a:pPr>
            <a:r>
              <a:rPr sz="2800" spc="-5" dirty="0">
                <a:latin typeface="Georgia"/>
                <a:cs typeface="Georgia"/>
              </a:rPr>
              <a:t>due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muscle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spasm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Opisthotonus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3175">
              <a:lnSpc>
                <a:spcPts val="3200"/>
              </a:lnSpc>
            </a:pPr>
            <a:r>
              <a:rPr sz="2800" spc="-5" dirty="0">
                <a:latin typeface="Georgia"/>
                <a:cs typeface="Georgia"/>
              </a:rPr>
              <a:t>spasm</a:t>
            </a:r>
            <a:r>
              <a:rPr sz="2800" dirty="0">
                <a:latin typeface="Georgia"/>
                <a:cs typeface="Georgia"/>
              </a:rPr>
              <a:t> of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muscles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causing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backward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arching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head, neck,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 spine,</a:t>
            </a:r>
            <a:r>
              <a:rPr sz="2800" dirty="0">
                <a:latin typeface="Georgia"/>
                <a:cs typeface="Georgia"/>
              </a:rPr>
              <a:t> ( in </a:t>
            </a:r>
            <a:r>
              <a:rPr sz="2800" spc="-5" dirty="0">
                <a:latin typeface="Georgia"/>
                <a:cs typeface="Georgia"/>
              </a:rPr>
              <a:t>severe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tetanus,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some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kinds </a:t>
            </a:r>
            <a:r>
              <a:rPr sz="2800" dirty="0">
                <a:latin typeface="Georgia"/>
                <a:cs typeface="Georgia"/>
              </a:rPr>
              <a:t>of </a:t>
            </a:r>
            <a:r>
              <a:rPr sz="2800" spc="-5" dirty="0">
                <a:latin typeface="Georgia"/>
                <a:cs typeface="Georgia"/>
              </a:rPr>
              <a:t>meningitis, and strychnine 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poisoning.)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Respiratory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distress and death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66800" y="762000"/>
            <a:ext cx="7467600" cy="5334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810000" y="812800"/>
            <a:ext cx="18275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65" dirty="0"/>
              <a:t>Trismus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133600" y="1905000"/>
            <a:ext cx="5410200" cy="4343400"/>
            <a:chOff x="2133600" y="1905000"/>
            <a:chExt cx="5410200" cy="43434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33600" y="1905000"/>
              <a:ext cx="5410200" cy="4343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6675" y="3132484"/>
              <a:ext cx="2970509" cy="826740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37000" y="3167409"/>
              <a:ext cx="2849880" cy="706120"/>
            </a:xfrm>
            <a:custGeom>
              <a:avLst/>
              <a:gdLst/>
              <a:ahLst/>
              <a:cxnLst/>
              <a:rect l="l" t="t" r="r" b="b"/>
              <a:pathLst>
                <a:path w="2849879" h="706120">
                  <a:moveTo>
                    <a:pt x="0" y="0"/>
                  </a:moveTo>
                  <a:lnTo>
                    <a:pt x="2849859" y="0"/>
                  </a:lnTo>
                  <a:lnTo>
                    <a:pt x="2849859" y="706090"/>
                  </a:lnTo>
                  <a:lnTo>
                    <a:pt x="0" y="70609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37000" y="3167409"/>
              <a:ext cx="2849880" cy="706120"/>
            </a:xfrm>
            <a:custGeom>
              <a:avLst/>
              <a:gdLst/>
              <a:ahLst/>
              <a:cxnLst/>
              <a:rect l="l" t="t" r="r" b="b"/>
              <a:pathLst>
                <a:path w="2849879" h="706120">
                  <a:moveTo>
                    <a:pt x="0" y="0"/>
                  </a:moveTo>
                  <a:lnTo>
                    <a:pt x="2849859" y="0"/>
                  </a:lnTo>
                  <a:lnTo>
                    <a:pt x="2849859" y="706090"/>
                  </a:lnTo>
                  <a:lnTo>
                    <a:pt x="0" y="706090"/>
                  </a:lnTo>
                  <a:lnTo>
                    <a:pt x="0" y="0"/>
                  </a:lnTo>
                  <a:close/>
                </a:path>
              </a:pathLst>
            </a:custGeom>
            <a:ln w="19049">
              <a:solidFill>
                <a:srgbClr val="5354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Risus</a:t>
            </a:r>
            <a:r>
              <a:rPr spc="-75" dirty="0"/>
              <a:t> </a:t>
            </a:r>
            <a:r>
              <a:rPr dirty="0"/>
              <a:t>sardonicus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28800" y="2057400"/>
            <a:ext cx="5715000" cy="4089400"/>
            <a:chOff x="1828800" y="2057400"/>
            <a:chExt cx="5715000" cy="4089400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828800" y="2057400"/>
              <a:ext cx="5715000" cy="4089400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3876675" y="3125069"/>
              <a:ext cx="1619250" cy="567455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3937000" y="3159993"/>
              <a:ext cx="1498600" cy="447040"/>
            </a:xfrm>
            <a:custGeom>
              <a:avLst/>
              <a:gdLst/>
              <a:ahLst/>
              <a:cxnLst/>
              <a:rect l="l" t="t" r="r" b="b"/>
              <a:pathLst>
                <a:path w="1498600" h="447039">
                  <a:moveTo>
                    <a:pt x="0" y="0"/>
                  </a:moveTo>
                  <a:lnTo>
                    <a:pt x="1498600" y="0"/>
                  </a:lnTo>
                  <a:lnTo>
                    <a:pt x="1498600" y="446806"/>
                  </a:lnTo>
                  <a:lnTo>
                    <a:pt x="0" y="44680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937000" y="3159993"/>
              <a:ext cx="1498600" cy="447040"/>
            </a:xfrm>
            <a:custGeom>
              <a:avLst/>
              <a:gdLst/>
              <a:ahLst/>
              <a:cxnLst/>
              <a:rect l="l" t="t" r="r" b="b"/>
              <a:pathLst>
                <a:path w="1498600" h="447039">
                  <a:moveTo>
                    <a:pt x="0" y="0"/>
                  </a:moveTo>
                  <a:lnTo>
                    <a:pt x="1498600" y="0"/>
                  </a:lnTo>
                  <a:lnTo>
                    <a:pt x="1498600" y="446805"/>
                  </a:lnTo>
                  <a:lnTo>
                    <a:pt x="0" y="446805"/>
                  </a:lnTo>
                  <a:lnTo>
                    <a:pt x="0" y="0"/>
                  </a:lnTo>
                  <a:close/>
                </a:path>
              </a:pathLst>
            </a:custGeom>
            <a:ln w="19050">
              <a:solidFill>
                <a:srgbClr val="53548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997200" y="736600"/>
            <a:ext cx="314515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Opisthotonus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600" y="1676399"/>
            <a:ext cx="5105400" cy="4574528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7800" y="1066800"/>
            <a:ext cx="6248400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371600" y="914400"/>
            <a:ext cx="5867400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49600" y="965200"/>
            <a:ext cx="28384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TREATMENT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73100" y="1905000"/>
            <a:ext cx="7674609" cy="34874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No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specific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antidote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Maintain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clear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airway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adequate</a:t>
            </a:r>
            <a:r>
              <a:rPr sz="2800" spc="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ventilation</a:t>
            </a:r>
            <a:endParaRPr sz="2800">
              <a:latin typeface="Georgia"/>
              <a:cs typeface="Georgia"/>
            </a:endParaRPr>
          </a:p>
          <a:p>
            <a:pPr marL="266700" marR="180975" indent="-254000">
              <a:lnSpc>
                <a:spcPts val="3200"/>
              </a:lnSpc>
              <a:spcBef>
                <a:spcPts val="38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Control of</a:t>
            </a:r>
            <a:r>
              <a:rPr sz="2800" b="1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convulsions</a:t>
            </a:r>
            <a:r>
              <a:rPr sz="2800" spc="-5" dirty="0">
                <a:latin typeface="Georgia"/>
                <a:cs typeface="Georgia"/>
              </a:rPr>
              <a:t>–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diazepam,general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anaesthetics,muscle relaxants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6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Barbiturates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are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antidote</a:t>
            </a:r>
            <a:endParaRPr sz="2800">
              <a:latin typeface="Georgia"/>
              <a:cs typeface="Georgia"/>
            </a:endParaRPr>
          </a:p>
          <a:p>
            <a:pPr marL="266700" marR="37465" indent="-254000">
              <a:lnSpc>
                <a:spcPts val="3200"/>
              </a:lnSpc>
              <a:spcBef>
                <a:spcPts val="38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Gastric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lavage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with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potassium</a:t>
            </a:r>
            <a:r>
              <a:rPr sz="2800" spc="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permanganate,if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there </a:t>
            </a:r>
            <a:r>
              <a:rPr sz="2800" dirty="0">
                <a:latin typeface="Georgia"/>
                <a:cs typeface="Georgia"/>
              </a:rPr>
              <a:t>is </a:t>
            </a:r>
            <a:r>
              <a:rPr sz="2800" spc="-5" dirty="0">
                <a:latin typeface="Georgia"/>
                <a:cs typeface="Georgia"/>
              </a:rPr>
              <a:t>no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convulsions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6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Symptomatic treatment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882900" y="1117600"/>
            <a:ext cx="323977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P/M</a:t>
            </a:r>
            <a:r>
              <a:rPr spc="-100" dirty="0"/>
              <a:t> </a:t>
            </a:r>
            <a:r>
              <a:rPr dirty="0"/>
              <a:t>FINDINGS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260600"/>
            <a:ext cx="7237730" cy="3525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Not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characteristic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Signs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asphyxia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104139" indent="-254000">
              <a:lnSpc>
                <a:spcPts val="32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  <a:tab pos="4336415" algn="l"/>
              </a:tabLst>
            </a:pPr>
            <a:r>
              <a:rPr sz="2800" b="1" spc="-5" dirty="0">
                <a:latin typeface="Georgia"/>
                <a:cs typeface="Georgia"/>
              </a:rPr>
              <a:t>Rigor</a:t>
            </a:r>
            <a:r>
              <a:rPr sz="2800" b="1" spc="1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mortis</a:t>
            </a:r>
            <a:r>
              <a:rPr sz="2800" b="1" spc="1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appears	and</a:t>
            </a:r>
            <a:r>
              <a:rPr sz="2800" b="1" spc="-50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disappears </a:t>
            </a:r>
            <a:r>
              <a:rPr sz="2800" b="1" spc="-695" dirty="0">
                <a:latin typeface="Georgia"/>
                <a:cs typeface="Georgia"/>
              </a:rPr>
              <a:t> </a:t>
            </a:r>
            <a:r>
              <a:rPr sz="2800" b="1" spc="-5" dirty="0">
                <a:latin typeface="Georgia"/>
                <a:cs typeface="Georgia"/>
              </a:rPr>
              <a:t>early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04DA3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Extravasated blood</a:t>
            </a:r>
            <a:r>
              <a:rPr sz="2800" dirty="0">
                <a:latin typeface="Georgia"/>
                <a:cs typeface="Georgia"/>
              </a:rPr>
              <a:t> may be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seen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muscles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49300" y="1524000"/>
            <a:ext cx="7449820" cy="2636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Congestion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viscera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Postmortem caloricity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Spinal </a:t>
            </a:r>
            <a:r>
              <a:rPr sz="2800" dirty="0">
                <a:latin typeface="Georgia"/>
                <a:cs typeface="Georgia"/>
              </a:rPr>
              <a:t>cord</a:t>
            </a:r>
            <a:r>
              <a:rPr sz="2800" spc="-5" dirty="0">
                <a:latin typeface="Georgia"/>
                <a:cs typeface="Georgia"/>
              </a:rPr>
              <a:t> congested ,shows haemorrhage</a:t>
            </a:r>
            <a:r>
              <a:rPr sz="2800" dirty="0">
                <a:latin typeface="Georgia"/>
                <a:cs typeface="Georgia"/>
              </a:rPr>
              <a:t> in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anterior &amp;posterior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horns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438400" y="1346200"/>
            <a:ext cx="426339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M/L</a:t>
            </a:r>
            <a:r>
              <a:rPr spc="-225" dirty="0"/>
              <a:t> </a:t>
            </a:r>
            <a:r>
              <a:rPr spc="-55" dirty="0"/>
              <a:t>IMPORTANCES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260600"/>
            <a:ext cx="6924040" cy="30810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Deadly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poisonous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Mostly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accidental</a:t>
            </a:r>
            <a:endParaRPr sz="28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spcBef>
                <a:spcPts val="38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Due</a:t>
            </a:r>
            <a:r>
              <a:rPr sz="2800" dirty="0">
                <a:latin typeface="Georgia"/>
                <a:cs typeface="Georgia"/>
              </a:rPr>
              <a:t> to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overdose,quack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remedies,in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case</a:t>
            </a:r>
            <a:r>
              <a:rPr sz="2800" dirty="0">
                <a:latin typeface="Georgia"/>
                <a:cs typeface="Georgia"/>
              </a:rPr>
              <a:t> of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children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eating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seeds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04DA3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Homicide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rare</a:t>
            </a:r>
            <a:r>
              <a:rPr sz="2800" spc="-5" dirty="0">
                <a:latin typeface="Georgia"/>
                <a:cs typeface="Georgia"/>
              </a:rPr>
              <a:t> due </a:t>
            </a:r>
            <a:r>
              <a:rPr sz="2800" dirty="0">
                <a:latin typeface="Georgia"/>
                <a:cs typeface="Georgia"/>
              </a:rPr>
              <a:t>to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its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bitter</a:t>
            </a:r>
            <a:r>
              <a:rPr sz="2800" spc="-5" dirty="0">
                <a:latin typeface="Georgia"/>
                <a:cs typeface="Georgia"/>
              </a:rPr>
              <a:t> taste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73100" y="1143000"/>
            <a:ext cx="7867650" cy="400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Aphrodisiac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Cattle</a:t>
            </a:r>
            <a:r>
              <a:rPr sz="2800" spc="-3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poison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Arrow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poison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</a:t>
            </a:r>
            <a:r>
              <a:rPr sz="2800" spc="-5" dirty="0">
                <a:latin typeface="Georgia"/>
                <a:cs typeface="Georgia"/>
              </a:rPr>
              <a:t> kill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dogs</a:t>
            </a:r>
            <a:r>
              <a:rPr sz="2800" spc="-1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rats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Tolerance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develops </a:t>
            </a:r>
            <a:r>
              <a:rPr sz="2800" dirty="0">
                <a:latin typeface="Georgia"/>
                <a:cs typeface="Georgia"/>
              </a:rPr>
              <a:t>on repeated</a:t>
            </a:r>
            <a:r>
              <a:rPr sz="2800" spc="-5" dirty="0">
                <a:latin typeface="Georgia"/>
                <a:cs typeface="Georgia"/>
              </a:rPr>
              <a:t> consumptions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Can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be </a:t>
            </a:r>
            <a:r>
              <a:rPr sz="2800" spc="-5" dirty="0">
                <a:latin typeface="Georgia"/>
                <a:cs typeface="Georgia"/>
              </a:rPr>
              <a:t>easily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detected </a:t>
            </a:r>
            <a:r>
              <a:rPr sz="2800" dirty="0">
                <a:latin typeface="Georgia"/>
                <a:cs typeface="Georgia"/>
              </a:rPr>
              <a:t>even in</a:t>
            </a:r>
            <a:r>
              <a:rPr sz="2800" spc="-5" dirty="0">
                <a:latin typeface="Georgia"/>
                <a:cs typeface="Georgia"/>
              </a:rPr>
              <a:t> decomposed body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36900" y="584200"/>
            <a:ext cx="2872105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OBJECTIVES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295400"/>
            <a:ext cx="7302500" cy="4820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229"/>
              </a:lnSpc>
              <a:spcBef>
                <a:spcPts val="100"/>
              </a:spcBef>
            </a:pPr>
            <a:r>
              <a:rPr sz="2800" dirty="0">
                <a:latin typeface="Georgia"/>
                <a:cs typeface="Georgia"/>
              </a:rPr>
              <a:t>At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the end </a:t>
            </a:r>
            <a:r>
              <a:rPr sz="2800" dirty="0">
                <a:latin typeface="Georgia"/>
                <a:cs typeface="Georgia"/>
              </a:rPr>
              <a:t>of</a:t>
            </a:r>
            <a:r>
              <a:rPr sz="2800" spc="-5" dirty="0">
                <a:latin typeface="Georgia"/>
                <a:cs typeface="Georgia"/>
              </a:rPr>
              <a:t> this session </a:t>
            </a:r>
            <a:r>
              <a:rPr sz="2800" dirty="0">
                <a:latin typeface="Georgia"/>
                <a:cs typeface="Georgia"/>
              </a:rPr>
              <a:t>you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will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be</a:t>
            </a:r>
            <a:r>
              <a:rPr sz="2800" spc="-5" dirty="0">
                <a:latin typeface="Georgia"/>
                <a:cs typeface="Georgia"/>
              </a:rPr>
              <a:t> able </a:t>
            </a:r>
            <a:r>
              <a:rPr sz="2800" dirty="0">
                <a:latin typeface="Georgia"/>
                <a:cs typeface="Georgia"/>
              </a:rPr>
              <a:t>to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ts val="3229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spc="-5" dirty="0">
                <a:latin typeface="Times New Roman"/>
                <a:cs typeface="Times New Roman"/>
              </a:rPr>
              <a:t>Understand the </a:t>
            </a:r>
            <a:r>
              <a:rPr sz="2800" b="1" spc="-5" dirty="0">
                <a:latin typeface="Times New Roman"/>
                <a:cs typeface="Times New Roman"/>
              </a:rPr>
              <a:t>Action</a:t>
            </a:r>
            <a:r>
              <a:rPr sz="2800" b="1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Nux</a:t>
            </a:r>
            <a:r>
              <a:rPr sz="2800" spc="-5" dirty="0">
                <a:latin typeface="Times New Roman"/>
                <a:cs typeface="Times New Roman"/>
              </a:rPr>
              <a:t> vomica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A04DA3"/>
              </a:buClr>
              <a:buFont typeface="Georgia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66700" marR="5080" indent="-254000">
              <a:lnSpc>
                <a:spcPts val="29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dirty="0">
                <a:latin typeface="Times New Roman"/>
                <a:cs typeface="Times New Roman"/>
              </a:rPr>
              <a:t>Know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Signs </a:t>
            </a:r>
            <a:r>
              <a:rPr sz="2800" b="1" dirty="0">
                <a:latin typeface="Times New Roman"/>
                <a:cs typeface="Times New Roman"/>
              </a:rPr>
              <a:t>and symptoms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5" dirty="0">
                <a:latin typeface="Times New Roman"/>
                <a:cs typeface="Times New Roman"/>
              </a:rPr>
              <a:t>this particular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poisoning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30"/>
              </a:spcBef>
              <a:buClr>
                <a:srgbClr val="A04DA3"/>
              </a:buClr>
              <a:buFont typeface="Georgia"/>
              <a:buChar char="•"/>
            </a:pPr>
            <a:endParaRPr sz="2600">
              <a:latin typeface="Times New Roman"/>
              <a:cs typeface="Times New Roman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spc="-5" dirty="0">
                <a:latin typeface="Times New Roman"/>
                <a:cs typeface="Times New Roman"/>
              </a:rPr>
              <a:t>State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 </a:t>
            </a:r>
            <a:r>
              <a:rPr sz="2800" b="1" spc="-5" dirty="0">
                <a:latin typeface="Times New Roman"/>
                <a:cs typeface="Times New Roman"/>
              </a:rPr>
              <a:t>FD </a:t>
            </a:r>
            <a:r>
              <a:rPr sz="2800" b="1" dirty="0">
                <a:latin typeface="Times New Roman"/>
                <a:cs typeface="Times New Roman"/>
              </a:rPr>
              <a:t>&amp;</a:t>
            </a:r>
            <a:r>
              <a:rPr sz="2800" b="1" spc="-5" dirty="0">
                <a:latin typeface="Times New Roman"/>
                <a:cs typeface="Times New Roman"/>
              </a:rPr>
              <a:t> FP</a:t>
            </a:r>
            <a:r>
              <a:rPr sz="2800" b="1" spc="-15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Nux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vom</a:t>
            </a:r>
            <a:r>
              <a:rPr sz="2800" spc="-5" dirty="0">
                <a:latin typeface="Times New Roman"/>
                <a:cs typeface="Times New Roman"/>
              </a:rPr>
              <a:t> poisoning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050">
              <a:latin typeface="Times New Roman"/>
              <a:cs typeface="Times New Roman"/>
            </a:endParaRPr>
          </a:p>
          <a:p>
            <a:pPr marL="266700" marR="532765" indent="-254000">
              <a:lnSpc>
                <a:spcPts val="29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spc="-5" dirty="0">
                <a:latin typeface="Times New Roman"/>
                <a:cs typeface="Times New Roman"/>
              </a:rPr>
              <a:t>Explain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the</a:t>
            </a:r>
            <a:r>
              <a:rPr sz="2800" dirty="0">
                <a:latin typeface="Times New Roman"/>
                <a:cs typeface="Times New Roman"/>
              </a:rPr>
              <a:t> </a:t>
            </a:r>
            <a:r>
              <a:rPr sz="2800" b="1" spc="-10" dirty="0">
                <a:latin typeface="Times New Roman"/>
                <a:cs typeface="Times New Roman"/>
              </a:rPr>
              <a:t>circumstances</a:t>
            </a:r>
            <a:r>
              <a:rPr sz="2800" b="1" dirty="0">
                <a:latin typeface="Times New Roman"/>
                <a:cs typeface="Times New Roman"/>
              </a:rPr>
              <a:t> and </a:t>
            </a:r>
            <a:r>
              <a:rPr sz="2800" b="1" spc="-10" dirty="0">
                <a:latin typeface="Times New Roman"/>
                <a:cs typeface="Times New Roman"/>
              </a:rPr>
              <a:t>treatment</a:t>
            </a:r>
            <a:r>
              <a:rPr sz="2800" b="1" spc="-5" dirty="0">
                <a:latin typeface="Times New Roman"/>
                <a:cs typeface="Times New Roman"/>
              </a:rPr>
              <a:t> </a:t>
            </a:r>
            <a:r>
              <a:rPr sz="2800" dirty="0">
                <a:latin typeface="Times New Roman"/>
                <a:cs typeface="Times New Roman"/>
              </a:rPr>
              <a:t>of </a:t>
            </a:r>
            <a:r>
              <a:rPr sz="2800" spc="-68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poisoning</a:t>
            </a:r>
            <a:endParaRPr sz="28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Clr>
                <a:srgbClr val="A04DA3"/>
              </a:buClr>
              <a:buFont typeface="Georgia"/>
              <a:buChar char="•"/>
            </a:pPr>
            <a:endParaRPr sz="2500">
              <a:latin typeface="Times New Roman"/>
              <a:cs typeface="Times New Roman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Font typeface="Georgia"/>
              <a:buChar char="•"/>
              <a:tabLst>
                <a:tab pos="266700" algn="l"/>
                <a:tab pos="2253615" algn="l"/>
              </a:tabLst>
            </a:pPr>
            <a:r>
              <a:rPr sz="2800" spc="-10" dirty="0">
                <a:latin typeface="Times New Roman"/>
                <a:cs typeface="Times New Roman"/>
              </a:rPr>
              <a:t>Differentiate	</a:t>
            </a:r>
            <a:r>
              <a:rPr sz="2800" spc="-5" dirty="0">
                <a:latin typeface="Times New Roman"/>
                <a:cs typeface="Times New Roman"/>
              </a:rPr>
              <a:t>this</a:t>
            </a:r>
            <a:r>
              <a:rPr sz="2800" spc="-1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poisoning </a:t>
            </a:r>
            <a:r>
              <a:rPr sz="2800" dirty="0">
                <a:latin typeface="Times New Roman"/>
                <a:cs typeface="Times New Roman"/>
              </a:rPr>
              <a:t>from</a:t>
            </a:r>
            <a:r>
              <a:rPr sz="2800" spc="-5" dirty="0">
                <a:latin typeface="Times New Roman"/>
                <a:cs typeface="Times New Roman"/>
              </a:rPr>
              <a:t> </a:t>
            </a:r>
            <a:r>
              <a:rPr sz="2800" b="1" spc="-5" dirty="0">
                <a:latin typeface="Times New Roman"/>
                <a:cs typeface="Times New Roman"/>
              </a:rPr>
              <a:t>tetanus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155700" y="3149600"/>
            <a:ext cx="6946265" cy="126492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863600" marR="5080" indent="-850900">
              <a:lnSpc>
                <a:spcPts val="3200"/>
              </a:lnSpc>
              <a:spcBef>
                <a:spcPts val="340"/>
              </a:spcBef>
            </a:pP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HOW </a:t>
            </a:r>
            <a:r>
              <a:rPr sz="2800" dirty="0">
                <a:solidFill>
                  <a:srgbClr val="000000"/>
                </a:solidFill>
                <a:latin typeface="Georgia"/>
                <a:cs typeface="Georgia"/>
              </a:rPr>
              <a:t>TO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DIFFERENTIATE </a:t>
            </a:r>
            <a:r>
              <a:rPr sz="2800" dirty="0">
                <a:solidFill>
                  <a:srgbClr val="000000"/>
                </a:solidFill>
                <a:latin typeface="Georgia"/>
                <a:cs typeface="Georgia"/>
              </a:rPr>
              <a:t>NUX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VOM </a:t>
            </a:r>
            <a:r>
              <a:rPr sz="2800" spc="-70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POISONING</a:t>
            </a:r>
            <a:r>
              <a:rPr sz="280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FROM</a:t>
            </a:r>
            <a:r>
              <a:rPr sz="2800" spc="-1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00"/>
                </a:solidFill>
                <a:latin typeface="Georgia"/>
                <a:cs typeface="Georgia"/>
              </a:rPr>
              <a:t>TETANUS</a:t>
            </a:r>
            <a:endParaRPr sz="2800">
              <a:latin typeface="Georgia"/>
              <a:cs typeface="Georgia"/>
            </a:endParaRPr>
          </a:p>
          <a:p>
            <a:pPr marL="2400300">
              <a:lnSpc>
                <a:spcPts val="3120"/>
              </a:lnSpc>
            </a:pP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INFECTION?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-6350" y="3175"/>
          <a:ext cx="9142093" cy="678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99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50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45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25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5645">
                <a:tc>
                  <a:txBody>
                    <a:bodyPr/>
                    <a:lstStyle/>
                    <a:p>
                      <a:pPr marL="50800" marR="272415">
                        <a:lnSpc>
                          <a:spcPts val="2100"/>
                        </a:lnSpc>
                        <a:spcBef>
                          <a:spcPts val="39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SL </a:t>
                      </a:r>
                      <a:r>
                        <a:rPr sz="1800" b="1" spc="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NO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0165" marB="0">
                    <a:lnL w="635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FEATURES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STRYCHNINE</a:t>
                      </a:r>
                      <a:r>
                        <a:rPr sz="1800" b="1" spc="-2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5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POISONING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3548A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dirty="0">
                          <a:solidFill>
                            <a:srgbClr val="FFFFFF"/>
                          </a:solidFill>
                          <a:latin typeface="Georgia"/>
                          <a:cs typeface="Georgia"/>
                        </a:rPr>
                        <a:t>TETANUS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9525">
                      <a:solidFill>
                        <a:srgbClr val="FFFFFF"/>
                      </a:solidFill>
                      <a:prstDash val="solid"/>
                    </a:lnR>
                    <a:lnT w="635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53548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593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1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History</a:t>
                      </a:r>
                      <a:r>
                        <a:rPr sz="1800" b="1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b="1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injury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None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Present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2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b="1" dirty="0">
                          <a:latin typeface="Georgia"/>
                          <a:cs typeface="Georgia"/>
                        </a:rPr>
                        <a:t>Onset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Sudden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Gradual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937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88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3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b="1" dirty="0">
                          <a:latin typeface="Georgia"/>
                          <a:cs typeface="Georgia"/>
                        </a:rPr>
                        <a:t>Site</a:t>
                      </a:r>
                      <a:r>
                        <a:rPr sz="1800" b="1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latin typeface="Georgia"/>
                          <a:cs typeface="Georgia"/>
                        </a:rPr>
                        <a:t>of</a:t>
                      </a:r>
                      <a:r>
                        <a:rPr sz="1800" b="1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latin typeface="Georgia"/>
                          <a:cs typeface="Georgia"/>
                        </a:rPr>
                        <a:t>action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Post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synaptic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membrane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Presynaptic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membrane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683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8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4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80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Muscles</a:t>
                      </a:r>
                      <a:r>
                        <a:rPr sz="1800" b="1" spc="-3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affected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556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441959">
                        <a:lnSpc>
                          <a:spcPts val="2100"/>
                        </a:lnSpc>
                        <a:spcBef>
                          <a:spcPts val="40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All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muscles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are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affected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at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the </a:t>
                      </a:r>
                      <a:r>
                        <a:rPr sz="1800" spc="-4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same time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45110">
                        <a:lnSpc>
                          <a:spcPts val="2100"/>
                        </a:lnSpc>
                        <a:spcBef>
                          <a:spcPts val="40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Not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affected</a:t>
                      </a:r>
                      <a:r>
                        <a:rPr sz="1800" spc="-2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at</a:t>
                      </a:r>
                      <a:r>
                        <a:rPr sz="1800" spc="-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the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same </a:t>
                      </a:r>
                      <a:r>
                        <a:rPr sz="1800" spc="-4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time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88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5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Lower</a:t>
                      </a:r>
                      <a:r>
                        <a:rPr sz="1800" b="1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dirty="0">
                          <a:latin typeface="Georgia"/>
                          <a:cs typeface="Georgia"/>
                        </a:rPr>
                        <a:t>jaw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Does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not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 start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in,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nor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esply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affect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784860">
                        <a:lnSpc>
                          <a:spcPts val="2100"/>
                        </a:lnSpc>
                        <a:spcBef>
                          <a:spcPts val="395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Starts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and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affect </a:t>
                      </a:r>
                      <a:r>
                        <a:rPr sz="1800" spc="-4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jaw(lock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jaw)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016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88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6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Muscle</a:t>
                      </a:r>
                      <a:r>
                        <a:rPr sz="1800" b="1" spc="-4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condition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Relaxed</a:t>
                      </a:r>
                      <a:r>
                        <a:rPr sz="1800" spc="-1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in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between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convulsions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6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Rigid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3365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7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b="1" dirty="0">
                          <a:latin typeface="Georgia"/>
                          <a:cs typeface="Georgia"/>
                        </a:rPr>
                        <a:t>FP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1-2</a:t>
                      </a:r>
                      <a:r>
                        <a:rPr sz="1800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hrs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5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&gt;24</a:t>
                      </a:r>
                      <a:r>
                        <a:rPr sz="1800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hrs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50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48820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8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1435" marR="1027430">
                        <a:lnSpc>
                          <a:spcPts val="2100"/>
                        </a:lnSpc>
                        <a:spcBef>
                          <a:spcPts val="45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Chemi</a:t>
                      </a:r>
                      <a:r>
                        <a:rPr sz="1800" b="1" dirty="0">
                          <a:latin typeface="Georgia"/>
                          <a:cs typeface="Georgia"/>
                        </a:rPr>
                        <a:t>c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a</a:t>
                      </a:r>
                      <a:r>
                        <a:rPr sz="1800" b="1" dirty="0">
                          <a:latin typeface="Georgia"/>
                          <a:cs typeface="Georgia"/>
                        </a:rPr>
                        <a:t>l  </a:t>
                      </a:r>
                      <a:r>
                        <a:rPr sz="1800" b="1" spc="-5" dirty="0">
                          <a:latin typeface="Georgia"/>
                          <a:cs typeface="Georgia"/>
                        </a:rPr>
                        <a:t>analysis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778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Strychnine</a:t>
                      </a:r>
                      <a:r>
                        <a:rPr sz="1800" spc="-3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found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No</a:t>
                      </a:r>
                      <a:r>
                        <a:rPr sz="1800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poison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254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48818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9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Culture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25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No</a:t>
                      </a:r>
                      <a:r>
                        <a:rPr sz="1800" spc="-4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growth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127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838835">
                        <a:lnSpc>
                          <a:spcPts val="2100"/>
                        </a:lnSpc>
                        <a:spcBef>
                          <a:spcPts val="445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Clostridium</a:t>
                      </a:r>
                      <a:r>
                        <a:rPr sz="1800" spc="-55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dirty="0">
                          <a:latin typeface="Georgia"/>
                          <a:cs typeface="Georgia"/>
                        </a:rPr>
                        <a:t>tetani </a:t>
                      </a:r>
                      <a:r>
                        <a:rPr sz="1800" spc="-4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present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5651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FCF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885135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dirty="0">
                          <a:latin typeface="Georgia"/>
                          <a:cs typeface="Georgia"/>
                        </a:rPr>
                        <a:t>10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1435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b="1" spc="-5" dirty="0">
                          <a:latin typeface="Georgia"/>
                          <a:cs typeface="Georgia"/>
                        </a:rPr>
                        <a:t>Progression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Steadily</a:t>
                      </a:r>
                      <a:r>
                        <a:rPr sz="1800" spc="-1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worse/better</a:t>
                      </a:r>
                      <a:endParaRPr sz="1800">
                        <a:latin typeface="Georgia"/>
                        <a:cs typeface="Georgia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50800" marR="255270">
                        <a:lnSpc>
                          <a:spcPts val="2100"/>
                        </a:lnSpc>
                        <a:spcBef>
                          <a:spcPts val="439"/>
                        </a:spcBef>
                      </a:pPr>
                      <a:r>
                        <a:rPr sz="1800" spc="-5" dirty="0">
                          <a:latin typeface="Georgia"/>
                          <a:cs typeface="Georgia"/>
                        </a:rPr>
                        <a:t>Rarely steady.variations </a:t>
                      </a:r>
                      <a:r>
                        <a:rPr sz="1800" spc="-420" dirty="0">
                          <a:latin typeface="Georgia"/>
                          <a:cs typeface="Georgia"/>
                        </a:rPr>
                        <a:t> </a:t>
                      </a:r>
                      <a:r>
                        <a:rPr sz="1800" spc="-5" dirty="0">
                          <a:latin typeface="Georgia"/>
                          <a:cs typeface="Georgia"/>
                        </a:rPr>
                        <a:t>seen</a:t>
                      </a:r>
                      <a:endParaRPr sz="1800" dirty="0">
                        <a:latin typeface="Georgia"/>
                        <a:cs typeface="Georgia"/>
                      </a:endParaRPr>
                    </a:p>
                  </a:txBody>
                  <a:tcPr marL="0" marR="0" marT="5587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9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981A20-1CF1-1091-2E95-5689FF7CB185}"/>
              </a:ext>
            </a:extLst>
          </p:cNvPr>
          <p:cNvSpPr txBox="1"/>
          <p:nvPr/>
        </p:nvSpPr>
        <p:spPr>
          <a:xfrm>
            <a:off x="3902816" y="3159695"/>
            <a:ext cx="226290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IN" sz="3400" dirty="0"/>
              <a:t>Thank you 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2222162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612900" y="965200"/>
            <a:ext cx="591693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5" dirty="0"/>
              <a:t>STRYCHNOS</a:t>
            </a:r>
            <a:r>
              <a:rPr spc="-30" dirty="0"/>
              <a:t> </a:t>
            </a:r>
            <a:r>
              <a:rPr spc="-5" dirty="0"/>
              <a:t>NUX</a:t>
            </a:r>
            <a:r>
              <a:rPr spc="-30" dirty="0"/>
              <a:t> </a:t>
            </a:r>
            <a:r>
              <a:rPr spc="-5" dirty="0"/>
              <a:t>VOMICA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676400"/>
            <a:ext cx="3662679" cy="4452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dirty="0">
                <a:latin typeface="Georgia"/>
                <a:cs typeface="Georgia"/>
              </a:rPr>
              <a:t>Spinal</a:t>
            </a:r>
            <a:r>
              <a:rPr sz="2800" b="1" spc="-45" dirty="0">
                <a:latin typeface="Georgia"/>
                <a:cs typeface="Georgia"/>
              </a:rPr>
              <a:t> </a:t>
            </a:r>
            <a:r>
              <a:rPr sz="2800" b="1" dirty="0">
                <a:latin typeface="Georgia"/>
                <a:cs typeface="Georgia"/>
              </a:rPr>
              <a:t>poison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Medium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sized</a:t>
            </a:r>
            <a:r>
              <a:rPr sz="2800" spc="-2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tree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Family--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Loganiaceae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b="1" spc="-5" dirty="0">
                <a:latin typeface="Georgia"/>
                <a:cs typeface="Georgia"/>
              </a:rPr>
              <a:t>Synonyms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  <a:tab pos="1505585" algn="l"/>
              </a:tabLst>
            </a:pPr>
            <a:r>
              <a:rPr sz="2800" i="1" spc="-5" dirty="0">
                <a:latin typeface="Georgia"/>
                <a:cs typeface="Georgia"/>
              </a:rPr>
              <a:t>Poison	</a:t>
            </a:r>
            <a:r>
              <a:rPr sz="2800" i="1" dirty="0">
                <a:latin typeface="Georgia"/>
                <a:cs typeface="Georgia"/>
              </a:rPr>
              <a:t>nut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Font typeface="Georgia"/>
              <a:buChar char="•"/>
              <a:tabLst>
                <a:tab pos="266700" algn="l"/>
              </a:tabLst>
            </a:pPr>
            <a:r>
              <a:rPr sz="2800" i="1" spc="-5" dirty="0">
                <a:latin typeface="Georgia"/>
                <a:cs typeface="Georgia"/>
              </a:rPr>
              <a:t>Kuchl</a:t>
            </a:r>
            <a:r>
              <a:rPr sz="2800" spc="-5" dirty="0">
                <a:latin typeface="Georgia"/>
                <a:cs typeface="Georgia"/>
              </a:rPr>
              <a:t>a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Quaker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buttons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dirty="0">
                <a:latin typeface="Georgia"/>
                <a:cs typeface="Georgia"/>
              </a:rPr>
              <a:t>Vomit</a:t>
            </a:r>
            <a:r>
              <a:rPr sz="2800" spc="-4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nut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Dog</a:t>
            </a:r>
            <a:r>
              <a:rPr sz="2800" spc="-3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buttons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140200" y="889000"/>
            <a:ext cx="117856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U</a:t>
            </a:r>
            <a:r>
              <a:rPr dirty="0"/>
              <a:t>S</a:t>
            </a:r>
            <a:r>
              <a:rPr spc="-5" dirty="0"/>
              <a:t>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1676400"/>
            <a:ext cx="7496809" cy="35255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Strychnine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is</a:t>
            </a:r>
            <a:r>
              <a:rPr sz="2800" spc="-5" dirty="0">
                <a:latin typeface="Georgia"/>
                <a:cs typeface="Georgia"/>
              </a:rPr>
              <a:t> extremely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toxic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15"/>
              </a:spcBef>
              <a:buClr>
                <a:srgbClr val="A04DA3"/>
              </a:buClr>
              <a:buFont typeface="Georgia"/>
              <a:buChar char="•"/>
            </a:pPr>
            <a:endParaRPr sz="3400">
              <a:latin typeface="Georgia"/>
              <a:cs typeface="Georgia"/>
            </a:endParaRPr>
          </a:p>
          <a:p>
            <a:pPr marL="266700" marR="5080" indent="-254000">
              <a:lnSpc>
                <a:spcPts val="32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Used </a:t>
            </a:r>
            <a:r>
              <a:rPr sz="2800" dirty="0">
                <a:latin typeface="Georgia"/>
                <a:cs typeface="Georgia"/>
              </a:rPr>
              <a:t>in</a:t>
            </a:r>
            <a:r>
              <a:rPr sz="2800" spc="-5" dirty="0">
                <a:latin typeface="Georgia"/>
                <a:cs typeface="Georgia"/>
              </a:rPr>
              <a:t> veterinary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medicine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CNS</a:t>
            </a:r>
            <a:r>
              <a:rPr sz="2800" spc="-5" dirty="0">
                <a:latin typeface="Georgia"/>
                <a:cs typeface="Georgia"/>
              </a:rPr>
              <a:t> stimulant </a:t>
            </a:r>
            <a:r>
              <a:rPr sz="2800" spc="-66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tonic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A04DA3"/>
              </a:buClr>
              <a:buFont typeface="Georgia"/>
              <a:buChar char="•"/>
            </a:pPr>
            <a:endParaRPr sz="31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Used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1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antidote</a:t>
            </a:r>
            <a:r>
              <a:rPr sz="2800" dirty="0">
                <a:latin typeface="Georgia"/>
                <a:cs typeface="Georgia"/>
              </a:rPr>
              <a:t> to</a:t>
            </a:r>
            <a:r>
              <a:rPr sz="2800" spc="-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barbiturate</a:t>
            </a:r>
            <a:r>
              <a:rPr sz="2800" spc="-5" dirty="0">
                <a:latin typeface="Georgia"/>
                <a:cs typeface="Georgia"/>
              </a:rPr>
              <a:t> poisoning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Used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</a:t>
            </a:r>
            <a:r>
              <a:rPr sz="2800" spc="-2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rodenticide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14400" y="1143000"/>
            <a:ext cx="7391400" cy="52578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838200" y="612208"/>
            <a:ext cx="6934200" cy="586479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11300" y="1041400"/>
            <a:ext cx="611505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CHEMICAL</a:t>
            </a:r>
            <a:r>
              <a:rPr spc="-210" dirty="0"/>
              <a:t> </a:t>
            </a:r>
            <a:r>
              <a:rPr spc="-5" dirty="0"/>
              <a:t>CONSTITUENTS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96900" y="2260600"/>
            <a:ext cx="2940685" cy="35636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2425" indent="-34036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351790" algn="l"/>
                <a:tab pos="353060" algn="l"/>
              </a:tabLst>
            </a:pPr>
            <a:r>
              <a:rPr sz="2800" spc="-5" dirty="0">
                <a:latin typeface="Georgia"/>
                <a:cs typeface="Georgia"/>
              </a:rPr>
              <a:t>mainly</a:t>
            </a:r>
            <a:r>
              <a:rPr sz="2800" spc="-4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alkaloids</a:t>
            </a:r>
            <a:endParaRPr sz="2800">
              <a:latin typeface="Georgia"/>
              <a:cs typeface="Georgia"/>
            </a:endParaRPr>
          </a:p>
          <a:p>
            <a:pPr>
              <a:lnSpc>
                <a:spcPct val="100000"/>
              </a:lnSpc>
              <a:buClr>
                <a:srgbClr val="A04DA3"/>
              </a:buClr>
              <a:buFont typeface="Georgia"/>
              <a:buChar char="•"/>
            </a:pPr>
            <a:endParaRPr sz="32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5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Strychnine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Iso</a:t>
            </a:r>
            <a:r>
              <a:rPr sz="2800" spc="-6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strychnine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protostrychnine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Brucine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Vomicine</a:t>
            </a:r>
            <a:endParaRPr sz="2800">
              <a:latin typeface="Georgia"/>
              <a:cs typeface="Georgia"/>
            </a:endParaRPr>
          </a:p>
          <a:p>
            <a:pPr marL="266700" indent="-254000">
              <a:lnSpc>
                <a:spcPct val="100000"/>
              </a:lnSpc>
              <a:spcBef>
                <a:spcPts val="14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Novacine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98800" y="2108200"/>
            <a:ext cx="3286760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The</a:t>
            </a:r>
            <a:r>
              <a:rPr sz="2800" spc="-45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dirty="0">
                <a:solidFill>
                  <a:srgbClr val="000000"/>
                </a:solidFill>
                <a:latin typeface="Georgia"/>
                <a:cs typeface="Georgia"/>
              </a:rPr>
              <a:t>seeds</a:t>
            </a:r>
            <a:r>
              <a:rPr sz="2800" spc="-40" dirty="0">
                <a:solidFill>
                  <a:srgbClr val="000000"/>
                </a:solidFill>
                <a:latin typeface="Georgia"/>
                <a:cs typeface="Georgia"/>
              </a:rPr>
              <a:t> </a:t>
            </a:r>
            <a:r>
              <a:rPr sz="2800" spc="-5" dirty="0">
                <a:solidFill>
                  <a:srgbClr val="000000"/>
                </a:solidFill>
                <a:latin typeface="Georgia"/>
                <a:cs typeface="Georgia"/>
              </a:rPr>
              <a:t>contain</a:t>
            </a:r>
            <a:endParaRPr sz="2800">
              <a:latin typeface="Georgia"/>
              <a:cs typeface="Georg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825500" y="3441700"/>
            <a:ext cx="686117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6700" indent="-254000">
              <a:lnSpc>
                <a:spcPct val="100000"/>
              </a:lnSpc>
              <a:spcBef>
                <a:spcPts val="100"/>
              </a:spcBef>
              <a:buClr>
                <a:srgbClr val="A04DA3"/>
              </a:buClr>
              <a:buChar char="•"/>
              <a:tabLst>
                <a:tab pos="266700" algn="l"/>
              </a:tabLst>
            </a:pPr>
            <a:r>
              <a:rPr sz="2800" spc="-5" dirty="0">
                <a:latin typeface="Georgia"/>
                <a:cs typeface="Georgia"/>
              </a:rPr>
              <a:t>Strychnine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and</a:t>
            </a:r>
            <a:r>
              <a:rPr sz="2800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brucine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dirty="0">
                <a:latin typeface="Georgia"/>
                <a:cs typeface="Georgia"/>
              </a:rPr>
              <a:t>as </a:t>
            </a:r>
            <a:r>
              <a:rPr sz="2800" spc="-5" dirty="0">
                <a:latin typeface="Georgia"/>
                <a:cs typeface="Georgia"/>
              </a:rPr>
              <a:t>active</a:t>
            </a:r>
            <a:r>
              <a:rPr sz="2800" spc="5" dirty="0">
                <a:latin typeface="Georgia"/>
                <a:cs typeface="Georgia"/>
              </a:rPr>
              <a:t> </a:t>
            </a:r>
            <a:r>
              <a:rPr sz="2800" spc="-5" dirty="0">
                <a:latin typeface="Georgia"/>
                <a:cs typeface="Georgia"/>
              </a:rPr>
              <a:t>principle</a:t>
            </a:r>
            <a:endParaRPr sz="28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lides>32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PowerPoint Presentation</vt:lpstr>
      <vt:lpstr>PowerPoint Presentation</vt:lpstr>
      <vt:lpstr>OBJECTIVES</vt:lpstr>
      <vt:lpstr>STRYCHNOS NUX VOMICA</vt:lpstr>
      <vt:lpstr>USES</vt:lpstr>
      <vt:lpstr>PowerPoint Presentation</vt:lpstr>
      <vt:lpstr>PowerPoint Presentation</vt:lpstr>
      <vt:lpstr>CHEMICAL CONSTITUENTS</vt:lpstr>
      <vt:lpstr>The seeds contain</vt:lpstr>
      <vt:lpstr>MECHANISM OF ACTION</vt:lpstr>
      <vt:lpstr>PowerPoint Presentation</vt:lpstr>
      <vt:lpstr>EFFECTS</vt:lpstr>
      <vt:lpstr>PowerPoint Presentation</vt:lpstr>
      <vt:lpstr>ABSORPTION AND EXCRETION</vt:lpstr>
      <vt:lpstr>SIGNS AND SYMPTOMS</vt:lpstr>
      <vt:lpstr>SIGNS AND SYMPTOMS</vt:lpstr>
      <vt:lpstr>PowerPoint Presentation</vt:lpstr>
      <vt:lpstr>PowerPoint Presentation</vt:lpstr>
      <vt:lpstr>PowerPoint Presentation</vt:lpstr>
      <vt:lpstr>Trismus</vt:lpstr>
      <vt:lpstr>Risus sardonicus</vt:lpstr>
      <vt:lpstr>Opisthotonus</vt:lpstr>
      <vt:lpstr>PowerPoint Presentation</vt:lpstr>
      <vt:lpstr>PowerPoint Presentation</vt:lpstr>
      <vt:lpstr>TREATMENT</vt:lpstr>
      <vt:lpstr>P/M FINDINGS</vt:lpstr>
      <vt:lpstr>PowerPoint Presentation</vt:lpstr>
      <vt:lpstr>M/L IMPORTANCES</vt:lpstr>
      <vt:lpstr>PowerPoint Presentation</vt:lpstr>
      <vt:lpstr>HOW TO DIFFERENTIATE NUX VOM  POISONING FROM TETANUS INFECTION?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918318701684</cp:lastModifiedBy>
  <cp:revision>3</cp:revision>
  <dcterms:created xsi:type="dcterms:W3CDTF">2024-05-02T10:17:24Z</dcterms:created>
  <dcterms:modified xsi:type="dcterms:W3CDTF">2024-05-03T05:09:29Z</dcterms:modified>
</cp:coreProperties>
</file>