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8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A9098-ED8D-44C1-B4E1-F574DC6D8EE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7EED3-F598-4147-B8B3-42A5877CFE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2388" y="598373"/>
            <a:ext cx="7599222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C00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859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C00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C00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7133" y="554482"/>
            <a:ext cx="4729733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C00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558797"/>
            <a:ext cx="7905749" cy="429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0859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388" y="598373"/>
            <a:ext cx="7599222" cy="36933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HUMAN PHYSIOLOGY &amp; BIOCHEMISRY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219200" y="2057400"/>
            <a:ext cx="6400800" cy="14773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TOPIC – ERYTHROPOIESIS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BY </a:t>
            </a:r>
            <a:r>
              <a:rPr lang="en-US" dirty="0" err="1" smtClean="0"/>
              <a:t>Dr.Deepak</a:t>
            </a:r>
            <a:r>
              <a:rPr lang="en-US" b="0" dirty="0" smtClean="0"/>
              <a:t> </a:t>
            </a:r>
            <a:r>
              <a:rPr lang="en-US" b="0" dirty="0" err="1" smtClean="0"/>
              <a:t>Bhataniya</a:t>
            </a:r>
            <a:endParaRPr lang="en-US" b="0" dirty="0" smtClean="0"/>
          </a:p>
          <a:p>
            <a:pPr algn="r"/>
            <a:r>
              <a:rPr lang="en-US" sz="1600" dirty="0" smtClean="0"/>
              <a:t> </a:t>
            </a:r>
            <a:r>
              <a:rPr lang="en-US" sz="1600" dirty="0" smtClean="0"/>
              <a:t>                              </a:t>
            </a:r>
            <a:r>
              <a:rPr lang="en-US" sz="1600" b="0" dirty="0" err="1" smtClean="0"/>
              <a:t>Asssistant</a:t>
            </a:r>
            <a:r>
              <a:rPr lang="en-US" sz="1600" b="0" dirty="0" smtClean="0"/>
              <a:t> professor</a:t>
            </a:r>
          </a:p>
          <a:p>
            <a:pPr algn="r"/>
            <a:r>
              <a:rPr lang="en-US" sz="1600" b="0" dirty="0" smtClean="0"/>
              <a:t> </a:t>
            </a:r>
            <a:r>
              <a:rPr lang="en-US" sz="1600" b="0" dirty="0" smtClean="0"/>
              <a:t>                                                                      Department of Physiology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5033" y="228041"/>
            <a:ext cx="3771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0000"/>
                </a:solidFill>
              </a:rPr>
              <a:t>Genesis </a:t>
            </a:r>
            <a:r>
              <a:rPr sz="4000" spc="-5" dirty="0">
                <a:solidFill>
                  <a:srgbClr val="FF0000"/>
                </a:solidFill>
              </a:rPr>
              <a:t>of</a:t>
            </a:r>
            <a:r>
              <a:rPr sz="4000" spc="10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RBC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08684"/>
            <a:ext cx="9144000" cy="5949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009978"/>
            <a:ext cx="1425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(Hemocytoblast)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3648" y="3501034"/>
            <a:ext cx="1944370" cy="339090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(1) </a:t>
            </a:r>
            <a:r>
              <a:rPr sz="1600" b="1" spc="-5" dirty="0">
                <a:solidFill>
                  <a:srgbClr val="0000FF"/>
                </a:solidFill>
                <a:latin typeface="Calibri"/>
                <a:cs typeface="Calibri"/>
              </a:rPr>
              <a:t>Myeloid </a:t>
            </a:r>
            <a:r>
              <a:rPr sz="1600" b="1" spc="-15" dirty="0">
                <a:solidFill>
                  <a:srgbClr val="0000FF"/>
                </a:solidFill>
                <a:latin typeface="Calibri"/>
                <a:cs typeface="Calibri"/>
              </a:rPr>
              <a:t>stem</a:t>
            </a:r>
            <a:r>
              <a:rPr sz="16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Calibri"/>
                <a:cs typeface="Calibri"/>
              </a:rPr>
              <a:t>cell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7622" y="6309321"/>
            <a:ext cx="2232660" cy="339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(2) </a:t>
            </a:r>
            <a:r>
              <a:rPr sz="1600" b="1" spc="-15" dirty="0">
                <a:solidFill>
                  <a:srgbClr val="0000FF"/>
                </a:solidFill>
                <a:latin typeface="Calibri"/>
                <a:cs typeface="Calibri"/>
              </a:rPr>
              <a:t>Lymphoid stem</a:t>
            </a:r>
            <a:r>
              <a:rPr sz="1600" b="1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Calibri"/>
                <a:cs typeface="Calibri"/>
              </a:rPr>
              <a:t>cell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50237"/>
            <a:ext cx="7686675" cy="406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Pluripotential hematopoietic </a:t>
            </a:r>
            <a:r>
              <a:rPr sz="2800" b="1" i="1" spc="-20" dirty="0">
                <a:solidFill>
                  <a:srgbClr val="0000FF"/>
                </a:solidFill>
                <a:latin typeface="Calibri"/>
                <a:cs typeface="Calibri"/>
              </a:rPr>
              <a:t>stem </a:t>
            </a: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cell</a:t>
            </a:r>
            <a:r>
              <a:rPr sz="2800" b="1" i="1" spc="1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(</a:t>
            </a:r>
            <a:r>
              <a:rPr sz="2800" b="1" i="1" spc="-10" dirty="0">
                <a:latin typeface="Calibri"/>
                <a:cs typeface="Calibri"/>
              </a:rPr>
              <a:t>PHSC).</a:t>
            </a:r>
            <a:endParaRPr sz="2800">
              <a:latin typeface="Calibri"/>
              <a:cs typeface="Calibri"/>
            </a:endParaRPr>
          </a:p>
          <a:p>
            <a:pPr marL="355600" marR="5080" indent="-343535">
              <a:lnSpc>
                <a:spcPct val="143100"/>
              </a:lnSpc>
              <a:spcBef>
                <a:spcPts val="570"/>
              </a:spcBef>
              <a:buFont typeface="Arial"/>
              <a:buChar char="•"/>
              <a:tabLst>
                <a:tab pos="355600" algn="l"/>
                <a:tab pos="356235" algn="l"/>
                <a:tab pos="1361440" algn="l"/>
              </a:tabLst>
            </a:pPr>
            <a:r>
              <a:rPr sz="2800" spc="-15" dirty="0">
                <a:latin typeface="Calibri"/>
                <a:cs typeface="Calibri"/>
              </a:rPr>
              <a:t>Committed </a:t>
            </a:r>
            <a:r>
              <a:rPr sz="2800" spc="-20" dirty="0">
                <a:latin typeface="Calibri"/>
                <a:cs typeface="Calibri"/>
              </a:rPr>
              <a:t>stem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produces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erythrocytes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0" dirty="0">
                <a:latin typeface="Calibri"/>
                <a:cs typeface="Calibri"/>
              </a:rPr>
              <a:t>called	</a:t>
            </a:r>
            <a:r>
              <a:rPr sz="2800" b="1" i="1" spc="-10" dirty="0">
                <a:solidFill>
                  <a:srgbClr val="6F2F9F"/>
                </a:solidFill>
                <a:latin typeface="Calibri"/>
                <a:cs typeface="Calibri"/>
              </a:rPr>
              <a:t>Colony-forming </a:t>
            </a:r>
            <a:r>
              <a:rPr sz="2800" b="1" i="1" spc="-5" dirty="0">
                <a:solidFill>
                  <a:srgbClr val="6F2F9F"/>
                </a:solidFill>
                <a:latin typeface="Calibri"/>
                <a:cs typeface="Calibri"/>
              </a:rPr>
              <a:t>unit–erythrocyte</a:t>
            </a:r>
            <a:r>
              <a:rPr sz="3200" b="1" i="1" spc="-5" dirty="0">
                <a:latin typeface="Calibri"/>
                <a:cs typeface="Calibri"/>
              </a:rPr>
              <a:t>,</a:t>
            </a:r>
            <a:r>
              <a:rPr sz="3200" b="1" i="1" spc="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CFU-E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36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Monotype Corsiva"/>
                <a:cs typeface="Monotype Corsiva"/>
              </a:rPr>
              <a:t>Factors:</a:t>
            </a:r>
            <a:endParaRPr sz="3600">
              <a:latin typeface="Monotype Corsiva"/>
              <a:cs typeface="Monotype Corsiva"/>
            </a:endParaRPr>
          </a:p>
          <a:p>
            <a:pPr marL="756285" lvl="1" indent="-287020">
              <a:lnSpc>
                <a:spcPct val="100000"/>
              </a:lnSpc>
              <a:spcBef>
                <a:spcPts val="2315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5" dirty="0">
                <a:latin typeface="Calibri"/>
                <a:cs typeface="Calibri"/>
              </a:rPr>
              <a:t>Growth inducers, </a:t>
            </a:r>
            <a:r>
              <a:rPr sz="2800" i="1" spc="-10" dirty="0">
                <a:latin typeface="Calibri"/>
                <a:cs typeface="Calibri"/>
              </a:rPr>
              <a:t>such </a:t>
            </a:r>
            <a:r>
              <a:rPr sz="2800" i="1" spc="-5" dirty="0">
                <a:latin typeface="Calibri"/>
                <a:cs typeface="Calibri"/>
              </a:rPr>
              <a:t>as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interleukin-3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014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10" dirty="0">
                <a:latin typeface="Calibri"/>
                <a:cs typeface="Calibri"/>
              </a:rPr>
              <a:t>Differentiation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inducers.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5463" y="450291"/>
            <a:ext cx="61931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Genesis </a:t>
            </a:r>
            <a:r>
              <a:rPr sz="36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(Production) </a:t>
            </a:r>
            <a:r>
              <a:rPr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of</a:t>
            </a:r>
            <a:r>
              <a:rPr sz="3600" u="heavy" spc="-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36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RBC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5025" y="293573"/>
            <a:ext cx="49371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Stages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of</a:t>
            </a:r>
            <a:r>
              <a:rPr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Erythropoiesis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47061" y="1147063"/>
            <a:ext cx="4855845" cy="536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4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PHSC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390650" marR="549275" indent="-835660">
              <a:lnSpc>
                <a:spcPct val="130000"/>
              </a:lnSpc>
              <a:spcBef>
                <a:spcPts val="1989"/>
              </a:spcBef>
            </a:pPr>
            <a:r>
              <a:rPr sz="2800" b="1" spc="-15" dirty="0">
                <a:latin typeface="Calibri"/>
                <a:cs typeface="Calibri"/>
              </a:rPr>
              <a:t>Comittes </a:t>
            </a:r>
            <a:r>
              <a:rPr sz="2800" b="1" spc="-25" dirty="0">
                <a:latin typeface="Calibri"/>
                <a:cs typeface="Calibri"/>
              </a:rPr>
              <a:t>stem </a:t>
            </a:r>
            <a:r>
              <a:rPr sz="2800" b="1" spc="-5" dirty="0">
                <a:latin typeface="Calibri"/>
                <a:cs typeface="Calibri"/>
              </a:rPr>
              <a:t>cell, CFU-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E 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Proerythroblast</a:t>
            </a:r>
            <a:endParaRPr sz="2800">
              <a:latin typeface="Calibri"/>
              <a:cs typeface="Calibri"/>
            </a:endParaRPr>
          </a:p>
          <a:p>
            <a:pPr marL="12065" marR="5080" indent="-635" algn="ctr">
              <a:lnSpc>
                <a:spcPct val="122700"/>
              </a:lnSpc>
              <a:spcBef>
                <a:spcPts val="245"/>
              </a:spcBef>
              <a:tabLst>
                <a:tab pos="3027680" algn="l"/>
              </a:tabLst>
            </a:pP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Basophil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erythroblast 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Polychromatophil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erythroblast 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rthoch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om</a:t>
            </a:r>
            <a:r>
              <a:rPr sz="2800" b="1" spc="-30" dirty="0">
                <a:latin typeface="Calibri"/>
                <a:cs typeface="Calibri"/>
              </a:rPr>
              <a:t>at</a:t>
            </a:r>
            <a:r>
              <a:rPr sz="2800" b="1" spc="-5" dirty="0">
                <a:latin typeface="Calibri"/>
                <a:cs typeface="Calibri"/>
              </a:rPr>
              <a:t>oph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h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ob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spc="-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520190" marR="1513840" algn="ctr">
              <a:lnSpc>
                <a:spcPct val="167500"/>
              </a:lnSpc>
              <a:spcBef>
                <a:spcPts val="830"/>
              </a:spcBef>
            </a:pPr>
            <a:r>
              <a:rPr sz="2800" b="1" spc="-45" dirty="0">
                <a:solidFill>
                  <a:srgbClr val="C0504D"/>
                </a:solidFill>
                <a:latin typeface="Calibri"/>
                <a:cs typeface="Calibri"/>
              </a:rPr>
              <a:t>R</a:t>
            </a:r>
            <a:r>
              <a:rPr sz="2800" b="1" spc="-35" dirty="0">
                <a:solidFill>
                  <a:srgbClr val="C0504D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C0504D"/>
                </a:solidFill>
                <a:latin typeface="Calibri"/>
                <a:cs typeface="Calibri"/>
              </a:rPr>
              <a:t>ticul</a:t>
            </a:r>
            <a:r>
              <a:rPr sz="2800" b="1" spc="-20" dirty="0">
                <a:solidFill>
                  <a:srgbClr val="C0504D"/>
                </a:solidFill>
                <a:latin typeface="Calibri"/>
                <a:cs typeface="Calibri"/>
              </a:rPr>
              <a:t>o</a:t>
            </a:r>
            <a:r>
              <a:rPr sz="2800" b="1" spc="-10" dirty="0">
                <a:solidFill>
                  <a:srgbClr val="C0504D"/>
                </a:solidFill>
                <a:latin typeface="Calibri"/>
                <a:cs typeface="Calibri"/>
              </a:rPr>
              <a:t>c</a:t>
            </a:r>
            <a:r>
              <a:rPr sz="2800" b="1" dirty="0">
                <a:solidFill>
                  <a:srgbClr val="C0504D"/>
                </a:solidFill>
                <a:latin typeface="Calibri"/>
                <a:cs typeface="Calibri"/>
              </a:rPr>
              <a:t>y</a:t>
            </a:r>
            <a:r>
              <a:rPr sz="2800" b="1" spc="-45" dirty="0">
                <a:solidFill>
                  <a:srgbClr val="C0504D"/>
                </a:solidFill>
                <a:latin typeface="Calibri"/>
                <a:cs typeface="Calibri"/>
              </a:rPr>
              <a:t>t</a:t>
            </a:r>
            <a:r>
              <a:rPr sz="2800" b="1" spc="-5" dirty="0">
                <a:solidFill>
                  <a:srgbClr val="C0504D"/>
                </a:solidFill>
                <a:latin typeface="Calibri"/>
                <a:cs typeface="Calibri"/>
              </a:rPr>
              <a:t>e 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Erythrocyte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2569" y="1686686"/>
            <a:ext cx="228600" cy="542290"/>
          </a:xfrm>
          <a:custGeom>
            <a:avLst/>
            <a:gdLst/>
            <a:ahLst/>
            <a:cxnLst/>
            <a:rect l="l" t="t" r="r" b="b"/>
            <a:pathLst>
              <a:path w="228600" h="542289">
                <a:moveTo>
                  <a:pt x="76200" y="313182"/>
                </a:moveTo>
                <a:lnTo>
                  <a:pt x="0" y="313182"/>
                </a:lnTo>
                <a:lnTo>
                  <a:pt x="114300" y="541782"/>
                </a:lnTo>
                <a:lnTo>
                  <a:pt x="209550" y="351282"/>
                </a:lnTo>
                <a:lnTo>
                  <a:pt x="76200" y="351282"/>
                </a:lnTo>
                <a:lnTo>
                  <a:pt x="76200" y="313182"/>
                </a:lnTo>
                <a:close/>
              </a:path>
              <a:path w="228600" h="542289">
                <a:moveTo>
                  <a:pt x="152400" y="0"/>
                </a:moveTo>
                <a:lnTo>
                  <a:pt x="76200" y="0"/>
                </a:lnTo>
                <a:lnTo>
                  <a:pt x="76200" y="351282"/>
                </a:lnTo>
                <a:lnTo>
                  <a:pt x="152400" y="351282"/>
                </a:lnTo>
                <a:lnTo>
                  <a:pt x="152400" y="0"/>
                </a:lnTo>
                <a:close/>
              </a:path>
              <a:path w="228600" h="542289">
                <a:moveTo>
                  <a:pt x="228600" y="313182"/>
                </a:moveTo>
                <a:lnTo>
                  <a:pt x="152400" y="313182"/>
                </a:lnTo>
                <a:lnTo>
                  <a:pt x="152400" y="351282"/>
                </a:lnTo>
                <a:lnTo>
                  <a:pt x="209550" y="351282"/>
                </a:lnTo>
                <a:lnTo>
                  <a:pt x="228600" y="31318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08551" y="5071109"/>
            <a:ext cx="228600" cy="389890"/>
          </a:xfrm>
          <a:custGeom>
            <a:avLst/>
            <a:gdLst/>
            <a:ahLst/>
            <a:cxnLst/>
            <a:rect l="l" t="t" r="r" b="b"/>
            <a:pathLst>
              <a:path w="228600" h="389889">
                <a:moveTo>
                  <a:pt x="76200" y="160781"/>
                </a:moveTo>
                <a:lnTo>
                  <a:pt x="0" y="160781"/>
                </a:lnTo>
                <a:lnTo>
                  <a:pt x="114300" y="389381"/>
                </a:lnTo>
                <a:lnTo>
                  <a:pt x="209550" y="198881"/>
                </a:lnTo>
                <a:lnTo>
                  <a:pt x="76200" y="198881"/>
                </a:lnTo>
                <a:lnTo>
                  <a:pt x="76200" y="160781"/>
                </a:lnTo>
                <a:close/>
              </a:path>
              <a:path w="228600" h="389889">
                <a:moveTo>
                  <a:pt x="152400" y="0"/>
                </a:moveTo>
                <a:lnTo>
                  <a:pt x="76200" y="0"/>
                </a:lnTo>
                <a:lnTo>
                  <a:pt x="76200" y="198881"/>
                </a:lnTo>
                <a:lnTo>
                  <a:pt x="152400" y="198881"/>
                </a:lnTo>
                <a:lnTo>
                  <a:pt x="152400" y="0"/>
                </a:lnTo>
                <a:close/>
              </a:path>
              <a:path w="228600" h="389889">
                <a:moveTo>
                  <a:pt x="228600" y="160781"/>
                </a:moveTo>
                <a:lnTo>
                  <a:pt x="152400" y="160781"/>
                </a:lnTo>
                <a:lnTo>
                  <a:pt x="152400" y="198881"/>
                </a:lnTo>
                <a:lnTo>
                  <a:pt x="209550" y="198881"/>
                </a:lnTo>
                <a:lnTo>
                  <a:pt x="228600" y="16078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8551" y="5791200"/>
            <a:ext cx="228600" cy="389890"/>
          </a:xfrm>
          <a:custGeom>
            <a:avLst/>
            <a:gdLst/>
            <a:ahLst/>
            <a:cxnLst/>
            <a:rect l="l" t="t" r="r" b="b"/>
            <a:pathLst>
              <a:path w="228600" h="389889">
                <a:moveTo>
                  <a:pt x="76200" y="160781"/>
                </a:moveTo>
                <a:lnTo>
                  <a:pt x="0" y="160781"/>
                </a:lnTo>
                <a:lnTo>
                  <a:pt x="114300" y="389381"/>
                </a:lnTo>
                <a:lnTo>
                  <a:pt x="209550" y="198881"/>
                </a:lnTo>
                <a:lnTo>
                  <a:pt x="76200" y="198881"/>
                </a:lnTo>
                <a:lnTo>
                  <a:pt x="76200" y="160781"/>
                </a:lnTo>
                <a:close/>
              </a:path>
              <a:path w="228600" h="389889">
                <a:moveTo>
                  <a:pt x="152400" y="0"/>
                </a:moveTo>
                <a:lnTo>
                  <a:pt x="76200" y="0"/>
                </a:lnTo>
                <a:lnTo>
                  <a:pt x="76200" y="198881"/>
                </a:lnTo>
                <a:lnTo>
                  <a:pt x="152400" y="198881"/>
                </a:lnTo>
                <a:lnTo>
                  <a:pt x="152400" y="0"/>
                </a:lnTo>
                <a:close/>
              </a:path>
              <a:path w="228600" h="389889">
                <a:moveTo>
                  <a:pt x="228600" y="160781"/>
                </a:moveTo>
                <a:lnTo>
                  <a:pt x="152400" y="160781"/>
                </a:lnTo>
                <a:lnTo>
                  <a:pt x="152400" y="198881"/>
                </a:lnTo>
                <a:lnTo>
                  <a:pt x="209550" y="198881"/>
                </a:lnTo>
                <a:lnTo>
                  <a:pt x="228600" y="16078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2447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11673" y="1358900"/>
            <a:ext cx="37846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92225" algn="l"/>
                <a:tab pos="2743835" algn="l"/>
              </a:tabLst>
            </a:pP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Erythroblasts </a:t>
            </a:r>
            <a:r>
              <a:rPr sz="2400" b="1" dirty="0">
                <a:solidFill>
                  <a:srgbClr val="000099"/>
                </a:solidFill>
                <a:latin typeface="Comic Sans MS"/>
                <a:cs typeface="Comic Sans MS"/>
              </a:rPr>
              <a:t>actively  synthesize Hb. They are  categorized on </a:t>
            </a:r>
            <a:r>
              <a:rPr sz="2400" b="1" spc="-5" dirty="0">
                <a:solidFill>
                  <a:srgbClr val="000099"/>
                </a:solidFill>
                <a:latin typeface="Comic Sans MS"/>
                <a:cs typeface="Comic Sans MS"/>
              </a:rPr>
              <a:t>the basis  </a:t>
            </a:r>
            <a:r>
              <a:rPr sz="2400" b="1" dirty="0">
                <a:solidFill>
                  <a:srgbClr val="000099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00099"/>
                </a:solidFill>
                <a:latin typeface="Comic Sans MS"/>
                <a:cs typeface="Comic Sans MS"/>
              </a:rPr>
              <a:t>tota</a:t>
            </a:r>
            <a:r>
              <a:rPr sz="2400" b="1" dirty="0">
                <a:solidFill>
                  <a:srgbClr val="000099"/>
                </a:solidFill>
                <a:latin typeface="Comic Sans MS"/>
                <a:cs typeface="Comic Sans MS"/>
              </a:rPr>
              <a:t>l	size,</a:t>
            </a:r>
            <a:r>
              <a:rPr sz="2400" b="1" spc="-30" dirty="0">
                <a:solidFill>
                  <a:srgbClr val="000099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Comic Sans MS"/>
                <a:cs typeface="Comic Sans MS"/>
              </a:rPr>
              <a:t>th</a:t>
            </a:r>
            <a:r>
              <a:rPr sz="2400" b="1" dirty="0">
                <a:solidFill>
                  <a:srgbClr val="000099"/>
                </a:solidFill>
                <a:latin typeface="Comic Sans MS"/>
                <a:cs typeface="Comic Sans MS"/>
              </a:rPr>
              <a:t>e	</a:t>
            </a:r>
            <a:r>
              <a:rPr sz="2400" b="1" spc="-10" dirty="0">
                <a:solidFill>
                  <a:srgbClr val="000099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000099"/>
                </a:solidFill>
                <a:latin typeface="Comic Sans MS"/>
                <a:cs typeface="Comic Sans MS"/>
              </a:rPr>
              <a:t>mount  of Hb present, and </a:t>
            </a:r>
            <a:r>
              <a:rPr sz="2400" b="1" spc="-5" dirty="0">
                <a:solidFill>
                  <a:srgbClr val="000099"/>
                </a:solidFill>
                <a:latin typeface="Comic Sans MS"/>
                <a:cs typeface="Comic Sans MS"/>
              </a:rPr>
              <a:t>the  </a:t>
            </a:r>
            <a:r>
              <a:rPr sz="2400" b="1" dirty="0">
                <a:solidFill>
                  <a:srgbClr val="000099"/>
                </a:solidFill>
                <a:latin typeface="Comic Sans MS"/>
                <a:cs typeface="Comic Sans MS"/>
              </a:rPr>
              <a:t>size of</a:t>
            </a:r>
            <a:r>
              <a:rPr sz="2400" b="1" spc="-35" dirty="0">
                <a:solidFill>
                  <a:srgbClr val="000099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omic Sans MS"/>
                <a:cs typeface="Comic Sans MS"/>
              </a:rPr>
              <a:t>nucleus.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5332" y="0"/>
            <a:ext cx="2851404" cy="815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9859" y="403859"/>
            <a:ext cx="1847088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24980" y="11683"/>
            <a:ext cx="217043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 marR="5080" indent="-41465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00"/>
                </a:solidFill>
              </a:rPr>
              <a:t>Maturation  Times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0850" y="642569"/>
            <a:ext cx="3165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Erythropoiesis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6666" y="1817369"/>
            <a:ext cx="6872605" cy="2132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95"/>
              </a:spcBef>
              <a:buFont typeface="Arial"/>
              <a:buChar char="–"/>
              <a:tabLst>
                <a:tab pos="285750" algn="l"/>
              </a:tabLst>
            </a:pPr>
            <a:r>
              <a:rPr sz="2800" b="1" spc="-10" dirty="0">
                <a:solidFill>
                  <a:srgbClr val="0000FF"/>
                </a:solidFill>
                <a:latin typeface="Comic Sans MS"/>
                <a:cs typeface="Comic Sans MS"/>
              </a:rPr>
              <a:t>RBC development </a:t>
            </a:r>
            <a:r>
              <a:rPr sz="2800" b="1" spc="-5" dirty="0">
                <a:solidFill>
                  <a:srgbClr val="0000FF"/>
                </a:solidFill>
                <a:latin typeface="Comic Sans MS"/>
                <a:cs typeface="Comic Sans MS"/>
              </a:rPr>
              <a:t>is characterized</a:t>
            </a:r>
            <a:r>
              <a:rPr sz="2800" b="1" spc="5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omic Sans MS"/>
                <a:cs typeface="Comic Sans MS"/>
              </a:rPr>
              <a:t>by: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FF"/>
              </a:buClr>
              <a:buFont typeface="Arial"/>
              <a:buChar char="–"/>
            </a:pPr>
            <a:endParaRPr sz="3450">
              <a:latin typeface="Times New Roman"/>
              <a:cs typeface="Times New Roman"/>
            </a:endParaRPr>
          </a:p>
          <a:p>
            <a:pPr marL="1012190" lvl="1" indent="-453390">
              <a:lnSpc>
                <a:spcPct val="100000"/>
              </a:lnSpc>
              <a:buFont typeface="Arial"/>
              <a:buChar char="–"/>
              <a:tabLst>
                <a:tab pos="1012190" algn="l"/>
                <a:tab pos="1012825" algn="l"/>
              </a:tabLst>
            </a:pPr>
            <a:r>
              <a:rPr sz="2400" b="1" dirty="0">
                <a:latin typeface="Comic Sans MS"/>
                <a:cs typeface="Comic Sans MS"/>
              </a:rPr>
              <a:t>A </a:t>
            </a:r>
            <a:r>
              <a:rPr sz="2400" b="1" spc="-5" dirty="0">
                <a:latin typeface="Comic Sans MS"/>
                <a:cs typeface="Comic Sans MS"/>
              </a:rPr>
              <a:t>decrease in </a:t>
            </a:r>
            <a:r>
              <a:rPr sz="2400" b="1" dirty="0">
                <a:latin typeface="Comic Sans MS"/>
                <a:cs typeface="Comic Sans MS"/>
              </a:rPr>
              <a:t>cell</a:t>
            </a:r>
            <a:r>
              <a:rPr sz="2400" b="1" spc="-3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size</a:t>
            </a:r>
            <a:endParaRPr sz="2400">
              <a:latin typeface="Comic Sans MS"/>
              <a:cs typeface="Comic Sans MS"/>
            </a:endParaRPr>
          </a:p>
          <a:p>
            <a:pPr marL="1012190" lvl="1" indent="-45339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1012190" algn="l"/>
                <a:tab pos="1012825" algn="l"/>
              </a:tabLst>
            </a:pPr>
            <a:r>
              <a:rPr sz="2400" b="1" dirty="0">
                <a:latin typeface="Comic Sans MS"/>
                <a:cs typeface="Comic Sans MS"/>
              </a:rPr>
              <a:t>A </a:t>
            </a:r>
            <a:r>
              <a:rPr sz="2400" b="1" spc="-5" dirty="0">
                <a:latin typeface="Comic Sans MS"/>
                <a:cs typeface="Comic Sans MS"/>
              </a:rPr>
              <a:t>disappearance </a:t>
            </a:r>
            <a:r>
              <a:rPr sz="2400" b="1" dirty="0">
                <a:latin typeface="Comic Sans MS"/>
                <a:cs typeface="Comic Sans MS"/>
              </a:rPr>
              <a:t>of </a:t>
            </a:r>
            <a:r>
              <a:rPr sz="2400" b="1" spc="-5" dirty="0">
                <a:latin typeface="Comic Sans MS"/>
                <a:cs typeface="Comic Sans MS"/>
              </a:rPr>
              <a:t>nucleus</a:t>
            </a:r>
            <a:endParaRPr sz="2400">
              <a:latin typeface="Comic Sans MS"/>
              <a:cs typeface="Comic Sans MS"/>
            </a:endParaRPr>
          </a:p>
          <a:p>
            <a:pPr marL="1012190" lvl="1" indent="-45339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1012190" algn="l"/>
                <a:tab pos="1012825" algn="l"/>
              </a:tabLst>
            </a:pPr>
            <a:r>
              <a:rPr sz="2400" b="1" spc="-5" dirty="0">
                <a:latin typeface="Comic Sans MS"/>
                <a:cs typeface="Comic Sans MS"/>
              </a:rPr>
              <a:t>An </a:t>
            </a:r>
            <a:r>
              <a:rPr sz="2400" b="1" dirty="0">
                <a:latin typeface="Comic Sans MS"/>
                <a:cs typeface="Comic Sans MS"/>
              </a:rPr>
              <a:t>appearance of</a:t>
            </a:r>
            <a:r>
              <a:rPr sz="2400" b="1" spc="-5" dirty="0">
                <a:latin typeface="Comic Sans MS"/>
                <a:cs typeface="Comic Sans MS"/>
              </a:rPr>
              <a:t> hemoglobin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0538" y="461594"/>
            <a:ext cx="3584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FF0000"/>
                </a:solidFill>
                <a:latin typeface="Calibri"/>
                <a:cs typeface="Calibri"/>
              </a:rPr>
              <a:t>Proerythroblast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2563190"/>
            <a:ext cx="283591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6F2F9F"/>
                </a:solidFill>
                <a:latin typeface="Comic Sans MS"/>
                <a:cs typeface="Comic Sans MS"/>
              </a:rPr>
              <a:t>No</a:t>
            </a:r>
            <a:r>
              <a:rPr sz="2800" b="1" spc="-8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omic Sans MS"/>
                <a:cs typeface="Comic Sans MS"/>
              </a:rPr>
              <a:t>hemoglobin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Nucleus 12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um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Contain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nucleoli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6108" y="2420873"/>
            <a:ext cx="3240405" cy="302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7029" y="461594"/>
            <a:ext cx="4869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Basophil</a:t>
            </a:r>
            <a:r>
              <a:rPr sz="4400" b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FF0000"/>
                </a:solidFill>
                <a:latin typeface="Calibri"/>
                <a:cs typeface="Calibri"/>
              </a:rPr>
              <a:t>erythroblast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726437"/>
            <a:ext cx="3438525" cy="4366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Early </a:t>
            </a:r>
            <a:r>
              <a:rPr sz="2800" spc="-10" dirty="0">
                <a:latin typeface="Calibri"/>
                <a:cs typeface="Calibri"/>
              </a:rPr>
              <a:t>Normoblast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Nucleoli</a:t>
            </a:r>
            <a:r>
              <a:rPr sz="28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disappear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Show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omic Sans MS"/>
                <a:cs typeface="Comic Sans MS"/>
              </a:rPr>
              <a:t>mitosis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Cytoplasm deep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blue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814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Increase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99FF"/>
                </a:solidFill>
                <a:latin typeface="Calibri"/>
                <a:cs typeface="Calibri"/>
              </a:rPr>
              <a:t>RNA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400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Hemoglobin </a:t>
            </a:r>
            <a:r>
              <a:rPr sz="2800" b="1" spc="-15" dirty="0">
                <a:latin typeface="Calibri"/>
                <a:cs typeface="Calibri"/>
              </a:rPr>
              <a:t>starts  </a:t>
            </a:r>
            <a:r>
              <a:rPr sz="2800" b="1" spc="-5" dirty="0">
                <a:latin typeface="Calibri"/>
                <a:cs typeface="Calibri"/>
              </a:rPr>
              <a:t>appearing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–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Little</a:t>
            </a:r>
            <a:r>
              <a:rPr sz="2800" b="1" spc="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Hb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676400"/>
            <a:ext cx="41148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830" y="461594"/>
            <a:ext cx="69310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solidFill>
                  <a:srgbClr val="FF0000"/>
                </a:solidFill>
                <a:latin typeface="Calibri"/>
                <a:cs typeface="Calibri"/>
              </a:rPr>
              <a:t>Polychromatophil</a:t>
            </a:r>
            <a:r>
              <a:rPr sz="4400" b="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spc="-5" dirty="0">
                <a:solidFill>
                  <a:srgbClr val="FF0000"/>
                </a:solidFill>
                <a:latin typeface="Calibri"/>
                <a:cs typeface="Calibri"/>
              </a:rPr>
              <a:t>erythroblast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851151"/>
            <a:ext cx="3586479" cy="2884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Calibri"/>
                <a:cs typeface="Calibri"/>
              </a:rPr>
              <a:t>Late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Normoblast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Nucleus</a:t>
            </a:r>
            <a:r>
              <a:rPr sz="28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smaller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solidFill>
                  <a:srgbClr val="E36C09"/>
                </a:solidFill>
                <a:latin typeface="Calibri"/>
                <a:cs typeface="Calibri"/>
              </a:rPr>
              <a:t>Coarse</a:t>
            </a:r>
            <a:r>
              <a:rPr sz="2800" b="1" spc="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Chromatin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Hemoglobin</a:t>
            </a:r>
            <a:r>
              <a:rPr sz="2800" b="1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increases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8116" y="2132838"/>
            <a:ext cx="2664333" cy="2736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6236" y="530174"/>
            <a:ext cx="5353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rgbClr val="FF0000"/>
                </a:solidFill>
                <a:latin typeface="Calibri"/>
                <a:cs typeface="Calibri"/>
              </a:rPr>
              <a:t>Orthochromatic</a:t>
            </a:r>
            <a:r>
              <a:rPr sz="3600" b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FF0000"/>
                </a:solidFill>
                <a:latin typeface="Calibri"/>
                <a:cs typeface="Calibri"/>
              </a:rPr>
              <a:t>Erythroblast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883155"/>
            <a:ext cx="486791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Normoblast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Contains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small dense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nucleus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omic Sans MS"/>
                <a:cs typeface="Comic Sans MS"/>
              </a:rPr>
              <a:t>Nuclear </a:t>
            </a:r>
            <a:r>
              <a:rPr sz="2800" b="1" spc="-5" dirty="0">
                <a:solidFill>
                  <a:srgbClr val="00AFEF"/>
                </a:solidFill>
                <a:latin typeface="Comic Sans MS"/>
                <a:cs typeface="Comic Sans MS"/>
              </a:rPr>
              <a:t>lysis </a:t>
            </a:r>
            <a:r>
              <a:rPr sz="2800" b="1" spc="-5" dirty="0">
                <a:latin typeface="Comic Sans MS"/>
                <a:cs typeface="Comic Sans MS"/>
              </a:rPr>
              <a:t>and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omic Sans MS"/>
                <a:cs typeface="Comic Sans MS"/>
              </a:rPr>
              <a:t>Nuclear</a:t>
            </a:r>
            <a:r>
              <a:rPr sz="2800" b="1" dirty="0"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omic Sans MS"/>
                <a:cs typeface="Comic Sans MS"/>
              </a:rPr>
              <a:t>extrusion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4189" y="2276855"/>
            <a:ext cx="2592324" cy="2736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057" y="461594"/>
            <a:ext cx="2885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ticu</a:t>
            </a:r>
            <a:r>
              <a:rPr sz="4400" spc="-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oc</a:t>
            </a:r>
            <a:r>
              <a:rPr sz="4400" spc="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4400" spc="-6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49165"/>
            <a:ext cx="3755390" cy="476948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10" dirty="0">
                <a:latin typeface="Calibri"/>
                <a:cs typeface="Calibri"/>
              </a:rPr>
              <a:t>Reticulum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libri"/>
                <a:cs typeface="Calibri"/>
              </a:rPr>
              <a:t>Remnant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b="1" dirty="0">
                <a:latin typeface="Calibri"/>
                <a:cs typeface="Calibri"/>
              </a:rPr>
              <a:t>ER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GA</a:t>
            </a:r>
            <a:endParaRPr sz="2600">
              <a:latin typeface="Calibri"/>
              <a:cs typeface="Calibri"/>
            </a:endParaRPr>
          </a:p>
          <a:p>
            <a:pPr marL="355600" marR="646430" indent="-342900">
              <a:lnSpc>
                <a:spcPct val="120000"/>
              </a:lnSpc>
              <a:spcBef>
                <a:spcPts val="625"/>
              </a:spcBef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dirty="0"/>
              <a:t>	</a:t>
            </a:r>
            <a:r>
              <a:rPr sz="2600" spc="-10" dirty="0">
                <a:latin typeface="Calibri"/>
                <a:cs typeface="Calibri"/>
              </a:rPr>
              <a:t>Contains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RNA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 </a:t>
            </a:r>
            <a:r>
              <a:rPr sz="2600" spc="-5" dirty="0">
                <a:latin typeface="Calibri"/>
                <a:cs typeface="Calibri"/>
              </a:rPr>
              <a:t>cytoplasm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to: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1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b="1" spc="-15" dirty="0">
                <a:solidFill>
                  <a:srgbClr val="6F2F9F"/>
                </a:solidFill>
                <a:latin typeface="Calibri"/>
                <a:cs typeface="Calibri"/>
              </a:rPr>
              <a:t>Synthesize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6F2F9F"/>
                </a:solidFill>
                <a:latin typeface="Calibri"/>
                <a:cs typeface="Calibri"/>
              </a:rPr>
              <a:t>Hb</a:t>
            </a:r>
            <a:endParaRPr sz="2200">
              <a:latin typeface="Calibri"/>
              <a:cs typeface="Calibri"/>
            </a:endParaRPr>
          </a:p>
          <a:p>
            <a:pPr marL="820419" lvl="1" indent="-351155">
              <a:lnSpc>
                <a:spcPct val="100000"/>
              </a:lnSpc>
              <a:spcBef>
                <a:spcPts val="1060"/>
              </a:spcBef>
              <a:buFont typeface="Arial"/>
              <a:buChar char="–"/>
              <a:tabLst>
                <a:tab pos="820419" algn="l"/>
                <a:tab pos="821055" algn="l"/>
              </a:tabLst>
            </a:pPr>
            <a:r>
              <a:rPr sz="2200" b="1" spc="-15" dirty="0">
                <a:solidFill>
                  <a:srgbClr val="6F2F9F"/>
                </a:solidFill>
                <a:latin typeface="Calibri"/>
                <a:cs typeface="Calibri"/>
              </a:rPr>
              <a:t>synthesize </a:t>
            </a:r>
            <a:r>
              <a:rPr sz="2200" b="1" spc="-5" dirty="0">
                <a:solidFill>
                  <a:srgbClr val="6F2F9F"/>
                </a:solidFill>
                <a:latin typeface="Calibri"/>
                <a:cs typeface="Calibri"/>
              </a:rPr>
              <a:t>other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6F2F9F"/>
                </a:solidFill>
                <a:latin typeface="Calibri"/>
                <a:cs typeface="Calibri"/>
              </a:rPr>
              <a:t>proteins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15" dirty="0">
                <a:latin typeface="Calibri"/>
                <a:cs typeface="Calibri"/>
              </a:rPr>
              <a:t>Few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Mitochondria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45" dirty="0">
                <a:solidFill>
                  <a:srgbClr val="006FC0"/>
                </a:solidFill>
                <a:latin typeface="Calibri"/>
                <a:cs typeface="Calibri"/>
              </a:rPr>
              <a:t>Young 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RBCs (80%</a:t>
            </a:r>
            <a:r>
              <a:rPr sz="26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Hb)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latin typeface="Calibri"/>
                <a:cs typeface="Calibri"/>
              </a:rPr>
              <a:t>&lt; 1 %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RBCs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2225" y="1988820"/>
            <a:ext cx="2448305" cy="3312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410" y="2054733"/>
            <a:ext cx="52806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sz="4800" spc="-10" dirty="0">
                <a:solidFill>
                  <a:srgbClr val="FFFF00"/>
                </a:solidFill>
                <a:latin typeface="Calibri"/>
                <a:cs typeface="Calibri"/>
              </a:rPr>
              <a:t>process </a:t>
            </a:r>
            <a:r>
              <a:rPr sz="4800" dirty="0">
                <a:solidFill>
                  <a:srgbClr val="FFFF00"/>
                </a:solidFill>
                <a:latin typeface="Calibri"/>
                <a:cs typeface="Calibri"/>
              </a:rPr>
              <a:t>of  </a:t>
            </a:r>
            <a:r>
              <a:rPr sz="4800" spc="-15" dirty="0">
                <a:solidFill>
                  <a:srgbClr val="FFFF00"/>
                </a:solidFill>
                <a:latin typeface="Calibri"/>
                <a:cs typeface="Calibri"/>
              </a:rPr>
              <a:t>formation </a:t>
            </a:r>
            <a:r>
              <a:rPr sz="4800" dirty="0">
                <a:solidFill>
                  <a:srgbClr val="FFFF00"/>
                </a:solidFill>
                <a:latin typeface="Calibri"/>
                <a:cs typeface="Calibri"/>
              </a:rPr>
              <a:t>of RBCs </a:t>
            </a:r>
            <a:r>
              <a:rPr sz="4800" spc="-10" dirty="0">
                <a:solidFill>
                  <a:srgbClr val="FFFF00"/>
                </a:solidFill>
                <a:latin typeface="Calibri"/>
                <a:cs typeface="Calibri"/>
              </a:rPr>
              <a:t>is  called</a:t>
            </a:r>
            <a:r>
              <a:rPr sz="4800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FFFF00"/>
                </a:solidFill>
                <a:latin typeface="Calibri"/>
                <a:cs typeface="Calibri"/>
              </a:rPr>
              <a:t>Erythropoiesis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6280" y="496646"/>
            <a:ext cx="6171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>
                <a:solidFill>
                  <a:srgbClr val="0000FF"/>
                </a:solidFill>
                <a:latin typeface="Calibri"/>
                <a:cs typeface="Calibri"/>
              </a:rPr>
              <a:t>Transfer </a:t>
            </a:r>
            <a:r>
              <a:rPr sz="4000" spc="-5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4000" spc="-10" dirty="0">
                <a:solidFill>
                  <a:srgbClr val="0000FF"/>
                </a:solidFill>
                <a:latin typeface="Calibri"/>
                <a:cs typeface="Calibri"/>
              </a:rPr>
              <a:t>RBC </a:t>
            </a:r>
            <a:r>
              <a:rPr sz="4000" spc="-3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40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0000FF"/>
                </a:solidFill>
                <a:latin typeface="Calibri"/>
                <a:cs typeface="Calibri"/>
              </a:rPr>
              <a:t>Circulation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650"/>
              </a:lnSpc>
              <a:spcBef>
                <a:spcPts val="105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RBC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pass </a:t>
            </a:r>
            <a:r>
              <a:rPr spc="-10" dirty="0"/>
              <a:t>from </a:t>
            </a:r>
            <a:r>
              <a:rPr dirty="0"/>
              <a:t>the </a:t>
            </a:r>
            <a:r>
              <a:rPr spc="-5" dirty="0"/>
              <a:t>bone </a:t>
            </a:r>
            <a:r>
              <a:rPr spc="-10" dirty="0"/>
              <a:t>marrow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into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</a:rPr>
              <a:t>blood</a:t>
            </a:r>
          </a:p>
          <a:p>
            <a:pPr marL="343535" algn="ctr">
              <a:lnSpc>
                <a:spcPts val="3650"/>
              </a:lnSpc>
            </a:pPr>
            <a:r>
              <a:rPr dirty="0">
                <a:solidFill>
                  <a:srgbClr val="FF0000"/>
                </a:solidFill>
              </a:rPr>
              <a:t>capillaries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250">
              <a:latin typeface="Times New Roman"/>
              <a:cs typeface="Times New Roman"/>
            </a:endParaRPr>
          </a:p>
          <a:p>
            <a:pPr marL="2795905">
              <a:lnSpc>
                <a:spcPct val="100000"/>
              </a:lnSpc>
            </a:pPr>
            <a:r>
              <a:rPr sz="3800" i="1" spc="-105" dirty="0">
                <a:solidFill>
                  <a:srgbClr val="6F2F9F"/>
                </a:solidFill>
                <a:latin typeface="Comic Sans MS"/>
                <a:cs typeface="Comic Sans MS"/>
              </a:rPr>
              <a:t>Diapedesis</a:t>
            </a:r>
            <a:endParaRPr sz="3800">
              <a:latin typeface="Comic Sans MS"/>
              <a:cs typeface="Comic Sans MS"/>
            </a:endParaRPr>
          </a:p>
          <a:p>
            <a:pPr marL="2189480" marR="532765" indent="-1652905">
              <a:lnSpc>
                <a:spcPct val="100000"/>
              </a:lnSpc>
              <a:spcBef>
                <a:spcPts val="710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squeezing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through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the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pores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of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the 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capillary</a:t>
            </a:r>
            <a:r>
              <a:rPr b="0" spc="-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membrane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9766" y="381000"/>
            <a:ext cx="6291833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381000"/>
            <a:ext cx="2259330" cy="617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4689" y="191516"/>
            <a:ext cx="2676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Erythrocytes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96619"/>
            <a:ext cx="4951730" cy="410591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Round, </a:t>
            </a:r>
            <a:r>
              <a:rPr sz="2800" b="1" spc="-15" dirty="0">
                <a:solidFill>
                  <a:srgbClr val="30859C"/>
                </a:solidFill>
                <a:latin typeface="Calibri"/>
                <a:cs typeface="Calibri"/>
              </a:rPr>
              <a:t>biconcave, </a:t>
            </a:r>
            <a:r>
              <a:rPr sz="2800" b="1" spc="-5" dirty="0">
                <a:latin typeface="Calibri"/>
                <a:cs typeface="Calibri"/>
              </a:rPr>
              <a:t>disc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shaped.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Smooth 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contours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Diameter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7- 8</a:t>
            </a:r>
            <a:r>
              <a:rPr sz="2800" b="1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um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marR="504190" indent="-343535">
              <a:lnSpc>
                <a:spcPct val="1101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Normally no </a:t>
            </a:r>
            <a:r>
              <a:rPr sz="2800" spc="-10" dirty="0">
                <a:latin typeface="Calibri"/>
                <a:cs typeface="Calibri"/>
              </a:rPr>
              <a:t>variation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5" dirty="0">
                <a:latin typeface="Calibri"/>
                <a:cs typeface="Calibri"/>
              </a:rPr>
              <a:t>size 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shape.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Can </a:t>
            </a: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deform</a:t>
            </a:r>
            <a:r>
              <a:rPr sz="2800" b="1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easily</a:t>
            </a:r>
            <a:endParaRPr sz="2800">
              <a:latin typeface="Calibri"/>
              <a:cs typeface="Calibri"/>
            </a:endParaRPr>
          </a:p>
          <a:p>
            <a:pPr marL="120014" indent="-107950">
              <a:lnSpc>
                <a:spcPct val="100000"/>
              </a:lnSpc>
              <a:spcBef>
                <a:spcPts val="53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u="heavy" spc="-1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omic Sans MS"/>
                <a:cs typeface="Comic Sans MS"/>
              </a:rPr>
              <a:t>Hb </a:t>
            </a:r>
            <a:r>
              <a:rPr sz="24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omic Sans MS"/>
                <a:cs typeface="Comic Sans MS"/>
              </a:rPr>
              <a:t>=34g/dl </a:t>
            </a:r>
            <a:r>
              <a:rPr sz="24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omic Sans MS"/>
                <a:cs typeface="Comic Sans MS"/>
              </a:rPr>
              <a:t>of</a:t>
            </a:r>
            <a:r>
              <a:rPr sz="2400" b="1" u="heavy" spc="-2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omic Sans MS"/>
                <a:cs typeface="Comic Sans MS"/>
              </a:rPr>
              <a:t>cells</a:t>
            </a:r>
            <a:endParaRPr sz="2400">
              <a:latin typeface="Comic Sans MS"/>
              <a:cs typeface="Comic Sans MS"/>
            </a:endParaRPr>
          </a:p>
          <a:p>
            <a:pPr marL="120014" indent="-107950">
              <a:lnSpc>
                <a:spcPct val="100000"/>
              </a:lnSpc>
              <a:spcBef>
                <a:spcPts val="290"/>
              </a:spcBef>
              <a:buSzPct val="95833"/>
              <a:buFont typeface="Arial"/>
              <a:buChar char="•"/>
              <a:tabLst>
                <a:tab pos="120650" algn="l"/>
                <a:tab pos="2755265" algn="l"/>
              </a:tabLst>
            </a:pPr>
            <a:r>
              <a:rPr sz="2400" b="1" u="heavy" spc="-1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omic Sans MS"/>
                <a:cs typeface="Comic Sans MS"/>
              </a:rPr>
              <a:t>Hb=</a:t>
            </a:r>
            <a:r>
              <a:rPr sz="24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omic Sans MS"/>
                <a:cs typeface="Comic Sans MS"/>
              </a:rPr>
              <a:t> 14-16 g/dl	in the</a:t>
            </a:r>
            <a:r>
              <a:rPr sz="2400" b="1" u="heavy" spc="-5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omic Sans MS"/>
                <a:cs typeface="Comic Sans MS"/>
              </a:rPr>
              <a:t>blood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1219200"/>
            <a:ext cx="348615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80" y="289001"/>
            <a:ext cx="4191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STRUCTURE OF</a:t>
            </a:r>
            <a:r>
              <a:rPr spc="-1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RBC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794664"/>
            <a:ext cx="6527165" cy="506222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20" dirty="0">
                <a:solidFill>
                  <a:srgbClr val="4F6128"/>
                </a:solidFill>
                <a:latin typeface="Calibri"/>
                <a:cs typeface="Calibri"/>
              </a:rPr>
              <a:t>Negative </a:t>
            </a:r>
            <a:r>
              <a:rPr sz="2800" b="1" spc="-10" dirty="0">
                <a:solidFill>
                  <a:srgbClr val="4F6128"/>
                </a:solidFill>
                <a:latin typeface="Calibri"/>
                <a:cs typeface="Calibri"/>
              </a:rPr>
              <a:t>surface</a:t>
            </a:r>
            <a:r>
              <a:rPr sz="2800" b="1" spc="8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F6128"/>
                </a:solidFill>
                <a:latin typeface="Calibri"/>
                <a:cs typeface="Calibri"/>
              </a:rPr>
              <a:t>charge</a:t>
            </a:r>
            <a:endParaRPr sz="2800">
              <a:latin typeface="Calibri"/>
              <a:cs typeface="Calibri"/>
            </a:endParaRPr>
          </a:p>
          <a:p>
            <a:pPr marL="355600" marR="52069" indent="-343535">
              <a:lnSpc>
                <a:spcPct val="1301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Bag of fluid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dissolved </a:t>
            </a:r>
            <a:r>
              <a:rPr sz="2800" spc="-15" dirty="0">
                <a:latin typeface="Calibri"/>
                <a:cs typeface="Calibri"/>
              </a:rPr>
              <a:t>substances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hemoglobin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Membrane</a:t>
            </a:r>
            <a:r>
              <a:rPr sz="28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68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15" dirty="0">
                <a:latin typeface="Calibri"/>
                <a:cs typeface="Calibri"/>
              </a:rPr>
              <a:t>Outer </a:t>
            </a:r>
            <a:r>
              <a:rPr sz="2800" spc="-20" dirty="0">
                <a:latin typeface="Calibri"/>
                <a:cs typeface="Calibri"/>
              </a:rPr>
              <a:t>glycoprotein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coat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68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Lipid </a:t>
            </a:r>
            <a:r>
              <a:rPr sz="2800" spc="-20" dirty="0">
                <a:latin typeface="Calibri"/>
                <a:cs typeface="Calibri"/>
              </a:rPr>
              <a:t>bilayer </a:t>
            </a:r>
            <a:r>
              <a:rPr sz="2800" spc="-5" dirty="0">
                <a:latin typeface="Calibri"/>
                <a:cs typeface="Calibri"/>
              </a:rPr>
              <a:t>(PL </a:t>
            </a:r>
            <a:r>
              <a:rPr sz="2800" spc="-15" dirty="0">
                <a:latin typeface="Calibri"/>
                <a:cs typeface="Calibri"/>
              </a:rPr>
              <a:t>55%,Cholesterol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45%)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685"/>
              </a:spcBef>
              <a:buFont typeface="Arial"/>
              <a:buChar char="–"/>
              <a:tabLst>
                <a:tab pos="756920" algn="l"/>
                <a:tab pos="4379595" algn="l"/>
              </a:tabLst>
            </a:pPr>
            <a:r>
              <a:rPr sz="2800" b="1" spc="-5" dirty="0">
                <a:latin typeface="Calibri"/>
                <a:cs typeface="Calibri"/>
              </a:rPr>
              <a:t>Inner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protein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molecules	</a:t>
            </a:r>
            <a:r>
              <a:rPr sz="2800" b="1" spc="-5" dirty="0">
                <a:solidFill>
                  <a:srgbClr val="375F92"/>
                </a:solidFill>
                <a:latin typeface="Comic Sans MS"/>
                <a:cs typeface="Comic Sans MS"/>
              </a:rPr>
              <a:t>cytoskeleton</a:t>
            </a:r>
            <a:endParaRPr sz="2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168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Comic Sans MS"/>
                <a:cs typeface="Comic Sans MS"/>
              </a:rPr>
              <a:t>Spectrin, </a:t>
            </a:r>
            <a:r>
              <a:rPr sz="2800" b="1" spc="-10" dirty="0">
                <a:latin typeface="Comic Sans MS"/>
                <a:cs typeface="Comic Sans MS"/>
              </a:rPr>
              <a:t>Actin, Ankyrin</a:t>
            </a:r>
            <a:r>
              <a:rPr sz="2800" b="1" spc="5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etc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/>
              <a:t>ENERGY</a:t>
            </a:r>
            <a:r>
              <a:rPr spc="-35" dirty="0"/>
              <a:t> </a:t>
            </a:r>
            <a:r>
              <a:rPr dirty="0"/>
              <a:t>METABOLISM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473" y="1683257"/>
            <a:ext cx="4883785" cy="2500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Less 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energy</a:t>
            </a:r>
            <a:r>
              <a:rPr sz="28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required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Utilize </a:t>
            </a:r>
            <a:r>
              <a:rPr sz="2800" b="1" spc="-10" dirty="0">
                <a:latin typeface="Calibri"/>
                <a:cs typeface="Calibri"/>
              </a:rPr>
              <a:t>Glucose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15" dirty="0">
                <a:latin typeface="Calibri"/>
                <a:cs typeface="Calibri"/>
              </a:rPr>
              <a:t>energy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by:</a:t>
            </a:r>
            <a:endParaRPr sz="2800">
              <a:latin typeface="Calibri"/>
              <a:cs typeface="Calibri"/>
            </a:endParaRPr>
          </a:p>
          <a:p>
            <a:pPr marL="688975" lvl="1" indent="-191135">
              <a:lnSpc>
                <a:spcPct val="100000"/>
              </a:lnSpc>
              <a:spcBef>
                <a:spcPts val="2020"/>
              </a:spcBef>
              <a:buChar char="-"/>
              <a:tabLst>
                <a:tab pos="689610" algn="l"/>
              </a:tabLst>
            </a:pP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Anaerobic</a:t>
            </a:r>
            <a:r>
              <a:rPr sz="2800" b="1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glycolysis</a:t>
            </a:r>
            <a:endParaRPr sz="2800">
              <a:latin typeface="Calibri"/>
              <a:cs typeface="Calibri"/>
            </a:endParaRPr>
          </a:p>
          <a:p>
            <a:pPr marL="688975" lvl="1" indent="-191135">
              <a:lnSpc>
                <a:spcPct val="100000"/>
              </a:lnSpc>
              <a:spcBef>
                <a:spcPts val="2014"/>
              </a:spcBef>
              <a:buChar char="-"/>
              <a:tabLst>
                <a:tab pos="689610" algn="l"/>
              </a:tabLst>
            </a:pP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Pentose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phosphate</a:t>
            </a:r>
            <a:r>
              <a:rPr sz="28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pathway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0346" y="450545"/>
            <a:ext cx="2237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RBC</a:t>
            </a:r>
            <a:r>
              <a:rPr sz="4000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40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Count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8414" y="2574417"/>
            <a:ext cx="4116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46405" algn="l"/>
              </a:tabLst>
            </a:pPr>
            <a:r>
              <a:rPr sz="3200" b="1" dirty="0">
                <a:latin typeface="Arial"/>
                <a:cs typeface="Arial"/>
              </a:rPr>
              <a:t>±	</a:t>
            </a:r>
            <a:r>
              <a:rPr sz="3200" b="1" spc="-5" dirty="0">
                <a:latin typeface="Calibri"/>
                <a:cs typeface="Calibri"/>
              </a:rPr>
              <a:t>300000 </a:t>
            </a:r>
            <a:r>
              <a:rPr sz="3200" b="1" dirty="0">
                <a:latin typeface="Calibri"/>
                <a:cs typeface="Calibri"/>
              </a:rPr>
              <a:t>per mm</a:t>
            </a:r>
            <a:r>
              <a:rPr sz="3150" b="1" baseline="25132" dirty="0">
                <a:latin typeface="Calibri"/>
                <a:cs typeface="Calibri"/>
              </a:rPr>
              <a:t>3</a:t>
            </a:r>
            <a:r>
              <a:rPr sz="3150" b="1" spc="315" baseline="25132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(uL).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633804"/>
            <a:ext cx="3554729" cy="321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i="1" spc="-5" dirty="0">
                <a:solidFill>
                  <a:srgbClr val="0000FF"/>
                </a:solidFill>
                <a:latin typeface="Monotype Corsiva"/>
                <a:cs typeface="Monotype Corsiva"/>
              </a:rPr>
              <a:t>MALE</a:t>
            </a:r>
            <a:r>
              <a:rPr sz="4000" b="1" i="1" spc="-15" dirty="0">
                <a:solidFill>
                  <a:srgbClr val="0000FF"/>
                </a:solidFill>
                <a:latin typeface="Monotype Corsiva"/>
                <a:cs typeface="Monotype Corsiva"/>
              </a:rPr>
              <a:t> </a:t>
            </a:r>
            <a:r>
              <a:rPr sz="4000" b="1" i="1" spc="-5" dirty="0">
                <a:solidFill>
                  <a:srgbClr val="0000FF"/>
                </a:solidFill>
                <a:latin typeface="Monotype Corsiva"/>
                <a:cs typeface="Monotype Corsiva"/>
              </a:rPr>
              <a:t>:</a:t>
            </a:r>
            <a:endParaRPr sz="4000">
              <a:latin typeface="Monotype Corsiva"/>
              <a:cs typeface="Monotype Corsiva"/>
            </a:endParaRPr>
          </a:p>
          <a:p>
            <a:pPr marL="1384300">
              <a:lnSpc>
                <a:spcPct val="100000"/>
              </a:lnSpc>
              <a:spcBef>
                <a:spcPts val="2615"/>
              </a:spcBef>
              <a:tabLst>
                <a:tab pos="1888489" algn="l"/>
              </a:tabLst>
            </a:pPr>
            <a:r>
              <a:rPr sz="3200" dirty="0">
                <a:latin typeface="Arial"/>
                <a:cs typeface="Arial"/>
              </a:rPr>
              <a:t>–	</a:t>
            </a:r>
            <a:r>
              <a:rPr sz="3200" b="1" spc="-5" dirty="0">
                <a:latin typeface="Calibri"/>
                <a:cs typeface="Calibri"/>
              </a:rPr>
              <a:t>5,200,000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4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i="1" spc="-5" dirty="0">
                <a:solidFill>
                  <a:srgbClr val="FF33CC"/>
                </a:solidFill>
                <a:latin typeface="Monotype Corsiva"/>
                <a:cs typeface="Monotype Corsiva"/>
              </a:rPr>
              <a:t>FEMALE</a:t>
            </a:r>
            <a:r>
              <a:rPr sz="4000" b="1" i="1" spc="-15" dirty="0">
                <a:solidFill>
                  <a:srgbClr val="FF33CC"/>
                </a:solidFill>
                <a:latin typeface="Monotype Corsiva"/>
                <a:cs typeface="Monotype Corsiva"/>
              </a:rPr>
              <a:t> </a:t>
            </a:r>
            <a:r>
              <a:rPr sz="4000" b="1" i="1" spc="-5" dirty="0">
                <a:solidFill>
                  <a:srgbClr val="FF33CC"/>
                </a:solidFill>
                <a:latin typeface="Monotype Corsiva"/>
                <a:cs typeface="Monotype Corsiva"/>
              </a:rPr>
              <a:t>:</a:t>
            </a:r>
            <a:endParaRPr sz="4000">
              <a:latin typeface="Monotype Corsiva"/>
              <a:cs typeface="Monotype Corsiva"/>
            </a:endParaRPr>
          </a:p>
          <a:p>
            <a:pPr marL="1384300">
              <a:lnSpc>
                <a:spcPct val="100000"/>
              </a:lnSpc>
              <a:spcBef>
                <a:spcPts val="2545"/>
              </a:spcBef>
            </a:pPr>
            <a:r>
              <a:rPr sz="3200" dirty="0">
                <a:latin typeface="Arial"/>
                <a:cs typeface="Arial"/>
              </a:rPr>
              <a:t>–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b="1" spc="-5" dirty="0">
                <a:latin typeface="Calibri"/>
                <a:cs typeface="Calibri"/>
              </a:rPr>
              <a:t>4,700,000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4009" y="4330700"/>
            <a:ext cx="4116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46405" algn="l"/>
              </a:tabLst>
            </a:pPr>
            <a:r>
              <a:rPr sz="3200" b="1" dirty="0">
                <a:latin typeface="Arial"/>
                <a:cs typeface="Arial"/>
              </a:rPr>
              <a:t>±	</a:t>
            </a:r>
            <a:r>
              <a:rPr sz="3200" b="1" spc="-5" dirty="0">
                <a:latin typeface="Calibri"/>
                <a:cs typeface="Calibri"/>
              </a:rPr>
              <a:t>300000 </a:t>
            </a:r>
            <a:r>
              <a:rPr sz="3200" b="1" dirty="0">
                <a:latin typeface="Calibri"/>
                <a:cs typeface="Calibri"/>
              </a:rPr>
              <a:t>per mm</a:t>
            </a:r>
            <a:r>
              <a:rPr sz="3150" b="1" baseline="25132" dirty="0">
                <a:latin typeface="Calibri"/>
                <a:cs typeface="Calibri"/>
              </a:rPr>
              <a:t>3</a:t>
            </a:r>
            <a:r>
              <a:rPr sz="3150" b="1" spc="315" baseline="25132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(uL).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5110988"/>
            <a:ext cx="37915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sz="3200" b="1" dirty="0">
                <a:solidFill>
                  <a:srgbClr val="E36C09"/>
                </a:solidFill>
                <a:latin typeface="Calibri"/>
                <a:cs typeface="Calibri"/>
              </a:rPr>
              <a:t>LIFE </a:t>
            </a:r>
            <a:r>
              <a:rPr sz="3200" b="1" spc="-45" dirty="0">
                <a:solidFill>
                  <a:srgbClr val="E36C09"/>
                </a:solidFill>
                <a:latin typeface="Calibri"/>
                <a:cs typeface="Calibri"/>
              </a:rPr>
              <a:t>SPAN</a:t>
            </a:r>
            <a:r>
              <a:rPr sz="3200" spc="-45" dirty="0">
                <a:solidFill>
                  <a:srgbClr val="E36C09"/>
                </a:solidFill>
                <a:latin typeface="Calibri"/>
                <a:cs typeface="Calibri"/>
              </a:rPr>
              <a:t>: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120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Days.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4549" y="566369"/>
            <a:ext cx="6453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Regulation </a:t>
            </a:r>
            <a:r>
              <a:rPr sz="3600" dirty="0">
                <a:solidFill>
                  <a:srgbClr val="FF0000"/>
                </a:solidFill>
              </a:rPr>
              <a:t>of </a:t>
            </a:r>
            <a:r>
              <a:rPr sz="3600" spc="-5" dirty="0">
                <a:solidFill>
                  <a:srgbClr val="FF0000"/>
                </a:solidFill>
              </a:rPr>
              <a:t>RBC</a:t>
            </a:r>
            <a:r>
              <a:rPr sz="3600" spc="-4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production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4540" y="1724913"/>
            <a:ext cx="7574915" cy="44215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00FF"/>
                </a:solidFill>
                <a:latin typeface="Comic Sans MS"/>
                <a:cs typeface="Comic Sans MS"/>
              </a:rPr>
              <a:t>Erythropoiesis is stimulated </a:t>
            </a:r>
            <a:r>
              <a:rPr sz="2800" b="1" spc="-10" dirty="0">
                <a:solidFill>
                  <a:srgbClr val="0000FF"/>
                </a:solidFill>
                <a:latin typeface="Comic Sans MS"/>
                <a:cs typeface="Comic Sans MS"/>
              </a:rPr>
              <a:t>by </a:t>
            </a:r>
            <a:r>
              <a:rPr sz="2800" b="1" spc="-10" dirty="0">
                <a:solidFill>
                  <a:srgbClr val="E36C09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E36C09"/>
                </a:solidFill>
                <a:latin typeface="Comic Sans MS"/>
                <a:cs typeface="Comic Sans MS"/>
              </a:rPr>
              <a:t>erythropoietin (EPO) </a:t>
            </a:r>
            <a:r>
              <a:rPr sz="2800" b="1" spc="-5" dirty="0">
                <a:solidFill>
                  <a:srgbClr val="0000FF"/>
                </a:solidFill>
                <a:latin typeface="Comic Sans MS"/>
                <a:cs typeface="Comic Sans MS"/>
              </a:rPr>
              <a:t>hormone produced  by the kidney in </a:t>
            </a:r>
            <a:r>
              <a:rPr sz="2800" b="1" spc="-10" dirty="0">
                <a:solidFill>
                  <a:srgbClr val="0000FF"/>
                </a:solidFill>
                <a:latin typeface="Comic Sans MS"/>
                <a:cs typeface="Comic Sans MS"/>
              </a:rPr>
              <a:t>response </a:t>
            </a:r>
            <a:r>
              <a:rPr sz="2800" b="1" spc="-5" dirty="0">
                <a:solidFill>
                  <a:srgbClr val="0000FF"/>
                </a:solidFill>
                <a:latin typeface="Comic Sans MS"/>
                <a:cs typeface="Comic Sans MS"/>
              </a:rPr>
              <a:t>to hypoxia </a:t>
            </a:r>
            <a:r>
              <a:rPr sz="2800" b="1" spc="-10" dirty="0">
                <a:solidFill>
                  <a:srgbClr val="0000FF"/>
                </a:solidFill>
                <a:latin typeface="Comic Sans MS"/>
                <a:cs typeface="Comic Sans MS"/>
              </a:rPr>
              <a:t>(low  </a:t>
            </a:r>
            <a:r>
              <a:rPr sz="2800" b="1" spc="-5" dirty="0">
                <a:solidFill>
                  <a:srgbClr val="0000FF"/>
                </a:solidFill>
                <a:latin typeface="Comic Sans MS"/>
                <a:cs typeface="Comic Sans MS"/>
              </a:rPr>
              <a:t>oxygen in the blood)</a:t>
            </a:r>
            <a:endParaRPr sz="28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Hypoxia caused</a:t>
            </a:r>
            <a:r>
              <a:rPr sz="2800" b="1" spc="5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by:</a:t>
            </a:r>
            <a:endParaRPr sz="2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CC00FF"/>
                </a:solidFill>
                <a:latin typeface="Comic Sans MS"/>
                <a:cs typeface="Comic Sans MS"/>
              </a:rPr>
              <a:t>Low RBC count</a:t>
            </a:r>
            <a:r>
              <a:rPr sz="2800" b="1" spc="15" dirty="0">
                <a:solidFill>
                  <a:srgbClr val="CC00FF"/>
                </a:solidFill>
                <a:latin typeface="Comic Sans MS"/>
                <a:cs typeface="Comic Sans MS"/>
              </a:rPr>
              <a:t> </a:t>
            </a:r>
            <a:r>
              <a:rPr sz="2800" b="1" spc="-15" dirty="0">
                <a:solidFill>
                  <a:srgbClr val="CC00FF"/>
                </a:solidFill>
                <a:latin typeface="Comic Sans MS"/>
                <a:cs typeface="Comic Sans MS"/>
              </a:rPr>
              <a:t>(Anaemia)</a:t>
            </a:r>
            <a:endParaRPr sz="2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CC00FF"/>
                </a:solidFill>
                <a:latin typeface="Comic Sans MS"/>
                <a:cs typeface="Comic Sans MS"/>
              </a:rPr>
              <a:t>Hemorrhage</a:t>
            </a:r>
            <a:endParaRPr sz="2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10" dirty="0">
                <a:solidFill>
                  <a:srgbClr val="CC00FF"/>
                </a:solidFill>
                <a:latin typeface="Comic Sans MS"/>
                <a:cs typeface="Comic Sans MS"/>
              </a:rPr>
              <a:t>High</a:t>
            </a:r>
            <a:r>
              <a:rPr sz="2800" b="1" dirty="0">
                <a:solidFill>
                  <a:srgbClr val="CC00FF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CC00FF"/>
                </a:solidFill>
                <a:latin typeface="Comic Sans MS"/>
                <a:cs typeface="Comic Sans MS"/>
              </a:rPr>
              <a:t>altitude</a:t>
            </a:r>
            <a:endParaRPr sz="2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CC00FF"/>
                </a:solidFill>
                <a:latin typeface="Comic Sans MS"/>
                <a:cs typeface="Comic Sans MS"/>
              </a:rPr>
              <a:t>Prolong heart</a:t>
            </a:r>
            <a:r>
              <a:rPr sz="2800" b="1" spc="10" dirty="0">
                <a:solidFill>
                  <a:srgbClr val="CC00FF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CC00FF"/>
                </a:solidFill>
                <a:latin typeface="Comic Sans MS"/>
                <a:cs typeface="Comic Sans MS"/>
              </a:rPr>
              <a:t>failure</a:t>
            </a:r>
            <a:endParaRPr sz="2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CC00FF"/>
                </a:solidFill>
                <a:latin typeface="Comic Sans MS"/>
                <a:cs typeface="Comic Sans MS"/>
              </a:rPr>
              <a:t>Lung</a:t>
            </a:r>
            <a:r>
              <a:rPr sz="2800" b="1" dirty="0">
                <a:solidFill>
                  <a:srgbClr val="CC00FF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CC00FF"/>
                </a:solidFill>
                <a:latin typeface="Comic Sans MS"/>
                <a:cs typeface="Comic Sans MS"/>
              </a:rPr>
              <a:t>disease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Tissue oxygenation and RBC</a:t>
            </a:r>
            <a:r>
              <a:rPr spc="-105" dirty="0"/>
              <a:t> </a:t>
            </a:r>
            <a:r>
              <a:rPr dirty="0"/>
              <a:t>formation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403603" y="1628775"/>
            <a:ext cx="6624701" cy="5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3990" y="2293747"/>
            <a:ext cx="645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CF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6923" y="488949"/>
            <a:ext cx="5117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</a:rPr>
              <a:t>Erythropoietin</a:t>
            </a:r>
            <a:r>
              <a:rPr sz="4000" spc="30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(EPO)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34339" y="1584452"/>
            <a:ext cx="7619365" cy="4652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Glycoprotein</a:t>
            </a:r>
            <a:endParaRPr sz="2200">
              <a:latin typeface="Comic Sans MS"/>
              <a:cs typeface="Comic Sans MS"/>
            </a:endParaRPr>
          </a:p>
          <a:p>
            <a:pPr marL="355600" indent="-343535">
              <a:lnSpc>
                <a:spcPts val="237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90% of EPO is produced from peritubular</a:t>
            </a:r>
            <a:r>
              <a:rPr sz="2200" b="1" spc="2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fibroblasts</a:t>
            </a:r>
            <a:endParaRPr sz="2200">
              <a:latin typeface="Comic Sans MS"/>
              <a:cs typeface="Comic Sans MS"/>
            </a:endParaRPr>
          </a:p>
          <a:p>
            <a:pPr marL="355600">
              <a:lnSpc>
                <a:spcPts val="2375"/>
              </a:lnSpc>
            </a:pP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in the </a:t>
            </a:r>
            <a:r>
              <a:rPr sz="2200" b="1" spc="-5" dirty="0">
                <a:solidFill>
                  <a:srgbClr val="006FC0"/>
                </a:solidFill>
                <a:latin typeface="Comic Sans MS"/>
                <a:cs typeface="Comic Sans MS"/>
              </a:rPr>
              <a:t>renal cortex </a:t>
            </a:r>
            <a:r>
              <a:rPr sz="2200" b="1" dirty="0">
                <a:solidFill>
                  <a:srgbClr val="6F2F9F"/>
                </a:solidFill>
                <a:latin typeface="Comic Sans MS"/>
                <a:cs typeface="Comic Sans MS"/>
              </a:rPr>
              <a:t>and </a:t>
            </a: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10% from the</a:t>
            </a:r>
            <a:r>
              <a:rPr sz="2200" b="1" spc="-4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Comic Sans MS"/>
                <a:cs typeface="Comic Sans MS"/>
              </a:rPr>
              <a:t>liver</a:t>
            </a:r>
            <a:endParaRPr sz="22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E36C09"/>
                </a:solidFill>
                <a:latin typeface="Comic Sans MS"/>
                <a:cs typeface="Comic Sans MS"/>
              </a:rPr>
              <a:t>Renal </a:t>
            </a:r>
            <a:r>
              <a:rPr sz="2200" b="1" spc="-10" dirty="0">
                <a:solidFill>
                  <a:srgbClr val="E36C09"/>
                </a:solidFill>
                <a:latin typeface="Comic Sans MS"/>
                <a:cs typeface="Comic Sans MS"/>
              </a:rPr>
              <a:t>failure?</a:t>
            </a:r>
            <a:endParaRPr sz="22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solidFill>
                  <a:srgbClr val="6F2F9F"/>
                </a:solidFill>
                <a:latin typeface="Comic Sans MS"/>
                <a:cs typeface="Comic Sans MS"/>
              </a:rPr>
              <a:t>Stimulate the </a:t>
            </a: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growth of early stem</a:t>
            </a:r>
            <a:r>
              <a:rPr sz="2200" b="1" spc="114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cells</a:t>
            </a:r>
            <a:endParaRPr sz="22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Can </a:t>
            </a:r>
            <a:r>
              <a:rPr sz="2200" b="1" dirty="0">
                <a:solidFill>
                  <a:srgbClr val="6F2F9F"/>
                </a:solidFill>
                <a:latin typeface="Comic Sans MS"/>
                <a:cs typeface="Comic Sans MS"/>
              </a:rPr>
              <a:t>be </a:t>
            </a: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measured in plasma &amp;</a:t>
            </a:r>
            <a:r>
              <a:rPr sz="2200" b="1" spc="4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urine</a:t>
            </a:r>
            <a:endParaRPr sz="22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FF33CC"/>
                </a:solidFill>
                <a:latin typeface="Comic Sans MS"/>
                <a:cs typeface="Comic Sans MS"/>
              </a:rPr>
              <a:t>High </a:t>
            </a: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levels of</a:t>
            </a:r>
            <a:r>
              <a:rPr sz="2200" b="1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erythropoietin</a:t>
            </a:r>
            <a:endParaRPr sz="2200">
              <a:latin typeface="Comic Sans MS"/>
              <a:cs typeface="Comic Sans MS"/>
            </a:endParaRPr>
          </a:p>
          <a:p>
            <a:pPr marL="1612900" lvl="1" indent="-229235">
              <a:lnSpc>
                <a:spcPct val="100000"/>
              </a:lnSpc>
              <a:buFont typeface="Arial"/>
              <a:buChar char="–"/>
              <a:tabLst>
                <a:tab pos="1613535" algn="l"/>
              </a:tabLst>
            </a:pPr>
            <a:r>
              <a:rPr sz="2200" b="1" spc="-10" dirty="0">
                <a:solidFill>
                  <a:srgbClr val="FF0000"/>
                </a:solidFill>
                <a:latin typeface="Comic Sans MS"/>
                <a:cs typeface="Comic Sans MS"/>
              </a:rPr>
              <a:t>Anemia,</a:t>
            </a:r>
            <a:r>
              <a:rPr sz="22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omic Sans MS"/>
                <a:cs typeface="Comic Sans MS"/>
              </a:rPr>
              <a:t>hemorrhage</a:t>
            </a:r>
            <a:endParaRPr sz="2200">
              <a:latin typeface="Comic Sans MS"/>
              <a:cs typeface="Comic Sans MS"/>
            </a:endParaRPr>
          </a:p>
          <a:p>
            <a:pPr marL="1612900" lvl="1" indent="-229235">
              <a:lnSpc>
                <a:spcPct val="100000"/>
              </a:lnSpc>
              <a:buFont typeface="Arial"/>
              <a:buChar char="–"/>
              <a:tabLst>
                <a:tab pos="1613535" algn="l"/>
              </a:tabLst>
            </a:pPr>
            <a:r>
              <a:rPr sz="2200" b="1" spc="-5" dirty="0">
                <a:solidFill>
                  <a:srgbClr val="FF0000"/>
                </a:solidFill>
                <a:latin typeface="Comic Sans MS"/>
                <a:cs typeface="Comic Sans MS"/>
              </a:rPr>
              <a:t>High</a:t>
            </a:r>
            <a:r>
              <a:rPr sz="22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omic Sans MS"/>
                <a:cs typeface="Comic Sans MS"/>
              </a:rPr>
              <a:t>altitude</a:t>
            </a:r>
            <a:endParaRPr sz="2200">
              <a:latin typeface="Comic Sans MS"/>
              <a:cs typeface="Comic Sans MS"/>
            </a:endParaRPr>
          </a:p>
          <a:p>
            <a:pPr marL="1612900" lvl="1" indent="-229235">
              <a:lnSpc>
                <a:spcPct val="100000"/>
              </a:lnSpc>
              <a:buFont typeface="Arial"/>
              <a:buChar char="–"/>
              <a:tabLst>
                <a:tab pos="1613535" algn="l"/>
              </a:tabLst>
            </a:pPr>
            <a:r>
              <a:rPr sz="2200" b="1" spc="-5" dirty="0">
                <a:solidFill>
                  <a:srgbClr val="FF0000"/>
                </a:solidFill>
                <a:latin typeface="Comic Sans MS"/>
                <a:cs typeface="Comic Sans MS"/>
              </a:rPr>
              <a:t>Heart </a:t>
            </a:r>
            <a:r>
              <a:rPr sz="2200" b="1" spc="-10" dirty="0">
                <a:solidFill>
                  <a:srgbClr val="FF0000"/>
                </a:solidFill>
                <a:latin typeface="Comic Sans MS"/>
                <a:cs typeface="Comic Sans MS"/>
              </a:rPr>
              <a:t>failure</a:t>
            </a:r>
            <a:endParaRPr sz="2200">
              <a:latin typeface="Comic Sans MS"/>
              <a:cs typeface="Comic Sans MS"/>
            </a:endParaRPr>
          </a:p>
          <a:p>
            <a:pPr marL="1612900" lvl="1" indent="-229235">
              <a:lnSpc>
                <a:spcPct val="100000"/>
              </a:lnSpc>
              <a:buFont typeface="Arial"/>
              <a:buChar char="–"/>
              <a:tabLst>
                <a:tab pos="1613535" algn="l"/>
              </a:tabLst>
            </a:pPr>
            <a:r>
              <a:rPr sz="2200" b="1" spc="-5" dirty="0">
                <a:solidFill>
                  <a:srgbClr val="FF0000"/>
                </a:solidFill>
                <a:latin typeface="Comic Sans MS"/>
                <a:cs typeface="Comic Sans MS"/>
              </a:rPr>
              <a:t>Lung</a:t>
            </a:r>
            <a:r>
              <a:rPr sz="22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omic Sans MS"/>
                <a:cs typeface="Comic Sans MS"/>
              </a:rPr>
              <a:t>Disease</a:t>
            </a:r>
            <a:endParaRPr sz="2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504950">
              <a:lnSpc>
                <a:spcPct val="100000"/>
              </a:lnSpc>
              <a:spcBef>
                <a:spcPts val="1835"/>
              </a:spcBef>
            </a:pPr>
            <a:r>
              <a:rPr sz="2200" b="1" spc="-10" dirty="0">
                <a:solidFill>
                  <a:srgbClr val="00AF50"/>
                </a:solidFill>
                <a:latin typeface="Comic Sans MS"/>
                <a:cs typeface="Comic Sans MS"/>
              </a:rPr>
              <a:t>(Result </a:t>
            </a:r>
            <a:r>
              <a:rPr sz="2200" b="1" spc="-5" dirty="0">
                <a:solidFill>
                  <a:srgbClr val="00AF50"/>
                </a:solidFill>
                <a:latin typeface="Comic Sans MS"/>
                <a:cs typeface="Comic Sans MS"/>
              </a:rPr>
              <a:t>in</a:t>
            </a:r>
            <a:r>
              <a:rPr sz="2200" b="1" spc="20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2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omic Sans MS"/>
                <a:cs typeface="Comic Sans MS"/>
              </a:rPr>
              <a:t>polycythemia</a:t>
            </a:r>
            <a:r>
              <a:rPr sz="2200" b="1" spc="-5" dirty="0">
                <a:solidFill>
                  <a:srgbClr val="00AF50"/>
                </a:solidFill>
                <a:latin typeface="Comic Sans MS"/>
                <a:cs typeface="Comic Sans MS"/>
              </a:rPr>
              <a:t>)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26835" y="4998720"/>
            <a:ext cx="1381125" cy="1297940"/>
          </a:xfrm>
          <a:custGeom>
            <a:avLst/>
            <a:gdLst/>
            <a:ahLst/>
            <a:cxnLst/>
            <a:rect l="l" t="t" r="r" b="b"/>
            <a:pathLst>
              <a:path w="1381125" h="1297939">
                <a:moveTo>
                  <a:pt x="334517" y="804252"/>
                </a:moveTo>
                <a:lnTo>
                  <a:pt x="0" y="1119009"/>
                </a:lnTo>
                <a:lnTo>
                  <a:pt x="390016" y="1297736"/>
                </a:lnTo>
                <a:lnTo>
                  <a:pt x="374141" y="1156144"/>
                </a:lnTo>
                <a:lnTo>
                  <a:pt x="432945" y="1139631"/>
                </a:lnTo>
                <a:lnTo>
                  <a:pt x="490408" y="1121872"/>
                </a:lnTo>
                <a:lnTo>
                  <a:pt x="546488" y="1102907"/>
                </a:lnTo>
                <a:lnTo>
                  <a:pt x="601140" y="1082776"/>
                </a:lnTo>
                <a:lnTo>
                  <a:pt x="654323" y="1061520"/>
                </a:lnTo>
                <a:lnTo>
                  <a:pt x="705993" y="1039179"/>
                </a:lnTo>
                <a:lnTo>
                  <a:pt x="756108" y="1015794"/>
                </a:lnTo>
                <a:lnTo>
                  <a:pt x="804624" y="991406"/>
                </a:lnTo>
                <a:lnTo>
                  <a:pt x="851498" y="966054"/>
                </a:lnTo>
                <a:lnTo>
                  <a:pt x="886257" y="945845"/>
                </a:lnTo>
                <a:lnTo>
                  <a:pt x="350519" y="945845"/>
                </a:lnTo>
                <a:lnTo>
                  <a:pt x="334517" y="804252"/>
                </a:lnTo>
                <a:close/>
              </a:path>
              <a:path w="1381125" h="1297939">
                <a:moveTo>
                  <a:pt x="1354073" y="0"/>
                </a:moveTo>
                <a:lnTo>
                  <a:pt x="1356816" y="36323"/>
                </a:lnTo>
                <a:lnTo>
                  <a:pt x="1356929" y="72616"/>
                </a:lnTo>
                <a:lnTo>
                  <a:pt x="1354454" y="108836"/>
                </a:lnTo>
                <a:lnTo>
                  <a:pt x="1341917" y="180899"/>
                </a:lnTo>
                <a:lnTo>
                  <a:pt x="1319546" y="252188"/>
                </a:lnTo>
                <a:lnTo>
                  <a:pt x="1304782" y="287441"/>
                </a:lnTo>
                <a:lnTo>
                  <a:pt x="1287688" y="322379"/>
                </a:lnTo>
                <a:lnTo>
                  <a:pt x="1268308" y="356962"/>
                </a:lnTo>
                <a:lnTo>
                  <a:pt x="1246641" y="391210"/>
                </a:lnTo>
                <a:lnTo>
                  <a:pt x="1222861" y="424898"/>
                </a:lnTo>
                <a:lnTo>
                  <a:pt x="1196880" y="458171"/>
                </a:lnTo>
                <a:lnTo>
                  <a:pt x="1168785" y="490927"/>
                </a:lnTo>
                <a:lnTo>
                  <a:pt x="1138618" y="523124"/>
                </a:lnTo>
                <a:lnTo>
                  <a:pt x="1106424" y="554723"/>
                </a:lnTo>
                <a:lnTo>
                  <a:pt x="1072243" y="585683"/>
                </a:lnTo>
                <a:lnTo>
                  <a:pt x="1036121" y="615963"/>
                </a:lnTo>
                <a:lnTo>
                  <a:pt x="998099" y="645523"/>
                </a:lnTo>
                <a:lnTo>
                  <a:pt x="958220" y="674322"/>
                </a:lnTo>
                <a:lnTo>
                  <a:pt x="916529" y="702321"/>
                </a:lnTo>
                <a:lnTo>
                  <a:pt x="873066" y="729478"/>
                </a:lnTo>
                <a:lnTo>
                  <a:pt x="827876" y="755752"/>
                </a:lnTo>
                <a:lnTo>
                  <a:pt x="781002" y="781104"/>
                </a:lnTo>
                <a:lnTo>
                  <a:pt x="732486" y="805493"/>
                </a:lnTo>
                <a:lnTo>
                  <a:pt x="682371" y="828878"/>
                </a:lnTo>
                <a:lnTo>
                  <a:pt x="630701" y="851219"/>
                </a:lnTo>
                <a:lnTo>
                  <a:pt x="577518" y="872476"/>
                </a:lnTo>
                <a:lnTo>
                  <a:pt x="522866" y="892607"/>
                </a:lnTo>
                <a:lnTo>
                  <a:pt x="466786" y="911573"/>
                </a:lnTo>
                <a:lnTo>
                  <a:pt x="409323" y="929332"/>
                </a:lnTo>
                <a:lnTo>
                  <a:pt x="350519" y="945845"/>
                </a:lnTo>
                <a:lnTo>
                  <a:pt x="886257" y="945845"/>
                </a:lnTo>
                <a:lnTo>
                  <a:pt x="940151" y="912624"/>
                </a:lnTo>
                <a:lnTo>
                  <a:pt x="981842" y="884626"/>
                </a:lnTo>
                <a:lnTo>
                  <a:pt x="1021721" y="855827"/>
                </a:lnTo>
                <a:lnTo>
                  <a:pt x="1059743" y="826267"/>
                </a:lnTo>
                <a:lnTo>
                  <a:pt x="1095865" y="795988"/>
                </a:lnTo>
                <a:lnTo>
                  <a:pt x="1130045" y="765028"/>
                </a:lnTo>
                <a:lnTo>
                  <a:pt x="1162240" y="733430"/>
                </a:lnTo>
                <a:lnTo>
                  <a:pt x="1192407" y="701233"/>
                </a:lnTo>
                <a:lnTo>
                  <a:pt x="1220502" y="668479"/>
                </a:lnTo>
                <a:lnTo>
                  <a:pt x="1246483" y="635206"/>
                </a:lnTo>
                <a:lnTo>
                  <a:pt x="1270306" y="601457"/>
                </a:lnTo>
                <a:lnTo>
                  <a:pt x="1291930" y="567271"/>
                </a:lnTo>
                <a:lnTo>
                  <a:pt x="1311310" y="532689"/>
                </a:lnTo>
                <a:lnTo>
                  <a:pt x="1328404" y="497751"/>
                </a:lnTo>
                <a:lnTo>
                  <a:pt x="1343168" y="462498"/>
                </a:lnTo>
                <a:lnTo>
                  <a:pt x="1365552" y="391148"/>
                </a:lnTo>
                <a:lnTo>
                  <a:pt x="1378076" y="319148"/>
                </a:lnTo>
                <a:lnTo>
                  <a:pt x="1380551" y="282927"/>
                </a:lnTo>
                <a:lnTo>
                  <a:pt x="1380438" y="246635"/>
                </a:lnTo>
                <a:lnTo>
                  <a:pt x="1377695" y="210311"/>
                </a:lnTo>
                <a:lnTo>
                  <a:pt x="1354073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4144" y="4297471"/>
            <a:ext cx="1560195" cy="807720"/>
          </a:xfrm>
          <a:custGeom>
            <a:avLst/>
            <a:gdLst/>
            <a:ahLst/>
            <a:cxnLst/>
            <a:rect l="l" t="t" r="r" b="b"/>
            <a:pathLst>
              <a:path w="1560195" h="807720">
                <a:moveTo>
                  <a:pt x="1183522" y="210235"/>
                </a:moveTo>
                <a:lnTo>
                  <a:pt x="317010" y="210235"/>
                </a:lnTo>
                <a:lnTo>
                  <a:pt x="374070" y="211231"/>
                </a:lnTo>
                <a:lnTo>
                  <a:pt x="430470" y="213564"/>
                </a:lnTo>
                <a:lnTo>
                  <a:pt x="486156" y="217215"/>
                </a:lnTo>
                <a:lnTo>
                  <a:pt x="541079" y="222164"/>
                </a:lnTo>
                <a:lnTo>
                  <a:pt x="595185" y="228391"/>
                </a:lnTo>
                <a:lnTo>
                  <a:pt x="648422" y="235878"/>
                </a:lnTo>
                <a:lnTo>
                  <a:pt x="700738" y="244603"/>
                </a:lnTo>
                <a:lnTo>
                  <a:pt x="752082" y="254548"/>
                </a:lnTo>
                <a:lnTo>
                  <a:pt x="802401" y="265692"/>
                </a:lnTo>
                <a:lnTo>
                  <a:pt x="851643" y="278015"/>
                </a:lnTo>
                <a:lnTo>
                  <a:pt x="899757" y="291499"/>
                </a:lnTo>
                <a:lnTo>
                  <a:pt x="946690" y="306123"/>
                </a:lnTo>
                <a:lnTo>
                  <a:pt x="992390" y="321868"/>
                </a:lnTo>
                <a:lnTo>
                  <a:pt x="1036805" y="338714"/>
                </a:lnTo>
                <a:lnTo>
                  <a:pt x="1079883" y="356640"/>
                </a:lnTo>
                <a:lnTo>
                  <a:pt x="1121573" y="375628"/>
                </a:lnTo>
                <a:lnTo>
                  <a:pt x="1161822" y="395658"/>
                </a:lnTo>
                <a:lnTo>
                  <a:pt x="1200577" y="416709"/>
                </a:lnTo>
                <a:lnTo>
                  <a:pt x="1237788" y="438763"/>
                </a:lnTo>
                <a:lnTo>
                  <a:pt x="1273402" y="461799"/>
                </a:lnTo>
                <a:lnTo>
                  <a:pt x="1307367" y="485798"/>
                </a:lnTo>
                <a:lnTo>
                  <a:pt x="1339631" y="510739"/>
                </a:lnTo>
                <a:lnTo>
                  <a:pt x="1370142" y="536604"/>
                </a:lnTo>
                <a:lnTo>
                  <a:pt x="1398848" y="563373"/>
                </a:lnTo>
                <a:lnTo>
                  <a:pt x="1425697" y="591025"/>
                </a:lnTo>
                <a:lnTo>
                  <a:pt x="1473616" y="648901"/>
                </a:lnTo>
                <a:lnTo>
                  <a:pt x="1513482" y="710075"/>
                </a:lnTo>
                <a:lnTo>
                  <a:pt x="1544880" y="774389"/>
                </a:lnTo>
                <a:lnTo>
                  <a:pt x="1557274" y="807675"/>
                </a:lnTo>
                <a:lnTo>
                  <a:pt x="1559248" y="780937"/>
                </a:lnTo>
                <a:lnTo>
                  <a:pt x="1559006" y="727700"/>
                </a:lnTo>
                <a:lnTo>
                  <a:pt x="1551613" y="666362"/>
                </a:lnTo>
                <a:lnTo>
                  <a:pt x="1534260" y="598504"/>
                </a:lnTo>
                <a:lnTo>
                  <a:pt x="1507844" y="533347"/>
                </a:lnTo>
                <a:lnTo>
                  <a:pt x="1472766" y="471068"/>
                </a:lnTo>
                <a:lnTo>
                  <a:pt x="1429425" y="411842"/>
                </a:lnTo>
                <a:lnTo>
                  <a:pt x="1378224" y="355846"/>
                </a:lnTo>
                <a:lnTo>
                  <a:pt x="1349800" y="329114"/>
                </a:lnTo>
                <a:lnTo>
                  <a:pt x="1319562" y="303256"/>
                </a:lnTo>
                <a:lnTo>
                  <a:pt x="1287558" y="278293"/>
                </a:lnTo>
                <a:lnTo>
                  <a:pt x="1253839" y="254249"/>
                </a:lnTo>
                <a:lnTo>
                  <a:pt x="1218456" y="231143"/>
                </a:lnTo>
                <a:lnTo>
                  <a:pt x="1183522" y="210235"/>
                </a:lnTo>
                <a:close/>
              </a:path>
              <a:path w="1560195" h="807720">
                <a:moveTo>
                  <a:pt x="296452" y="0"/>
                </a:moveTo>
                <a:lnTo>
                  <a:pt x="238288" y="316"/>
                </a:lnTo>
                <a:lnTo>
                  <a:pt x="179510" y="2036"/>
                </a:lnTo>
                <a:lnTo>
                  <a:pt x="120170" y="5180"/>
                </a:lnTo>
                <a:lnTo>
                  <a:pt x="60316" y="9770"/>
                </a:lnTo>
                <a:lnTo>
                  <a:pt x="0" y="15830"/>
                </a:lnTo>
                <a:lnTo>
                  <a:pt x="23621" y="226015"/>
                </a:lnTo>
                <a:lnTo>
                  <a:pt x="83204" y="220026"/>
                </a:lnTo>
                <a:lnTo>
                  <a:pt x="142386" y="215473"/>
                </a:lnTo>
                <a:lnTo>
                  <a:pt x="201116" y="212337"/>
                </a:lnTo>
                <a:lnTo>
                  <a:pt x="259341" y="210597"/>
                </a:lnTo>
                <a:lnTo>
                  <a:pt x="1183522" y="210235"/>
                </a:lnTo>
                <a:lnTo>
                  <a:pt x="1181458" y="209000"/>
                </a:lnTo>
                <a:lnTo>
                  <a:pt x="1142895" y="187840"/>
                </a:lnTo>
                <a:lnTo>
                  <a:pt x="1102817" y="167686"/>
                </a:lnTo>
                <a:lnTo>
                  <a:pt x="1061275" y="148560"/>
                </a:lnTo>
                <a:lnTo>
                  <a:pt x="1018318" y="130484"/>
                </a:lnTo>
                <a:lnTo>
                  <a:pt x="973998" y="113480"/>
                </a:lnTo>
                <a:lnTo>
                  <a:pt x="928362" y="97570"/>
                </a:lnTo>
                <a:lnTo>
                  <a:pt x="881463" y="82776"/>
                </a:lnTo>
                <a:lnTo>
                  <a:pt x="833349" y="69120"/>
                </a:lnTo>
                <a:lnTo>
                  <a:pt x="784071" y="56624"/>
                </a:lnTo>
                <a:lnTo>
                  <a:pt x="733680" y="45310"/>
                </a:lnTo>
                <a:lnTo>
                  <a:pt x="682224" y="35200"/>
                </a:lnTo>
                <a:lnTo>
                  <a:pt x="629755" y="26316"/>
                </a:lnTo>
                <a:lnTo>
                  <a:pt x="576322" y="18681"/>
                </a:lnTo>
                <a:lnTo>
                  <a:pt x="521975" y="12316"/>
                </a:lnTo>
                <a:lnTo>
                  <a:pt x="466764" y="7243"/>
                </a:lnTo>
                <a:lnTo>
                  <a:pt x="410740" y="3485"/>
                </a:lnTo>
                <a:lnTo>
                  <a:pt x="353953" y="1063"/>
                </a:lnTo>
                <a:lnTo>
                  <a:pt x="296452" y="0"/>
                </a:lnTo>
                <a:close/>
              </a:path>
            </a:pathLst>
          </a:custGeom>
          <a:solidFill>
            <a:srgbClr val="000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4144" y="4297471"/>
            <a:ext cx="1583690" cy="1998980"/>
          </a:xfrm>
          <a:custGeom>
            <a:avLst/>
            <a:gdLst/>
            <a:ahLst/>
            <a:cxnLst/>
            <a:rect l="l" t="t" r="r" b="b"/>
            <a:pathLst>
              <a:path w="1583690" h="1998979">
                <a:moveTo>
                  <a:pt x="1557274" y="807675"/>
                </a:moveTo>
                <a:lnTo>
                  <a:pt x="1530266" y="741849"/>
                </a:lnTo>
                <a:lnTo>
                  <a:pt x="1494582" y="679085"/>
                </a:lnTo>
                <a:lnTo>
                  <a:pt x="1450637" y="619540"/>
                </a:lnTo>
                <a:lnTo>
                  <a:pt x="1398848" y="563373"/>
                </a:lnTo>
                <a:lnTo>
                  <a:pt x="1370142" y="536604"/>
                </a:lnTo>
                <a:lnTo>
                  <a:pt x="1339631" y="510739"/>
                </a:lnTo>
                <a:lnTo>
                  <a:pt x="1307367" y="485798"/>
                </a:lnTo>
                <a:lnTo>
                  <a:pt x="1273402" y="461799"/>
                </a:lnTo>
                <a:lnTo>
                  <a:pt x="1237788" y="438763"/>
                </a:lnTo>
                <a:lnTo>
                  <a:pt x="1200577" y="416709"/>
                </a:lnTo>
                <a:lnTo>
                  <a:pt x="1161822" y="395658"/>
                </a:lnTo>
                <a:lnTo>
                  <a:pt x="1121573" y="375628"/>
                </a:lnTo>
                <a:lnTo>
                  <a:pt x="1079883" y="356640"/>
                </a:lnTo>
                <a:lnTo>
                  <a:pt x="1036805" y="338714"/>
                </a:lnTo>
                <a:lnTo>
                  <a:pt x="992390" y="321868"/>
                </a:lnTo>
                <a:lnTo>
                  <a:pt x="946690" y="306123"/>
                </a:lnTo>
                <a:lnTo>
                  <a:pt x="899757" y="291499"/>
                </a:lnTo>
                <a:lnTo>
                  <a:pt x="851643" y="278015"/>
                </a:lnTo>
                <a:lnTo>
                  <a:pt x="802401" y="265692"/>
                </a:lnTo>
                <a:lnTo>
                  <a:pt x="752082" y="254548"/>
                </a:lnTo>
                <a:lnTo>
                  <a:pt x="700738" y="244603"/>
                </a:lnTo>
                <a:lnTo>
                  <a:pt x="648422" y="235878"/>
                </a:lnTo>
                <a:lnTo>
                  <a:pt x="595185" y="228391"/>
                </a:lnTo>
                <a:lnTo>
                  <a:pt x="541079" y="222164"/>
                </a:lnTo>
                <a:lnTo>
                  <a:pt x="486156" y="217215"/>
                </a:lnTo>
                <a:lnTo>
                  <a:pt x="430470" y="213564"/>
                </a:lnTo>
                <a:lnTo>
                  <a:pt x="374070" y="211231"/>
                </a:lnTo>
                <a:lnTo>
                  <a:pt x="317010" y="210235"/>
                </a:lnTo>
                <a:lnTo>
                  <a:pt x="259341" y="210597"/>
                </a:lnTo>
                <a:lnTo>
                  <a:pt x="201116" y="212337"/>
                </a:lnTo>
                <a:lnTo>
                  <a:pt x="142386" y="215473"/>
                </a:lnTo>
                <a:lnTo>
                  <a:pt x="83204" y="220026"/>
                </a:lnTo>
                <a:lnTo>
                  <a:pt x="23621" y="226015"/>
                </a:lnTo>
                <a:lnTo>
                  <a:pt x="0" y="15830"/>
                </a:lnTo>
                <a:lnTo>
                  <a:pt x="60316" y="9770"/>
                </a:lnTo>
                <a:lnTo>
                  <a:pt x="120170" y="5180"/>
                </a:lnTo>
                <a:lnTo>
                  <a:pt x="179510" y="2036"/>
                </a:lnTo>
                <a:lnTo>
                  <a:pt x="238288" y="316"/>
                </a:lnTo>
                <a:lnTo>
                  <a:pt x="296452" y="0"/>
                </a:lnTo>
                <a:lnTo>
                  <a:pt x="353953" y="1063"/>
                </a:lnTo>
                <a:lnTo>
                  <a:pt x="410740" y="3485"/>
                </a:lnTo>
                <a:lnTo>
                  <a:pt x="466764" y="7243"/>
                </a:lnTo>
                <a:lnTo>
                  <a:pt x="521975" y="12316"/>
                </a:lnTo>
                <a:lnTo>
                  <a:pt x="576322" y="18681"/>
                </a:lnTo>
                <a:lnTo>
                  <a:pt x="629755" y="26316"/>
                </a:lnTo>
                <a:lnTo>
                  <a:pt x="682224" y="35200"/>
                </a:lnTo>
                <a:lnTo>
                  <a:pt x="733680" y="45310"/>
                </a:lnTo>
                <a:lnTo>
                  <a:pt x="784071" y="56624"/>
                </a:lnTo>
                <a:lnTo>
                  <a:pt x="833349" y="69120"/>
                </a:lnTo>
                <a:lnTo>
                  <a:pt x="881463" y="82776"/>
                </a:lnTo>
                <a:lnTo>
                  <a:pt x="928362" y="97570"/>
                </a:lnTo>
                <a:lnTo>
                  <a:pt x="973998" y="113480"/>
                </a:lnTo>
                <a:lnTo>
                  <a:pt x="1018318" y="130484"/>
                </a:lnTo>
                <a:lnTo>
                  <a:pt x="1061275" y="148560"/>
                </a:lnTo>
                <a:lnTo>
                  <a:pt x="1102817" y="167686"/>
                </a:lnTo>
                <a:lnTo>
                  <a:pt x="1142895" y="187840"/>
                </a:lnTo>
                <a:lnTo>
                  <a:pt x="1181458" y="209000"/>
                </a:lnTo>
                <a:lnTo>
                  <a:pt x="1218456" y="231143"/>
                </a:lnTo>
                <a:lnTo>
                  <a:pt x="1253839" y="254249"/>
                </a:lnTo>
                <a:lnTo>
                  <a:pt x="1287558" y="278293"/>
                </a:lnTo>
                <a:lnTo>
                  <a:pt x="1319562" y="303256"/>
                </a:lnTo>
                <a:lnTo>
                  <a:pt x="1349800" y="329114"/>
                </a:lnTo>
                <a:lnTo>
                  <a:pt x="1378224" y="355846"/>
                </a:lnTo>
                <a:lnTo>
                  <a:pt x="1404782" y="383429"/>
                </a:lnTo>
                <a:lnTo>
                  <a:pt x="1452103" y="441062"/>
                </a:lnTo>
                <a:lnTo>
                  <a:pt x="1491363" y="501837"/>
                </a:lnTo>
                <a:lnTo>
                  <a:pt x="1522160" y="565577"/>
                </a:lnTo>
                <a:lnTo>
                  <a:pt x="1544094" y="632106"/>
                </a:lnTo>
                <a:lnTo>
                  <a:pt x="1556765" y="701249"/>
                </a:lnTo>
                <a:lnTo>
                  <a:pt x="1580387" y="911561"/>
                </a:lnTo>
                <a:lnTo>
                  <a:pt x="1583243" y="984177"/>
                </a:lnTo>
                <a:lnTo>
                  <a:pt x="1580768" y="1020397"/>
                </a:lnTo>
                <a:lnTo>
                  <a:pt x="1568231" y="1092459"/>
                </a:lnTo>
                <a:lnTo>
                  <a:pt x="1545860" y="1163747"/>
                </a:lnTo>
                <a:lnTo>
                  <a:pt x="1531096" y="1199000"/>
                </a:lnTo>
                <a:lnTo>
                  <a:pt x="1514002" y="1233938"/>
                </a:lnTo>
                <a:lnTo>
                  <a:pt x="1494622" y="1268520"/>
                </a:lnTo>
                <a:lnTo>
                  <a:pt x="1472998" y="1302706"/>
                </a:lnTo>
                <a:lnTo>
                  <a:pt x="1449175" y="1336455"/>
                </a:lnTo>
                <a:lnTo>
                  <a:pt x="1423194" y="1369728"/>
                </a:lnTo>
                <a:lnTo>
                  <a:pt x="1395099" y="1402483"/>
                </a:lnTo>
                <a:lnTo>
                  <a:pt x="1364932" y="1434679"/>
                </a:lnTo>
                <a:lnTo>
                  <a:pt x="1332737" y="1466278"/>
                </a:lnTo>
                <a:lnTo>
                  <a:pt x="1298557" y="1497237"/>
                </a:lnTo>
                <a:lnTo>
                  <a:pt x="1262435" y="1527516"/>
                </a:lnTo>
                <a:lnTo>
                  <a:pt x="1224413" y="1557076"/>
                </a:lnTo>
                <a:lnTo>
                  <a:pt x="1184534" y="1585875"/>
                </a:lnTo>
                <a:lnTo>
                  <a:pt x="1142843" y="1613873"/>
                </a:lnTo>
                <a:lnTo>
                  <a:pt x="1099380" y="1641029"/>
                </a:lnTo>
                <a:lnTo>
                  <a:pt x="1054190" y="1667303"/>
                </a:lnTo>
                <a:lnTo>
                  <a:pt x="1007316" y="1692655"/>
                </a:lnTo>
                <a:lnTo>
                  <a:pt x="958800" y="1717043"/>
                </a:lnTo>
                <a:lnTo>
                  <a:pt x="908685" y="1740428"/>
                </a:lnTo>
                <a:lnTo>
                  <a:pt x="857015" y="1762769"/>
                </a:lnTo>
                <a:lnTo>
                  <a:pt x="803832" y="1784025"/>
                </a:lnTo>
                <a:lnTo>
                  <a:pt x="749180" y="1804156"/>
                </a:lnTo>
                <a:lnTo>
                  <a:pt x="693100" y="1823121"/>
                </a:lnTo>
                <a:lnTo>
                  <a:pt x="635637" y="1840880"/>
                </a:lnTo>
                <a:lnTo>
                  <a:pt x="576833" y="1857393"/>
                </a:lnTo>
                <a:lnTo>
                  <a:pt x="592708" y="1998985"/>
                </a:lnTo>
                <a:lnTo>
                  <a:pt x="202691" y="1820258"/>
                </a:lnTo>
                <a:lnTo>
                  <a:pt x="537209" y="1505502"/>
                </a:lnTo>
                <a:lnTo>
                  <a:pt x="553211" y="1647094"/>
                </a:lnTo>
                <a:lnTo>
                  <a:pt x="612015" y="1630581"/>
                </a:lnTo>
                <a:lnTo>
                  <a:pt x="669478" y="1612822"/>
                </a:lnTo>
                <a:lnTo>
                  <a:pt x="725558" y="1593856"/>
                </a:lnTo>
                <a:lnTo>
                  <a:pt x="780210" y="1573725"/>
                </a:lnTo>
                <a:lnTo>
                  <a:pt x="833393" y="1552469"/>
                </a:lnTo>
                <a:lnTo>
                  <a:pt x="885063" y="1530128"/>
                </a:lnTo>
                <a:lnTo>
                  <a:pt x="935178" y="1506742"/>
                </a:lnTo>
                <a:lnTo>
                  <a:pt x="983694" y="1482353"/>
                </a:lnTo>
                <a:lnTo>
                  <a:pt x="1030568" y="1457001"/>
                </a:lnTo>
                <a:lnTo>
                  <a:pt x="1075758" y="1430727"/>
                </a:lnTo>
                <a:lnTo>
                  <a:pt x="1119221" y="1403570"/>
                </a:lnTo>
                <a:lnTo>
                  <a:pt x="1160912" y="1375571"/>
                </a:lnTo>
                <a:lnTo>
                  <a:pt x="1200791" y="1346772"/>
                </a:lnTo>
                <a:lnTo>
                  <a:pt x="1238813" y="1317212"/>
                </a:lnTo>
                <a:lnTo>
                  <a:pt x="1274935" y="1286932"/>
                </a:lnTo>
                <a:lnTo>
                  <a:pt x="1309116" y="1255972"/>
                </a:lnTo>
                <a:lnTo>
                  <a:pt x="1341310" y="1224373"/>
                </a:lnTo>
                <a:lnTo>
                  <a:pt x="1371477" y="1192176"/>
                </a:lnTo>
                <a:lnTo>
                  <a:pt x="1399572" y="1159420"/>
                </a:lnTo>
                <a:lnTo>
                  <a:pt x="1425553" y="1126147"/>
                </a:lnTo>
                <a:lnTo>
                  <a:pt x="1449376" y="1092397"/>
                </a:lnTo>
                <a:lnTo>
                  <a:pt x="1471000" y="1058211"/>
                </a:lnTo>
                <a:lnTo>
                  <a:pt x="1490380" y="1023628"/>
                </a:lnTo>
                <a:lnTo>
                  <a:pt x="1507474" y="988690"/>
                </a:lnTo>
                <a:lnTo>
                  <a:pt x="1522238" y="953437"/>
                </a:lnTo>
                <a:lnTo>
                  <a:pt x="1544609" y="882148"/>
                </a:lnTo>
                <a:lnTo>
                  <a:pt x="1557146" y="810085"/>
                </a:lnTo>
                <a:lnTo>
                  <a:pt x="1559621" y="773865"/>
                </a:lnTo>
                <a:lnTo>
                  <a:pt x="1559508" y="737572"/>
                </a:lnTo>
                <a:lnTo>
                  <a:pt x="1556765" y="701249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8116" y="3933063"/>
            <a:ext cx="304800" cy="1371600"/>
          </a:xfrm>
          <a:custGeom>
            <a:avLst/>
            <a:gdLst/>
            <a:ahLst/>
            <a:cxnLst/>
            <a:rect l="l" t="t" r="r" b="b"/>
            <a:pathLst>
              <a:path w="304800" h="1371600">
                <a:moveTo>
                  <a:pt x="0" y="0"/>
                </a:moveTo>
                <a:lnTo>
                  <a:pt x="0" y="1371600"/>
                </a:lnTo>
                <a:lnTo>
                  <a:pt x="59334" y="1369595"/>
                </a:lnTo>
                <a:lnTo>
                  <a:pt x="107775" y="1364138"/>
                </a:lnTo>
                <a:lnTo>
                  <a:pt x="140428" y="1356062"/>
                </a:lnTo>
                <a:lnTo>
                  <a:pt x="152400" y="1346200"/>
                </a:lnTo>
                <a:lnTo>
                  <a:pt x="152400" y="711200"/>
                </a:lnTo>
                <a:lnTo>
                  <a:pt x="164371" y="701284"/>
                </a:lnTo>
                <a:lnTo>
                  <a:pt x="197024" y="693213"/>
                </a:lnTo>
                <a:lnTo>
                  <a:pt x="245465" y="687786"/>
                </a:lnTo>
                <a:lnTo>
                  <a:pt x="304800" y="685800"/>
                </a:lnTo>
                <a:lnTo>
                  <a:pt x="245465" y="683795"/>
                </a:lnTo>
                <a:lnTo>
                  <a:pt x="197024" y="678338"/>
                </a:lnTo>
                <a:lnTo>
                  <a:pt x="164371" y="670262"/>
                </a:lnTo>
                <a:lnTo>
                  <a:pt x="152400" y="660400"/>
                </a:lnTo>
                <a:lnTo>
                  <a:pt x="152400" y="25400"/>
                </a:lnTo>
                <a:lnTo>
                  <a:pt x="140428" y="15484"/>
                </a:lnTo>
                <a:lnTo>
                  <a:pt x="107775" y="7413"/>
                </a:lnTo>
                <a:lnTo>
                  <a:pt x="59334" y="1986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8116" y="3933063"/>
            <a:ext cx="304800" cy="1371600"/>
          </a:xfrm>
          <a:custGeom>
            <a:avLst/>
            <a:gdLst/>
            <a:ahLst/>
            <a:cxnLst/>
            <a:rect l="l" t="t" r="r" b="b"/>
            <a:pathLst>
              <a:path w="304800" h="1371600">
                <a:moveTo>
                  <a:pt x="0" y="0"/>
                </a:moveTo>
                <a:lnTo>
                  <a:pt x="59334" y="1986"/>
                </a:lnTo>
                <a:lnTo>
                  <a:pt x="107775" y="7413"/>
                </a:lnTo>
                <a:lnTo>
                  <a:pt x="140428" y="15484"/>
                </a:lnTo>
                <a:lnTo>
                  <a:pt x="152400" y="25400"/>
                </a:lnTo>
                <a:lnTo>
                  <a:pt x="152400" y="660400"/>
                </a:lnTo>
                <a:lnTo>
                  <a:pt x="164371" y="670262"/>
                </a:lnTo>
                <a:lnTo>
                  <a:pt x="197024" y="678338"/>
                </a:lnTo>
                <a:lnTo>
                  <a:pt x="245465" y="683795"/>
                </a:lnTo>
                <a:lnTo>
                  <a:pt x="304800" y="685800"/>
                </a:lnTo>
                <a:lnTo>
                  <a:pt x="245465" y="687786"/>
                </a:lnTo>
                <a:lnTo>
                  <a:pt x="197024" y="693213"/>
                </a:lnTo>
                <a:lnTo>
                  <a:pt x="164371" y="701284"/>
                </a:lnTo>
                <a:lnTo>
                  <a:pt x="152400" y="711200"/>
                </a:lnTo>
                <a:lnTo>
                  <a:pt x="152400" y="1346200"/>
                </a:lnTo>
                <a:lnTo>
                  <a:pt x="140428" y="1356062"/>
                </a:lnTo>
                <a:lnTo>
                  <a:pt x="107775" y="1364138"/>
                </a:lnTo>
                <a:lnTo>
                  <a:pt x="59334" y="1369595"/>
                </a:lnTo>
                <a:lnTo>
                  <a:pt x="0" y="1371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6642" y="293573"/>
            <a:ext cx="2409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FF"/>
                </a:solidFill>
              </a:rPr>
              <a:t>Role </a:t>
            </a:r>
            <a:r>
              <a:rPr dirty="0">
                <a:solidFill>
                  <a:srgbClr val="0000FF"/>
                </a:solidFill>
              </a:rPr>
              <a:t>of</a:t>
            </a:r>
            <a:r>
              <a:rPr spc="-7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EPO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39" y="1610359"/>
            <a:ext cx="7393305" cy="44526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94945" indent="-3435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6F2F9F"/>
                </a:solidFill>
                <a:latin typeface="Comic Sans MS"/>
                <a:cs typeface="Comic Sans MS"/>
              </a:rPr>
              <a:t>EPO stimulates </a:t>
            </a:r>
            <a:r>
              <a:rPr sz="2400" b="1" spc="-5" dirty="0">
                <a:solidFill>
                  <a:srgbClr val="6F2F9F"/>
                </a:solidFill>
                <a:latin typeface="Comic Sans MS"/>
                <a:cs typeface="Comic Sans MS"/>
              </a:rPr>
              <a:t>increased </a:t>
            </a:r>
            <a:r>
              <a:rPr sz="2400" b="1" dirty="0">
                <a:solidFill>
                  <a:srgbClr val="6F2F9F"/>
                </a:solidFill>
                <a:latin typeface="Comic Sans MS"/>
                <a:cs typeface="Comic Sans MS"/>
              </a:rPr>
              <a:t>cell </a:t>
            </a:r>
            <a:r>
              <a:rPr sz="2400" b="1" spc="-5" dirty="0">
                <a:solidFill>
                  <a:srgbClr val="6F2F9F"/>
                </a:solidFill>
                <a:latin typeface="Comic Sans MS"/>
                <a:cs typeface="Comic Sans MS"/>
              </a:rPr>
              <a:t>division rates in  erythroblasts </a:t>
            </a:r>
            <a:r>
              <a:rPr sz="2400" b="1" dirty="0">
                <a:solidFill>
                  <a:srgbClr val="6F2F9F"/>
                </a:solidFill>
                <a:latin typeface="Comic Sans MS"/>
                <a:cs typeface="Comic Sans MS"/>
              </a:rPr>
              <a:t>and stem cells </a:t>
            </a:r>
            <a:r>
              <a:rPr sz="2400" b="1" spc="-5" dirty="0">
                <a:solidFill>
                  <a:srgbClr val="6F2F9F"/>
                </a:solidFill>
                <a:latin typeface="Comic Sans MS"/>
                <a:cs typeface="Comic Sans MS"/>
              </a:rPr>
              <a:t>that </a:t>
            </a:r>
            <a:r>
              <a:rPr sz="2400" b="1" dirty="0">
                <a:solidFill>
                  <a:srgbClr val="6F2F9F"/>
                </a:solidFill>
                <a:latin typeface="Comic Sans MS"/>
                <a:cs typeface="Comic Sans MS"/>
              </a:rPr>
              <a:t>produce  </a:t>
            </a:r>
            <a:r>
              <a:rPr sz="2400" b="1" spc="-5" dirty="0">
                <a:solidFill>
                  <a:srgbClr val="6F2F9F"/>
                </a:solidFill>
                <a:latin typeface="Comic Sans MS"/>
                <a:cs typeface="Comic Sans MS"/>
              </a:rPr>
              <a:t>erythroblasts.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618490" indent="-343535">
              <a:lnSpc>
                <a:spcPts val="2590"/>
              </a:lnSpc>
              <a:buClr>
                <a:srgbClr val="6F2F9F"/>
              </a:buClr>
              <a:buFont typeface="Arial"/>
              <a:buChar char="•"/>
              <a:tabLst>
                <a:tab pos="486409" algn="l"/>
                <a:tab pos="48704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CC66FF"/>
                </a:solidFill>
                <a:latin typeface="Comic Sans MS"/>
                <a:cs typeface="Comic Sans MS"/>
              </a:rPr>
              <a:t>EPO </a:t>
            </a:r>
            <a:r>
              <a:rPr sz="2400" b="1" spc="-5" dirty="0">
                <a:solidFill>
                  <a:srgbClr val="CC66FF"/>
                </a:solidFill>
                <a:latin typeface="Comic Sans MS"/>
                <a:cs typeface="Comic Sans MS"/>
              </a:rPr>
              <a:t>speeds up the </a:t>
            </a:r>
            <a:r>
              <a:rPr sz="2400" b="1" dirty="0">
                <a:solidFill>
                  <a:srgbClr val="CC66FF"/>
                </a:solidFill>
                <a:latin typeface="Comic Sans MS"/>
                <a:cs typeface="Comic Sans MS"/>
              </a:rPr>
              <a:t>maturation of </a:t>
            </a:r>
            <a:r>
              <a:rPr sz="2400" b="1" spc="-5" dirty="0">
                <a:solidFill>
                  <a:srgbClr val="CC66FF"/>
                </a:solidFill>
                <a:latin typeface="Comic Sans MS"/>
                <a:cs typeface="Comic Sans MS"/>
              </a:rPr>
              <a:t>RBCs </a:t>
            </a:r>
            <a:r>
              <a:rPr sz="2400" b="1" dirty="0">
                <a:solidFill>
                  <a:srgbClr val="CC66FF"/>
                </a:solidFill>
                <a:latin typeface="Comic Sans MS"/>
                <a:cs typeface="Comic Sans MS"/>
              </a:rPr>
              <a:t>by  </a:t>
            </a:r>
            <a:r>
              <a:rPr sz="2400" b="1" spc="-5" dirty="0">
                <a:solidFill>
                  <a:srgbClr val="CC66FF"/>
                </a:solidFill>
                <a:latin typeface="Comic Sans MS"/>
                <a:cs typeface="Comic Sans MS"/>
              </a:rPr>
              <a:t>accelerating </a:t>
            </a:r>
            <a:r>
              <a:rPr sz="2400" b="1" dirty="0">
                <a:solidFill>
                  <a:srgbClr val="CC66FF"/>
                </a:solidFill>
                <a:latin typeface="Comic Sans MS"/>
                <a:cs typeface="Comic Sans MS"/>
              </a:rPr>
              <a:t>the </a:t>
            </a:r>
            <a:r>
              <a:rPr sz="2400" b="1" spc="-5" dirty="0">
                <a:solidFill>
                  <a:srgbClr val="CC66FF"/>
                </a:solidFill>
                <a:latin typeface="Comic Sans MS"/>
                <a:cs typeface="Comic Sans MS"/>
              </a:rPr>
              <a:t>rate </a:t>
            </a:r>
            <a:r>
              <a:rPr sz="2400" b="1" dirty="0">
                <a:solidFill>
                  <a:srgbClr val="CC66FF"/>
                </a:solidFill>
                <a:latin typeface="Comic Sans MS"/>
                <a:cs typeface="Comic Sans MS"/>
              </a:rPr>
              <a:t>of Hb</a:t>
            </a:r>
            <a:r>
              <a:rPr sz="2400" b="1" spc="-60" dirty="0">
                <a:solidFill>
                  <a:srgbClr val="CC66F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CC66FF"/>
                </a:solidFill>
                <a:latin typeface="Comic Sans MS"/>
                <a:cs typeface="Comic Sans MS"/>
              </a:rPr>
              <a:t>synthesis.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590"/>
              </a:lnSpc>
              <a:buClr>
                <a:srgbClr val="6F2F9F"/>
              </a:buClr>
              <a:buFont typeface="Arial"/>
              <a:buChar char="•"/>
              <a:tabLst>
                <a:tab pos="486409" algn="l"/>
                <a:tab pos="487045" algn="l"/>
                <a:tab pos="293814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6F2F9F"/>
                </a:solidFill>
                <a:latin typeface="Comic Sans MS"/>
                <a:cs typeface="Comic Sans MS"/>
              </a:rPr>
              <a:t>Under maximum EPO stimulation, bone</a:t>
            </a:r>
            <a:r>
              <a:rPr sz="2400" b="1" spc="-4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omic Sans MS"/>
                <a:cs typeface="Comic Sans MS"/>
              </a:rPr>
              <a:t>marrow  </a:t>
            </a:r>
            <a:r>
              <a:rPr sz="2400" b="1" dirty="0">
                <a:solidFill>
                  <a:srgbClr val="6F2F9F"/>
                </a:solidFill>
                <a:latin typeface="Comic Sans MS"/>
                <a:cs typeface="Comic Sans MS"/>
              </a:rPr>
              <a:t>can</a:t>
            </a:r>
            <a:r>
              <a:rPr sz="2400" b="1" spc="2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omic Sans MS"/>
                <a:cs typeface="Comic Sans MS"/>
              </a:rPr>
              <a:t>increase</a:t>
            </a:r>
            <a:r>
              <a:rPr sz="2400" b="1" spc="1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omic Sans MS"/>
                <a:cs typeface="Comic Sans MS"/>
              </a:rPr>
              <a:t>the	rate </a:t>
            </a:r>
            <a:r>
              <a:rPr sz="2400" b="1" dirty="0">
                <a:solidFill>
                  <a:srgbClr val="6F2F9F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6F2F9F"/>
                </a:solidFill>
                <a:latin typeface="Comic Sans MS"/>
                <a:cs typeface="Comic Sans MS"/>
              </a:rPr>
              <a:t>RBC production  tenfold.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E36C09"/>
                </a:solidFill>
                <a:latin typeface="Comic Sans MS"/>
                <a:cs typeface="Comic Sans MS"/>
              </a:rPr>
              <a:t>Blood</a:t>
            </a:r>
            <a:r>
              <a:rPr sz="2400" b="1" spc="10" dirty="0">
                <a:solidFill>
                  <a:srgbClr val="E36C09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E36C09"/>
                </a:solidFill>
                <a:latin typeface="Comic Sans MS"/>
                <a:cs typeface="Comic Sans MS"/>
              </a:rPr>
              <a:t>doping?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5194" y="568274"/>
            <a:ext cx="75222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-8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mic Sans MS"/>
                <a:cs typeface="Comic Sans MS"/>
              </a:rPr>
              <a:t>Learning </a:t>
            </a:r>
            <a:r>
              <a:rPr b="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mic Sans MS"/>
                <a:cs typeface="Comic Sans MS"/>
              </a:rPr>
              <a:t>Objectives </a:t>
            </a:r>
            <a:r>
              <a:rPr b="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mic Sans MS"/>
                <a:cs typeface="Comic Sans MS"/>
              </a:rPr>
              <a:t>of </a:t>
            </a:r>
            <a:r>
              <a:rPr b="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mic Sans MS"/>
                <a:cs typeface="Comic Sans MS"/>
              </a:rPr>
              <a:t>Today’s</a:t>
            </a:r>
            <a:r>
              <a:rPr b="0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mic Sans MS"/>
                <a:cs typeface="Comic Sans MS"/>
              </a:rPr>
              <a:t> </a:t>
            </a:r>
            <a:r>
              <a:rPr b="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mic Sans MS"/>
                <a:cs typeface="Comic Sans MS"/>
              </a:rPr>
              <a:t>Lecture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553235"/>
            <a:ext cx="8239125" cy="4015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4925" indent="-342900">
              <a:lnSpc>
                <a:spcPct val="1501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000066"/>
                </a:solidFill>
                <a:latin typeface="Comic Sans MS"/>
                <a:cs typeface="Comic Sans MS"/>
              </a:rPr>
              <a:t>At </a:t>
            </a:r>
            <a:r>
              <a:rPr sz="2500" b="1" spc="-10" dirty="0">
                <a:solidFill>
                  <a:srgbClr val="000066"/>
                </a:solidFill>
                <a:latin typeface="Comic Sans MS"/>
                <a:cs typeface="Comic Sans MS"/>
              </a:rPr>
              <a:t>the end </a:t>
            </a:r>
            <a:r>
              <a:rPr sz="2500" b="1" spc="-5" dirty="0">
                <a:solidFill>
                  <a:srgbClr val="000066"/>
                </a:solidFill>
                <a:latin typeface="Comic Sans MS"/>
                <a:cs typeface="Comic Sans MS"/>
              </a:rPr>
              <a:t>of </a:t>
            </a:r>
            <a:r>
              <a:rPr sz="2500" b="1" spc="-10" dirty="0">
                <a:solidFill>
                  <a:srgbClr val="000066"/>
                </a:solidFill>
                <a:latin typeface="Comic Sans MS"/>
                <a:cs typeface="Comic Sans MS"/>
              </a:rPr>
              <a:t>this </a:t>
            </a:r>
            <a:r>
              <a:rPr sz="2500" b="1" spc="-5" dirty="0">
                <a:solidFill>
                  <a:srgbClr val="000066"/>
                </a:solidFill>
                <a:latin typeface="Comic Sans MS"/>
                <a:cs typeface="Comic Sans MS"/>
              </a:rPr>
              <a:t>lecture student </a:t>
            </a:r>
            <a:r>
              <a:rPr sz="2500" b="1" spc="-10" dirty="0">
                <a:solidFill>
                  <a:srgbClr val="000066"/>
                </a:solidFill>
                <a:latin typeface="Comic Sans MS"/>
                <a:cs typeface="Comic Sans MS"/>
              </a:rPr>
              <a:t>should </a:t>
            </a:r>
            <a:r>
              <a:rPr sz="2500" b="1" spc="-5" dirty="0">
                <a:solidFill>
                  <a:srgbClr val="000066"/>
                </a:solidFill>
                <a:latin typeface="Comic Sans MS"/>
                <a:cs typeface="Comic Sans MS"/>
              </a:rPr>
              <a:t>be able </a:t>
            </a:r>
            <a:r>
              <a:rPr sz="2500" b="1" spc="-10" dirty="0">
                <a:solidFill>
                  <a:srgbClr val="000066"/>
                </a:solidFill>
                <a:latin typeface="Comic Sans MS"/>
                <a:cs typeface="Comic Sans MS"/>
              </a:rPr>
              <a:t>to  recognize:</a:t>
            </a:r>
            <a:endParaRPr sz="25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006FC0"/>
                </a:solidFill>
                <a:latin typeface="Comic Sans MS"/>
                <a:cs typeface="Comic Sans MS"/>
              </a:rPr>
              <a:t>Sites </a:t>
            </a:r>
            <a:r>
              <a:rPr sz="2500" spc="-5" dirty="0">
                <a:solidFill>
                  <a:srgbClr val="006FC0"/>
                </a:solidFill>
                <a:latin typeface="Comic Sans MS"/>
                <a:cs typeface="Comic Sans MS"/>
              </a:rPr>
              <a:t>of</a:t>
            </a:r>
            <a:r>
              <a:rPr sz="2500" spc="2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omic Sans MS"/>
                <a:cs typeface="Comic Sans MS"/>
              </a:rPr>
              <a:t>Erythropoiesis</a:t>
            </a:r>
            <a:endParaRPr sz="25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006FC0"/>
                </a:solidFill>
                <a:latin typeface="Comic Sans MS"/>
                <a:cs typeface="Comic Sans MS"/>
              </a:rPr>
              <a:t>Main </a:t>
            </a:r>
            <a:r>
              <a:rPr sz="2500" spc="-10" dirty="0">
                <a:solidFill>
                  <a:srgbClr val="006FC0"/>
                </a:solidFill>
                <a:latin typeface="Comic Sans MS"/>
                <a:cs typeface="Comic Sans MS"/>
              </a:rPr>
              <a:t>features </a:t>
            </a:r>
            <a:r>
              <a:rPr sz="2500" spc="-5" dirty="0">
                <a:solidFill>
                  <a:srgbClr val="006FC0"/>
                </a:solidFill>
                <a:latin typeface="Comic Sans MS"/>
                <a:cs typeface="Comic Sans MS"/>
              </a:rPr>
              <a:t>of </a:t>
            </a:r>
            <a:r>
              <a:rPr sz="2500" b="1" spc="-10" dirty="0">
                <a:solidFill>
                  <a:srgbClr val="006FC0"/>
                </a:solidFill>
                <a:latin typeface="Comic Sans MS"/>
                <a:cs typeface="Comic Sans MS"/>
              </a:rPr>
              <a:t>different </a:t>
            </a:r>
            <a:r>
              <a:rPr sz="2500" b="1" spc="-5" dirty="0">
                <a:solidFill>
                  <a:srgbClr val="006FC0"/>
                </a:solidFill>
                <a:latin typeface="Comic Sans MS"/>
                <a:cs typeface="Comic Sans MS"/>
              </a:rPr>
              <a:t>stages </a:t>
            </a:r>
            <a:r>
              <a:rPr sz="2500" spc="-5" dirty="0">
                <a:solidFill>
                  <a:srgbClr val="006FC0"/>
                </a:solidFill>
                <a:latin typeface="Comic Sans MS"/>
                <a:cs typeface="Comic Sans MS"/>
              </a:rPr>
              <a:t>of</a:t>
            </a:r>
            <a:r>
              <a:rPr sz="2500" spc="13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Comic Sans MS"/>
                <a:cs typeface="Comic Sans MS"/>
              </a:rPr>
              <a:t>Erythropoiesis</a:t>
            </a:r>
            <a:endParaRPr sz="25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006FC0"/>
                </a:solidFill>
                <a:latin typeface="Comic Sans MS"/>
                <a:cs typeface="Comic Sans MS"/>
              </a:rPr>
              <a:t>Features </a:t>
            </a:r>
            <a:r>
              <a:rPr sz="2500" spc="-5" dirty="0">
                <a:solidFill>
                  <a:srgbClr val="006FC0"/>
                </a:solidFill>
                <a:latin typeface="Comic Sans MS"/>
                <a:cs typeface="Comic Sans MS"/>
              </a:rPr>
              <a:t>of </a:t>
            </a:r>
            <a:r>
              <a:rPr sz="2500" b="1" spc="-5" dirty="0">
                <a:solidFill>
                  <a:srgbClr val="006FC0"/>
                </a:solidFill>
                <a:latin typeface="Comic Sans MS"/>
                <a:cs typeface="Comic Sans MS"/>
              </a:rPr>
              <a:t>mature</a:t>
            </a:r>
            <a:r>
              <a:rPr sz="2500" b="1" spc="3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500" b="1" spc="-10" dirty="0">
                <a:solidFill>
                  <a:srgbClr val="006FC0"/>
                </a:solidFill>
                <a:latin typeface="Comic Sans MS"/>
                <a:cs typeface="Comic Sans MS"/>
              </a:rPr>
              <a:t>RBCs</a:t>
            </a:r>
            <a:endParaRPr sz="2500">
              <a:latin typeface="Comic Sans MS"/>
              <a:cs typeface="Comic Sans MS"/>
            </a:endParaRPr>
          </a:p>
          <a:p>
            <a:pPr marL="378460" marR="73660" indent="-36576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500" spc="-10" dirty="0">
                <a:solidFill>
                  <a:srgbClr val="006FC0"/>
                </a:solidFill>
                <a:latin typeface="Comic Sans MS"/>
                <a:cs typeface="Comic Sans MS"/>
              </a:rPr>
              <a:t>The regulation </a:t>
            </a:r>
            <a:r>
              <a:rPr sz="2500" spc="-5" dirty="0">
                <a:solidFill>
                  <a:srgbClr val="006FC0"/>
                </a:solidFill>
                <a:latin typeface="Comic Sans MS"/>
                <a:cs typeface="Comic Sans MS"/>
              </a:rPr>
              <a:t>of </a:t>
            </a:r>
            <a:r>
              <a:rPr sz="2500" spc="-10" dirty="0">
                <a:solidFill>
                  <a:srgbClr val="006FC0"/>
                </a:solidFill>
                <a:latin typeface="Comic Sans MS"/>
                <a:cs typeface="Comic Sans MS"/>
              </a:rPr>
              <a:t>RBC </a:t>
            </a:r>
            <a:r>
              <a:rPr sz="2500" spc="-5" dirty="0">
                <a:solidFill>
                  <a:srgbClr val="006FC0"/>
                </a:solidFill>
                <a:latin typeface="Comic Sans MS"/>
                <a:cs typeface="Comic Sans MS"/>
              </a:rPr>
              <a:t>production and erythropoietin  </a:t>
            </a:r>
            <a:r>
              <a:rPr sz="2500" spc="-10" dirty="0">
                <a:solidFill>
                  <a:srgbClr val="006FC0"/>
                </a:solidFill>
                <a:latin typeface="Comic Sans MS"/>
                <a:cs typeface="Comic Sans MS"/>
              </a:rPr>
              <a:t>hormone </a:t>
            </a:r>
            <a:r>
              <a:rPr sz="2500" spc="-5" dirty="0">
                <a:solidFill>
                  <a:srgbClr val="006FC0"/>
                </a:solidFill>
                <a:latin typeface="Comic Sans MS"/>
                <a:cs typeface="Comic Sans MS"/>
              </a:rPr>
              <a:t>secretion in </a:t>
            </a:r>
            <a:r>
              <a:rPr sz="2500" spc="-10" dirty="0">
                <a:solidFill>
                  <a:srgbClr val="006FC0"/>
                </a:solidFill>
                <a:latin typeface="Comic Sans MS"/>
                <a:cs typeface="Comic Sans MS"/>
              </a:rPr>
              <a:t>response </a:t>
            </a:r>
            <a:r>
              <a:rPr sz="2500" spc="-5" dirty="0">
                <a:solidFill>
                  <a:srgbClr val="006FC0"/>
                </a:solidFill>
                <a:latin typeface="Comic Sans MS"/>
                <a:cs typeface="Comic Sans MS"/>
              </a:rPr>
              <a:t>to</a:t>
            </a:r>
            <a:r>
              <a:rPr sz="2500" spc="10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Comic Sans MS"/>
                <a:cs typeface="Comic Sans MS"/>
              </a:rPr>
              <a:t>hypoxia</a:t>
            </a:r>
            <a:endParaRPr sz="2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73812"/>
            <a:ext cx="7583805" cy="6189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7085">
              <a:lnSpc>
                <a:spcPct val="100000"/>
              </a:lnSpc>
              <a:spcBef>
                <a:spcPts val="100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Main 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Features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-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Stages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sz="3200" b="1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Erythropoiesis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548ED4"/>
                </a:solidFill>
                <a:latin typeface="Calibri"/>
                <a:cs typeface="Calibri"/>
              </a:rPr>
              <a:t>Proerythroblast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33CC"/>
                </a:solidFill>
                <a:latin typeface="Calibri"/>
                <a:cs typeface="Calibri"/>
              </a:rPr>
              <a:t>Basophilic</a:t>
            </a:r>
            <a:r>
              <a:rPr sz="3200" b="1" spc="-45" dirty="0">
                <a:solidFill>
                  <a:srgbClr val="FF33C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33CC"/>
                </a:solidFill>
                <a:latin typeface="Calibri"/>
                <a:cs typeface="Calibri"/>
              </a:rPr>
              <a:t>Erythroblast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Polychromatophil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Erythroblast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Orthochromatic</a:t>
            </a:r>
            <a:r>
              <a:rPr sz="32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erythroblast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6F2F9F"/>
                </a:solidFill>
                <a:latin typeface="Comic Sans MS"/>
                <a:cs typeface="Comic Sans MS"/>
              </a:rPr>
              <a:t>Reticulocyte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45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Erythrocyte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24600" y="1143000"/>
            <a:ext cx="24384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2400" y="1600200"/>
            <a:ext cx="2743200" cy="152400"/>
          </a:xfrm>
          <a:custGeom>
            <a:avLst/>
            <a:gdLst/>
            <a:ahLst/>
            <a:cxnLst/>
            <a:rect l="l" t="t" r="r" b="b"/>
            <a:pathLst>
              <a:path w="2743200" h="152400">
                <a:moveTo>
                  <a:pt x="2057400" y="0"/>
                </a:moveTo>
                <a:lnTo>
                  <a:pt x="20574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2057400" y="114300"/>
                </a:lnTo>
                <a:lnTo>
                  <a:pt x="2057400" y="152400"/>
                </a:lnTo>
                <a:lnTo>
                  <a:pt x="2743200" y="76200"/>
                </a:lnTo>
                <a:lnTo>
                  <a:pt x="20574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1600200"/>
            <a:ext cx="2743200" cy="152400"/>
          </a:xfrm>
          <a:custGeom>
            <a:avLst/>
            <a:gdLst/>
            <a:ahLst/>
            <a:cxnLst/>
            <a:rect l="l" t="t" r="r" b="b"/>
            <a:pathLst>
              <a:path w="2743200" h="152400">
                <a:moveTo>
                  <a:pt x="0" y="38100"/>
                </a:moveTo>
                <a:lnTo>
                  <a:pt x="2057400" y="38100"/>
                </a:lnTo>
                <a:lnTo>
                  <a:pt x="2057400" y="0"/>
                </a:lnTo>
                <a:lnTo>
                  <a:pt x="2743200" y="76200"/>
                </a:lnTo>
                <a:lnTo>
                  <a:pt x="2057400" y="152400"/>
                </a:lnTo>
                <a:lnTo>
                  <a:pt x="20574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017" y="2420873"/>
            <a:ext cx="1913889" cy="216535"/>
          </a:xfrm>
          <a:custGeom>
            <a:avLst/>
            <a:gdLst/>
            <a:ahLst/>
            <a:cxnLst/>
            <a:rect l="l" t="t" r="r" b="b"/>
            <a:pathLst>
              <a:path w="1913890" h="216535">
                <a:moveTo>
                  <a:pt x="1535303" y="0"/>
                </a:moveTo>
                <a:lnTo>
                  <a:pt x="1535303" y="53975"/>
                </a:lnTo>
                <a:lnTo>
                  <a:pt x="0" y="53975"/>
                </a:lnTo>
                <a:lnTo>
                  <a:pt x="0" y="162051"/>
                </a:lnTo>
                <a:lnTo>
                  <a:pt x="1535303" y="162051"/>
                </a:lnTo>
                <a:lnTo>
                  <a:pt x="1535303" y="216026"/>
                </a:lnTo>
                <a:lnTo>
                  <a:pt x="1913382" y="108076"/>
                </a:lnTo>
                <a:lnTo>
                  <a:pt x="153530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6017" y="2420873"/>
            <a:ext cx="1913889" cy="216535"/>
          </a:xfrm>
          <a:custGeom>
            <a:avLst/>
            <a:gdLst/>
            <a:ahLst/>
            <a:cxnLst/>
            <a:rect l="l" t="t" r="r" b="b"/>
            <a:pathLst>
              <a:path w="1913890" h="216535">
                <a:moveTo>
                  <a:pt x="0" y="53975"/>
                </a:moveTo>
                <a:lnTo>
                  <a:pt x="1535303" y="53975"/>
                </a:lnTo>
                <a:lnTo>
                  <a:pt x="1535303" y="0"/>
                </a:lnTo>
                <a:lnTo>
                  <a:pt x="1913382" y="108076"/>
                </a:lnTo>
                <a:lnTo>
                  <a:pt x="1535303" y="216026"/>
                </a:lnTo>
                <a:lnTo>
                  <a:pt x="1535303" y="162051"/>
                </a:lnTo>
                <a:lnTo>
                  <a:pt x="0" y="162051"/>
                </a:lnTo>
                <a:lnTo>
                  <a:pt x="0" y="53975"/>
                </a:lnTo>
                <a:close/>
              </a:path>
            </a:pathLst>
          </a:custGeom>
          <a:ln w="952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6800" y="3657600"/>
            <a:ext cx="2057400" cy="152400"/>
          </a:xfrm>
          <a:custGeom>
            <a:avLst/>
            <a:gdLst/>
            <a:ahLst/>
            <a:cxnLst/>
            <a:rect l="l" t="t" r="r" b="b"/>
            <a:pathLst>
              <a:path w="2057400" h="152400">
                <a:moveTo>
                  <a:pt x="1543050" y="0"/>
                </a:moveTo>
                <a:lnTo>
                  <a:pt x="154305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1543050" y="114300"/>
                </a:lnTo>
                <a:lnTo>
                  <a:pt x="1543050" y="152400"/>
                </a:lnTo>
                <a:lnTo>
                  <a:pt x="2057400" y="76200"/>
                </a:lnTo>
                <a:lnTo>
                  <a:pt x="1543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6800" y="3657600"/>
            <a:ext cx="2057400" cy="152400"/>
          </a:xfrm>
          <a:custGeom>
            <a:avLst/>
            <a:gdLst/>
            <a:ahLst/>
            <a:cxnLst/>
            <a:rect l="l" t="t" r="r" b="b"/>
            <a:pathLst>
              <a:path w="2057400" h="152400">
                <a:moveTo>
                  <a:pt x="0" y="38100"/>
                </a:moveTo>
                <a:lnTo>
                  <a:pt x="1543050" y="38100"/>
                </a:lnTo>
                <a:lnTo>
                  <a:pt x="1543050" y="0"/>
                </a:lnTo>
                <a:lnTo>
                  <a:pt x="2057400" y="76200"/>
                </a:lnTo>
                <a:lnTo>
                  <a:pt x="1543050" y="152400"/>
                </a:lnTo>
                <a:lnTo>
                  <a:pt x="154305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0" y="4572000"/>
            <a:ext cx="2057400" cy="152400"/>
          </a:xfrm>
          <a:custGeom>
            <a:avLst/>
            <a:gdLst/>
            <a:ahLst/>
            <a:cxnLst/>
            <a:rect l="l" t="t" r="r" b="b"/>
            <a:pathLst>
              <a:path w="2057400" h="152400">
                <a:moveTo>
                  <a:pt x="1543050" y="0"/>
                </a:moveTo>
                <a:lnTo>
                  <a:pt x="154305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1543050" y="114300"/>
                </a:lnTo>
                <a:lnTo>
                  <a:pt x="1543050" y="152400"/>
                </a:lnTo>
                <a:lnTo>
                  <a:pt x="2057400" y="76200"/>
                </a:lnTo>
                <a:lnTo>
                  <a:pt x="154305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0" y="4572000"/>
            <a:ext cx="2057400" cy="152400"/>
          </a:xfrm>
          <a:custGeom>
            <a:avLst/>
            <a:gdLst/>
            <a:ahLst/>
            <a:cxnLst/>
            <a:rect l="l" t="t" r="r" b="b"/>
            <a:pathLst>
              <a:path w="2057400" h="152400">
                <a:moveTo>
                  <a:pt x="0" y="38100"/>
                </a:moveTo>
                <a:lnTo>
                  <a:pt x="1543050" y="38100"/>
                </a:lnTo>
                <a:lnTo>
                  <a:pt x="1543050" y="0"/>
                </a:lnTo>
                <a:lnTo>
                  <a:pt x="2057400" y="76200"/>
                </a:lnTo>
                <a:lnTo>
                  <a:pt x="1543050" y="152400"/>
                </a:lnTo>
                <a:lnTo>
                  <a:pt x="154305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2800" y="5301234"/>
            <a:ext cx="3276600" cy="185420"/>
          </a:xfrm>
          <a:custGeom>
            <a:avLst/>
            <a:gdLst/>
            <a:ahLst/>
            <a:cxnLst/>
            <a:rect l="l" t="t" r="r" b="b"/>
            <a:pathLst>
              <a:path w="3276600" h="185420">
                <a:moveTo>
                  <a:pt x="2281174" y="0"/>
                </a:moveTo>
                <a:lnTo>
                  <a:pt x="2281174" y="46227"/>
                </a:lnTo>
                <a:lnTo>
                  <a:pt x="0" y="46227"/>
                </a:lnTo>
                <a:lnTo>
                  <a:pt x="0" y="138810"/>
                </a:lnTo>
                <a:lnTo>
                  <a:pt x="2281174" y="138810"/>
                </a:lnTo>
                <a:lnTo>
                  <a:pt x="2281174" y="185165"/>
                </a:lnTo>
                <a:lnTo>
                  <a:pt x="3276600" y="92582"/>
                </a:lnTo>
                <a:lnTo>
                  <a:pt x="228117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2800" y="5301234"/>
            <a:ext cx="3276600" cy="185420"/>
          </a:xfrm>
          <a:custGeom>
            <a:avLst/>
            <a:gdLst/>
            <a:ahLst/>
            <a:cxnLst/>
            <a:rect l="l" t="t" r="r" b="b"/>
            <a:pathLst>
              <a:path w="3276600" h="185420">
                <a:moveTo>
                  <a:pt x="0" y="46227"/>
                </a:moveTo>
                <a:lnTo>
                  <a:pt x="2281174" y="46227"/>
                </a:lnTo>
                <a:lnTo>
                  <a:pt x="2281174" y="0"/>
                </a:lnTo>
                <a:lnTo>
                  <a:pt x="3276600" y="92582"/>
                </a:lnTo>
                <a:lnTo>
                  <a:pt x="2281174" y="185165"/>
                </a:lnTo>
                <a:lnTo>
                  <a:pt x="2281174" y="138810"/>
                </a:lnTo>
                <a:lnTo>
                  <a:pt x="0" y="138810"/>
                </a:lnTo>
                <a:lnTo>
                  <a:pt x="0" y="46227"/>
                </a:lnTo>
                <a:close/>
              </a:path>
            </a:pathLst>
          </a:custGeom>
          <a:ln w="952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2800" y="6248400"/>
            <a:ext cx="3200400" cy="228600"/>
          </a:xfrm>
          <a:custGeom>
            <a:avLst/>
            <a:gdLst/>
            <a:ahLst/>
            <a:cxnLst/>
            <a:rect l="l" t="t" r="r" b="b"/>
            <a:pathLst>
              <a:path w="3200400" h="228600">
                <a:moveTo>
                  <a:pt x="2400300" y="0"/>
                </a:moveTo>
                <a:lnTo>
                  <a:pt x="24003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2400300" y="171450"/>
                </a:lnTo>
                <a:lnTo>
                  <a:pt x="2400300" y="228600"/>
                </a:lnTo>
                <a:lnTo>
                  <a:pt x="3200400" y="114300"/>
                </a:lnTo>
                <a:lnTo>
                  <a:pt x="2400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2800" y="6248400"/>
            <a:ext cx="3200400" cy="228600"/>
          </a:xfrm>
          <a:custGeom>
            <a:avLst/>
            <a:gdLst/>
            <a:ahLst/>
            <a:cxnLst/>
            <a:rect l="l" t="t" r="r" b="b"/>
            <a:pathLst>
              <a:path w="3200400" h="228600">
                <a:moveTo>
                  <a:pt x="0" y="57150"/>
                </a:moveTo>
                <a:lnTo>
                  <a:pt x="2400300" y="57150"/>
                </a:lnTo>
                <a:lnTo>
                  <a:pt x="2400300" y="0"/>
                </a:lnTo>
                <a:lnTo>
                  <a:pt x="3200400" y="114300"/>
                </a:lnTo>
                <a:lnTo>
                  <a:pt x="2400300" y="228600"/>
                </a:lnTo>
                <a:lnTo>
                  <a:pt x="24003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176" y="552958"/>
            <a:ext cx="52635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0000"/>
                </a:solidFill>
              </a:rPr>
              <a:t>Erythropoiesis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2380869" y="2453766"/>
            <a:ext cx="4157979" cy="12381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2775585" algn="l"/>
              </a:tabLst>
            </a:pPr>
            <a:r>
              <a:rPr sz="1600" b="1" spc="-10" dirty="0">
                <a:solidFill>
                  <a:srgbClr val="4F81BC"/>
                </a:solidFill>
                <a:latin typeface="Comic Sans MS"/>
                <a:cs typeface="Comic Sans MS"/>
              </a:rPr>
              <a:t>TEXTBOOK</a:t>
            </a:r>
            <a:r>
              <a:rPr sz="1600" b="1" spc="35" dirty="0">
                <a:solidFill>
                  <a:srgbClr val="4F81BC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4F81BC"/>
                </a:solidFill>
                <a:latin typeface="Comic Sans MS"/>
                <a:cs typeface="Comic Sans MS"/>
              </a:rPr>
              <a:t>OF</a:t>
            </a:r>
            <a:r>
              <a:rPr sz="1600" b="1" spc="25" dirty="0">
                <a:solidFill>
                  <a:srgbClr val="4F81BC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4F81BC"/>
                </a:solidFill>
                <a:latin typeface="Comic Sans MS"/>
                <a:cs typeface="Comic Sans MS"/>
              </a:rPr>
              <a:t>MEDICAL	</a:t>
            </a:r>
            <a:r>
              <a:rPr sz="1600" b="1" spc="-10" dirty="0">
                <a:solidFill>
                  <a:srgbClr val="4F81BC"/>
                </a:solidFill>
                <a:latin typeface="Comic Sans MS"/>
                <a:cs typeface="Comic Sans MS"/>
              </a:rPr>
              <a:t>PHYSIOLOGY</a:t>
            </a:r>
            <a:endParaRPr sz="1600" dirty="0">
              <a:latin typeface="Comic Sans MS"/>
              <a:cs typeface="Comic Sans MS"/>
            </a:endParaRPr>
          </a:p>
          <a:p>
            <a:pPr marL="50800">
              <a:lnSpc>
                <a:spcPct val="100000"/>
              </a:lnSpc>
              <a:spcBef>
                <a:spcPts val="1920"/>
              </a:spcBef>
            </a:pPr>
            <a:r>
              <a:rPr sz="1600" b="1" spc="-10" dirty="0">
                <a:latin typeface="Comic Sans MS"/>
                <a:cs typeface="Comic Sans MS"/>
              </a:rPr>
              <a:t>GUYTON </a:t>
            </a:r>
            <a:r>
              <a:rPr sz="1600" b="1" spc="-5" dirty="0">
                <a:latin typeface="Comic Sans MS"/>
                <a:cs typeface="Comic Sans MS"/>
              </a:rPr>
              <a:t>&amp; </a:t>
            </a:r>
            <a:r>
              <a:rPr sz="1600" b="1" spc="-10" dirty="0">
                <a:latin typeface="Comic Sans MS"/>
                <a:cs typeface="Comic Sans MS"/>
              </a:rPr>
              <a:t>HALL </a:t>
            </a:r>
            <a:r>
              <a:rPr sz="1600" b="1" spc="5" dirty="0">
                <a:latin typeface="Comic Sans MS"/>
                <a:cs typeface="Comic Sans MS"/>
              </a:rPr>
              <a:t>11</a:t>
            </a:r>
            <a:r>
              <a:rPr sz="1575" b="1" spc="7" baseline="26455" dirty="0">
                <a:latin typeface="Comic Sans MS"/>
                <a:cs typeface="Comic Sans MS"/>
              </a:rPr>
              <a:t>TH</a:t>
            </a:r>
            <a:r>
              <a:rPr sz="1575" b="1" spc="457" baseline="26455" dirty="0">
                <a:latin typeface="Comic Sans MS"/>
                <a:cs typeface="Comic Sans MS"/>
              </a:rPr>
              <a:t> </a:t>
            </a:r>
            <a:r>
              <a:rPr sz="1600" b="1" spc="-5" dirty="0" smtClean="0">
                <a:latin typeface="Comic Sans MS"/>
                <a:cs typeface="Comic Sans MS"/>
              </a:rPr>
              <a:t>EDITION</a:t>
            </a:r>
            <a:endParaRPr lang="en-US" sz="1600" b="1" spc="-5" dirty="0" smtClean="0">
              <a:latin typeface="Comic Sans MS"/>
              <a:cs typeface="Comic Sans MS"/>
            </a:endParaRPr>
          </a:p>
          <a:p>
            <a:pPr marL="50800">
              <a:lnSpc>
                <a:spcPct val="100000"/>
              </a:lnSpc>
              <a:spcBef>
                <a:spcPts val="1920"/>
              </a:spcBef>
            </a:pP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8969" y="3657600"/>
            <a:ext cx="394271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4"/>
          <p:cNvSpPr txBox="1"/>
          <p:nvPr/>
        </p:nvSpPr>
        <p:spPr>
          <a:xfrm flipV="1">
            <a:off x="2438400" y="4419600"/>
            <a:ext cx="394271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7" name="object 4"/>
          <p:cNvSpPr txBox="1"/>
          <p:nvPr/>
        </p:nvSpPr>
        <p:spPr>
          <a:xfrm flipV="1">
            <a:off x="2438400" y="4495800"/>
            <a:ext cx="394271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045" y="221945"/>
            <a:ext cx="4751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Site </a:t>
            </a:r>
            <a:r>
              <a:rPr sz="40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 </a:t>
            </a:r>
            <a:r>
              <a:rPr sz="40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RBC</a:t>
            </a:r>
            <a:r>
              <a:rPr sz="4000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40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Production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905357"/>
            <a:ext cx="5677535" cy="131191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Early </a:t>
            </a:r>
            <a:r>
              <a:rPr sz="32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weeks 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of </a:t>
            </a:r>
            <a:r>
              <a:rPr sz="32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embryonic</a:t>
            </a:r>
            <a:r>
              <a:rPr sz="3200" b="1" u="heavy" spc="-5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life:</a:t>
            </a:r>
            <a:endParaRPr sz="3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25"/>
              </a:spcBef>
              <a:tabLst>
                <a:tab pos="1002665" algn="l"/>
              </a:tabLst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–	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Nucleated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RBCs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omic Sans MS"/>
                <a:cs typeface="Comic Sans MS"/>
              </a:rPr>
              <a:t>Yolk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sac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9720" y="2564853"/>
            <a:ext cx="4176522" cy="3816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1492072"/>
            <a:ext cx="7202170" cy="2986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21665" algn="l"/>
                <a:tab pos="622935" algn="l"/>
              </a:tabLst>
            </a:pPr>
            <a:r>
              <a:rPr sz="32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Middle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trimester 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of</a:t>
            </a:r>
            <a:r>
              <a:rPr sz="3200" b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gestation:</a:t>
            </a:r>
            <a:endParaRPr sz="3200">
              <a:latin typeface="Calibri"/>
              <a:cs typeface="Calibri"/>
            </a:endParaRPr>
          </a:p>
          <a:p>
            <a:pPr marL="1003300" lvl="1" indent="-534670">
              <a:lnSpc>
                <a:spcPct val="100000"/>
              </a:lnSpc>
              <a:buFont typeface="Calibri"/>
              <a:buChar char="•"/>
              <a:tabLst>
                <a:tab pos="1002665" algn="l"/>
                <a:tab pos="1003935" algn="l"/>
              </a:tabLst>
            </a:pPr>
            <a:r>
              <a:rPr sz="3200" b="1" spc="-5" dirty="0">
                <a:solidFill>
                  <a:srgbClr val="E36C09"/>
                </a:solidFill>
                <a:latin typeface="Calibri"/>
                <a:cs typeface="Calibri"/>
              </a:rPr>
              <a:t>Liver </a:t>
            </a:r>
            <a:r>
              <a:rPr sz="3200" spc="-25" dirty="0">
                <a:latin typeface="Calibri"/>
                <a:cs typeface="Calibri"/>
              </a:rPr>
              <a:t>form </a:t>
            </a:r>
            <a:r>
              <a:rPr sz="3200" spc="-5" dirty="0">
                <a:latin typeface="Calibri"/>
                <a:cs typeface="Calibri"/>
              </a:rPr>
              <a:t>blood </a:t>
            </a:r>
            <a:r>
              <a:rPr sz="3200" dirty="0">
                <a:latin typeface="Calibri"/>
                <a:cs typeface="Calibri"/>
              </a:rPr>
              <a:t>cells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9F"/>
                </a:solidFill>
                <a:latin typeface="Calibri"/>
                <a:cs typeface="Calibri"/>
              </a:rPr>
              <a:t>(mainly)</a:t>
            </a:r>
            <a:endParaRPr sz="3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030"/>
              </a:spcBef>
            </a:pPr>
            <a:r>
              <a:rPr sz="2400" b="1" spc="-5" dirty="0">
                <a:solidFill>
                  <a:srgbClr val="E36C09"/>
                </a:solidFill>
                <a:latin typeface="Comic Sans MS"/>
                <a:cs typeface="Comic Sans MS"/>
              </a:rPr>
              <a:t>Spleen </a:t>
            </a:r>
            <a:r>
              <a:rPr sz="2400" b="1" dirty="0">
                <a:solidFill>
                  <a:srgbClr val="E36C09"/>
                </a:solidFill>
                <a:latin typeface="Comic Sans MS"/>
                <a:cs typeface="Comic Sans MS"/>
              </a:rPr>
              <a:t>+ lymph </a:t>
            </a:r>
            <a:r>
              <a:rPr sz="2400" b="1" spc="-5" dirty="0">
                <a:solidFill>
                  <a:srgbClr val="E36C09"/>
                </a:solidFill>
                <a:latin typeface="Comic Sans MS"/>
                <a:cs typeface="Comic Sans MS"/>
              </a:rPr>
              <a:t>nodes </a:t>
            </a:r>
            <a:r>
              <a:rPr sz="3200" spc="-25" dirty="0">
                <a:latin typeface="Calibri"/>
                <a:cs typeface="Calibri"/>
              </a:rPr>
              <a:t>form </a:t>
            </a:r>
            <a:r>
              <a:rPr sz="3200" spc="-5" dirty="0">
                <a:latin typeface="Calibri"/>
                <a:cs typeface="Calibri"/>
              </a:rPr>
              <a:t>blood</a:t>
            </a:r>
            <a:r>
              <a:rPr sz="3200" dirty="0">
                <a:latin typeface="Calibri"/>
                <a:cs typeface="Calibri"/>
              </a:rPr>
              <a:t> cells</a:t>
            </a:r>
            <a:endParaRPr sz="3200">
              <a:latin typeface="Calibri"/>
              <a:cs typeface="Calibri"/>
            </a:endParaRPr>
          </a:p>
          <a:p>
            <a:pPr marL="553720" indent="-533400">
              <a:lnSpc>
                <a:spcPct val="100000"/>
              </a:lnSpc>
              <a:spcBef>
                <a:spcPts val="1540"/>
              </a:spcBef>
              <a:buFont typeface="Arial"/>
              <a:buChar char="•"/>
              <a:tabLst>
                <a:tab pos="553085" algn="l"/>
                <a:tab pos="553720" algn="l"/>
              </a:tabLst>
            </a:pP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Last month 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of </a:t>
            </a:r>
            <a:r>
              <a:rPr sz="32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gestation 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and </a:t>
            </a:r>
            <a:r>
              <a:rPr sz="32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after</a:t>
            </a:r>
            <a:r>
              <a:rPr sz="3200" b="1" u="heavy" spc="-9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birth:</a:t>
            </a:r>
            <a:endParaRPr sz="32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  <a:spcBef>
                <a:spcPts val="1535"/>
              </a:spcBef>
            </a:pPr>
            <a:r>
              <a:rPr sz="3200" b="1" dirty="0">
                <a:solidFill>
                  <a:srgbClr val="E36C09"/>
                </a:solidFill>
                <a:latin typeface="Comic Sans MS"/>
                <a:cs typeface="Comic Sans MS"/>
              </a:rPr>
              <a:t>- </a:t>
            </a:r>
            <a:r>
              <a:rPr sz="3200" b="1" spc="-5" dirty="0">
                <a:solidFill>
                  <a:srgbClr val="E36C09"/>
                </a:solidFill>
                <a:latin typeface="Comic Sans MS"/>
                <a:cs typeface="Comic Sans MS"/>
              </a:rPr>
              <a:t>Red bone marrow</a:t>
            </a:r>
            <a:r>
              <a:rPr sz="3200" b="1" spc="-20" dirty="0">
                <a:solidFill>
                  <a:srgbClr val="E36C09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6F2F9F"/>
                </a:solidFill>
                <a:latin typeface="Comic Sans MS"/>
                <a:cs typeface="Comic Sans MS"/>
              </a:rPr>
              <a:t>(exclusively)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6864" y="1016"/>
            <a:ext cx="6125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Site </a:t>
            </a:r>
            <a:r>
              <a:rPr sz="40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 </a:t>
            </a:r>
            <a:r>
              <a:rPr sz="40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RBC Production,</a:t>
            </a:r>
            <a:r>
              <a:rPr sz="4000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40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Cont.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6508" y="221945"/>
            <a:ext cx="5574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RBC 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Production </a:t>
            </a:r>
            <a:r>
              <a:rPr sz="4000" spc="-25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4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birth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205835"/>
            <a:ext cx="7581900" cy="42119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The bone </a:t>
            </a:r>
            <a:r>
              <a:rPr sz="3200" spc="-10" dirty="0">
                <a:latin typeface="Calibri"/>
                <a:cs typeface="Calibri"/>
              </a:rPr>
              <a:t>marrow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b="1" dirty="0">
                <a:solidFill>
                  <a:srgbClr val="6F2F9F"/>
                </a:solidFill>
                <a:latin typeface="Calibri"/>
                <a:cs typeface="Calibri"/>
              </a:rPr>
              <a:t>all bones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r>
              <a:rPr sz="32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years</a:t>
            </a:r>
            <a:endParaRPr sz="3200">
              <a:latin typeface="Calibri"/>
              <a:cs typeface="Calibri"/>
            </a:endParaRPr>
          </a:p>
          <a:p>
            <a:pPr marL="355600" marR="62103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Marrow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long bones </a:t>
            </a:r>
            <a:r>
              <a:rPr sz="3200" spc="-25" dirty="0">
                <a:latin typeface="Calibri"/>
                <a:cs typeface="Calibri"/>
              </a:rPr>
              <a:t>(</a:t>
            </a:r>
            <a:r>
              <a:rPr sz="2800" b="1" spc="-25" dirty="0">
                <a:solidFill>
                  <a:srgbClr val="943735"/>
                </a:solidFill>
                <a:latin typeface="Calibri"/>
                <a:cs typeface="Calibri"/>
              </a:rPr>
              <a:t>except </a:t>
            </a:r>
            <a:r>
              <a:rPr sz="2800" b="1" spc="-20" dirty="0">
                <a:solidFill>
                  <a:srgbClr val="943735"/>
                </a:solidFill>
                <a:latin typeface="Calibri"/>
                <a:cs typeface="Calibri"/>
              </a:rPr>
              <a:t>for </a:t>
            </a:r>
            <a:r>
              <a:rPr sz="2800" b="1" spc="-5" dirty="0">
                <a:solidFill>
                  <a:srgbClr val="943735"/>
                </a:solidFill>
                <a:latin typeface="Calibri"/>
                <a:cs typeface="Calibri"/>
              </a:rPr>
              <a:t>the  </a:t>
            </a:r>
            <a:r>
              <a:rPr sz="2800" b="1" spc="-20" dirty="0">
                <a:solidFill>
                  <a:srgbClr val="943735"/>
                </a:solidFill>
                <a:latin typeface="Calibri"/>
                <a:cs typeface="Calibri"/>
              </a:rPr>
              <a:t>proximal </a:t>
            </a:r>
            <a:r>
              <a:rPr sz="2800" b="1" spc="-5" dirty="0">
                <a:solidFill>
                  <a:srgbClr val="943735"/>
                </a:solidFill>
                <a:latin typeface="Calibri"/>
                <a:cs typeface="Calibri"/>
              </a:rPr>
              <a:t>humerus and</a:t>
            </a:r>
            <a:r>
              <a:rPr sz="2800" b="1" spc="6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43735"/>
                </a:solidFill>
                <a:latin typeface="Calibri"/>
                <a:cs typeface="Calibri"/>
              </a:rPr>
              <a:t>tibia</a:t>
            </a:r>
            <a:r>
              <a:rPr sz="3200" spc="-5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756285" marR="264160" lvl="1" indent="-287020">
              <a:lnSpc>
                <a:spcPts val="3340"/>
              </a:lnSpc>
              <a:spcBef>
                <a:spcPts val="8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Comic Sans MS"/>
                <a:cs typeface="Comic Sans MS"/>
              </a:rPr>
              <a:t>No more </a:t>
            </a:r>
            <a:r>
              <a:rPr sz="2800" b="1" spc="-10" dirty="0">
                <a:latin typeface="Comic Sans MS"/>
                <a:cs typeface="Comic Sans MS"/>
              </a:rPr>
              <a:t>red </a:t>
            </a:r>
            <a:r>
              <a:rPr sz="2800" b="1" spc="-5" dirty="0">
                <a:latin typeface="Comic Sans MS"/>
                <a:cs typeface="Comic Sans MS"/>
              </a:rPr>
              <a:t>blood cells are produced  </a:t>
            </a:r>
            <a:r>
              <a:rPr sz="2800" b="1" spc="-10" dirty="0">
                <a:latin typeface="Comic Sans MS"/>
                <a:cs typeface="Comic Sans MS"/>
              </a:rPr>
              <a:t>after </a:t>
            </a:r>
            <a:r>
              <a:rPr sz="2800" b="1" spc="-5" dirty="0">
                <a:latin typeface="Comic Sans MS"/>
                <a:cs typeface="Comic Sans MS"/>
              </a:rPr>
              <a:t>the </a:t>
            </a:r>
            <a:r>
              <a:rPr sz="2800" b="1" spc="-10" dirty="0">
                <a:latin typeface="Comic Sans MS"/>
                <a:cs typeface="Comic Sans MS"/>
              </a:rPr>
              <a:t>age </a:t>
            </a:r>
            <a:r>
              <a:rPr sz="2800" b="1" dirty="0">
                <a:latin typeface="Comic Sans MS"/>
                <a:cs typeface="Comic Sans MS"/>
              </a:rPr>
              <a:t>of </a:t>
            </a:r>
            <a:r>
              <a:rPr sz="2800" b="1" spc="-5" dirty="0">
                <a:solidFill>
                  <a:srgbClr val="0000FF"/>
                </a:solidFill>
                <a:latin typeface="Comic Sans MS"/>
                <a:cs typeface="Comic Sans MS"/>
              </a:rPr>
              <a:t>20</a:t>
            </a:r>
            <a:r>
              <a:rPr sz="2800" b="1" spc="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years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solidFill>
                  <a:srgbClr val="E36C09"/>
                </a:solidFill>
                <a:latin typeface="Calibri"/>
                <a:cs typeface="Calibri"/>
              </a:rPr>
              <a:t>Most </a:t>
            </a:r>
            <a:r>
              <a:rPr sz="3200" b="1" dirty="0">
                <a:solidFill>
                  <a:srgbClr val="E36C09"/>
                </a:solidFill>
                <a:latin typeface="Calibri"/>
                <a:cs typeface="Calibri"/>
              </a:rPr>
              <a:t>RBCs </a:t>
            </a:r>
            <a:r>
              <a:rPr sz="3200" b="1" spc="-5" dirty="0">
                <a:solidFill>
                  <a:srgbClr val="E36C09"/>
                </a:solidFill>
                <a:latin typeface="Calibri"/>
                <a:cs typeface="Calibri"/>
              </a:rPr>
              <a:t>continue </a:t>
            </a:r>
            <a:r>
              <a:rPr sz="3200" b="1" spc="-20" dirty="0">
                <a:solidFill>
                  <a:srgbClr val="E36C09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E36C09"/>
                </a:solidFill>
                <a:latin typeface="Calibri"/>
                <a:cs typeface="Calibri"/>
              </a:rPr>
              <a:t>be </a:t>
            </a:r>
            <a:r>
              <a:rPr sz="3200" b="1" spc="-5" dirty="0">
                <a:solidFill>
                  <a:srgbClr val="E36C09"/>
                </a:solidFill>
                <a:latin typeface="Calibri"/>
                <a:cs typeface="Calibri"/>
              </a:rPr>
              <a:t>produced </a:t>
            </a:r>
            <a:r>
              <a:rPr sz="3200" dirty="0">
                <a:latin typeface="Calibri"/>
                <a:cs typeface="Calibri"/>
              </a:rPr>
              <a:t>in the  </a:t>
            </a:r>
            <a:r>
              <a:rPr sz="3200" spc="-10" dirty="0">
                <a:latin typeface="Calibri"/>
                <a:cs typeface="Calibri"/>
              </a:rPr>
              <a:t>marrow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b="1" spc="-10" dirty="0">
                <a:solidFill>
                  <a:srgbClr val="30859C"/>
                </a:solidFill>
                <a:latin typeface="Calibri"/>
                <a:cs typeface="Calibri"/>
              </a:rPr>
              <a:t>membranous </a:t>
            </a:r>
            <a:r>
              <a:rPr sz="3200" b="1" spc="-5" dirty="0">
                <a:solidFill>
                  <a:srgbClr val="30859C"/>
                </a:solidFill>
                <a:latin typeface="Calibri"/>
                <a:cs typeface="Calibri"/>
              </a:rPr>
              <a:t>bones</a:t>
            </a:r>
            <a:r>
              <a:rPr sz="3200" spc="-5" dirty="0">
                <a:latin typeface="Calibri"/>
                <a:cs typeface="Calibri"/>
              </a:rPr>
              <a:t>, such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FF33CC"/>
                </a:solidFill>
                <a:latin typeface="Comic Sans MS"/>
                <a:cs typeface="Comic Sans MS"/>
              </a:rPr>
              <a:t>Vertebrae, Sternum, </a:t>
            </a:r>
            <a:r>
              <a:rPr sz="2800" b="1" spc="-10" dirty="0">
                <a:solidFill>
                  <a:srgbClr val="FF33CC"/>
                </a:solidFill>
                <a:latin typeface="Comic Sans MS"/>
                <a:cs typeface="Comic Sans MS"/>
              </a:rPr>
              <a:t>Ribs, </a:t>
            </a:r>
            <a:r>
              <a:rPr sz="2800" b="1" spc="-5" dirty="0">
                <a:solidFill>
                  <a:srgbClr val="FF33CC"/>
                </a:solidFill>
                <a:latin typeface="Comic Sans MS"/>
                <a:cs typeface="Comic Sans MS"/>
              </a:rPr>
              <a:t>and</a:t>
            </a:r>
            <a:r>
              <a:rPr sz="2800" b="1" spc="20" dirty="0">
                <a:solidFill>
                  <a:srgbClr val="FF33CC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FF33CC"/>
                </a:solidFill>
                <a:latin typeface="Comic Sans MS"/>
                <a:cs typeface="Comic Sans MS"/>
              </a:rPr>
              <a:t>Ilia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603" y="332701"/>
            <a:ext cx="6264656" cy="6120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04800"/>
            <a:ext cx="83820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1718" y="5805627"/>
            <a:ext cx="78117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8489" marR="5080" indent="-18764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Relative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rates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red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blood cell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production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5" dirty="0">
                <a:latin typeface="Calibri"/>
                <a:cs typeface="Calibri"/>
              </a:rPr>
              <a:t>bone </a:t>
            </a:r>
            <a:r>
              <a:rPr sz="2400" spc="-10" dirty="0">
                <a:latin typeface="Calibri"/>
                <a:cs typeface="Calibri"/>
              </a:rPr>
              <a:t>marrow 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20" dirty="0">
                <a:latin typeface="Calibri"/>
                <a:cs typeface="Calibri"/>
              </a:rPr>
              <a:t>different </a:t>
            </a:r>
            <a:r>
              <a:rPr sz="2400" spc="-5" dirty="0">
                <a:latin typeface="Calibri"/>
                <a:cs typeface="Calibri"/>
              </a:rPr>
              <a:t>bones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spc="-20" dirty="0">
                <a:latin typeface="Calibri"/>
                <a:cs typeface="Calibri"/>
              </a:rPr>
              <a:t>different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ages.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634</Words>
  <Application>Microsoft Office PowerPoint</Application>
  <PresentationFormat>On-screen Show (4:3)</PresentationFormat>
  <Paragraphs>179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HUMAN PHYSIOLOGY &amp; BIOCHEMISRY</vt:lpstr>
      <vt:lpstr>The process of  formation of RBCs is  called Erythropoiesis</vt:lpstr>
      <vt:lpstr> Learning Objectives of Today’s Lecture</vt:lpstr>
      <vt:lpstr>Site of RBC Production</vt:lpstr>
      <vt:lpstr>Site of RBC Production, Cont.</vt:lpstr>
      <vt:lpstr>RBC Production after birth</vt:lpstr>
      <vt:lpstr>Slide 7</vt:lpstr>
      <vt:lpstr>Slide 8</vt:lpstr>
      <vt:lpstr>Slide 9</vt:lpstr>
      <vt:lpstr>Genesis of RBC</vt:lpstr>
      <vt:lpstr>Genesis (Production) of RBC</vt:lpstr>
      <vt:lpstr>Stages of Erythropoiesis</vt:lpstr>
      <vt:lpstr>Maturation  Times</vt:lpstr>
      <vt:lpstr>Erythropoiesis</vt:lpstr>
      <vt:lpstr>Proerythroblast</vt:lpstr>
      <vt:lpstr>Basophil erythroblast</vt:lpstr>
      <vt:lpstr>Polychromatophil erythroblast</vt:lpstr>
      <vt:lpstr>Orthochromatic Erythroblast</vt:lpstr>
      <vt:lpstr>Reticulocyte</vt:lpstr>
      <vt:lpstr>Transfer of RBC to Circulation</vt:lpstr>
      <vt:lpstr>Slide 21</vt:lpstr>
      <vt:lpstr>Erythrocytes</vt:lpstr>
      <vt:lpstr>STRUCTURE OF RBC</vt:lpstr>
      <vt:lpstr>ENERGY METABOLISM</vt:lpstr>
      <vt:lpstr>RBC Count</vt:lpstr>
      <vt:lpstr>Regulation of RBC production</vt:lpstr>
      <vt:lpstr>Tissue oxygenation and RBC formation</vt:lpstr>
      <vt:lpstr>Erythropoietin (EPO)</vt:lpstr>
      <vt:lpstr>Role of EPO</vt:lpstr>
      <vt:lpstr>Slide 30</vt:lpstr>
      <vt:lpstr>Erythropoiesis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Erythropoiesis</dc:title>
  <dc:creator>Mohd</dc:creator>
  <cp:lastModifiedBy>mu-se-127</cp:lastModifiedBy>
  <cp:revision>4</cp:revision>
  <dcterms:created xsi:type="dcterms:W3CDTF">2021-01-11T01:57:03Z</dcterms:created>
  <dcterms:modified xsi:type="dcterms:W3CDTF">2024-05-02T05:18:07Z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2021-01-11T00:00:00Z</vt:filetime>
  </property>
</Properties>
</file>