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0"/>
  </p:notesMasterIdLst>
  <p:sldIdLst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0" r:id="rId63"/>
    <p:sldId id="361" r:id="rId64"/>
    <p:sldId id="362" r:id="rId65"/>
    <p:sldId id="363" r:id="rId66"/>
    <p:sldId id="364" r:id="rId67"/>
    <p:sldId id="365" r:id="rId68"/>
    <p:sldId id="366" r:id="rId69"/>
    <p:sldId id="367" r:id="rId70"/>
    <p:sldId id="368" r:id="rId71"/>
    <p:sldId id="369" r:id="rId72"/>
    <p:sldId id="370" r:id="rId73"/>
    <p:sldId id="371" r:id="rId74"/>
    <p:sldId id="372" r:id="rId75"/>
    <p:sldId id="373" r:id="rId76"/>
    <p:sldId id="374" r:id="rId77"/>
    <p:sldId id="375" r:id="rId78"/>
    <p:sldId id="376" r:id="rId79"/>
    <p:sldId id="377" r:id="rId80"/>
    <p:sldId id="378" r:id="rId81"/>
    <p:sldId id="379" r:id="rId82"/>
    <p:sldId id="380" r:id="rId83"/>
    <p:sldId id="381" r:id="rId84"/>
    <p:sldId id="382" r:id="rId85"/>
    <p:sldId id="383" r:id="rId86"/>
    <p:sldId id="384" r:id="rId87"/>
    <p:sldId id="385" r:id="rId88"/>
    <p:sldId id="386" r:id="rId89"/>
    <p:sldId id="387" r:id="rId90"/>
    <p:sldId id="388" r:id="rId91"/>
    <p:sldId id="389" r:id="rId92"/>
    <p:sldId id="390" r:id="rId93"/>
    <p:sldId id="391" r:id="rId94"/>
    <p:sldId id="392" r:id="rId95"/>
    <p:sldId id="393" r:id="rId96"/>
    <p:sldId id="394" r:id="rId97"/>
    <p:sldId id="395" r:id="rId98"/>
    <p:sldId id="396" r:id="rId99"/>
    <p:sldId id="397" r:id="rId100"/>
    <p:sldId id="398" r:id="rId101"/>
    <p:sldId id="399" r:id="rId102"/>
    <p:sldId id="400" r:id="rId103"/>
    <p:sldId id="401" r:id="rId104"/>
    <p:sldId id="402" r:id="rId105"/>
    <p:sldId id="403" r:id="rId106"/>
    <p:sldId id="404" r:id="rId107"/>
    <p:sldId id="405" r:id="rId108"/>
    <p:sldId id="406" r:id="rId10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1" d="100"/>
          <a:sy n="41" d="100"/>
        </p:scale>
        <p:origin x="13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3" Type="http://schemas.openxmlformats.org/officeDocument/2006/relationships/tableStyles" Target="tableStyles.xml"/><Relationship Id="rId112" Type="http://schemas.openxmlformats.org/officeDocument/2006/relationships/viewProps" Target="viewProps.xml"/><Relationship Id="rId111" Type="http://schemas.openxmlformats.org/officeDocument/2006/relationships/presProps" Target="presProps.xml"/><Relationship Id="rId110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0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90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90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90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0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Holder 2"/>
          <p:cNvSpPr>
            <a:spLocks noGrp="1"/>
          </p:cNvSpPr>
          <p:nvPr>
            <p:ph type="ctrTitle"/>
          </p:nvPr>
        </p:nvSpPr>
        <p:spPr>
          <a:xfrm>
            <a:off x="1177797" y="695959"/>
            <a:ext cx="6788404" cy="138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9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1048595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/>
        </p:txBody>
      </p:sp>
      <p:sp>
        <p:nvSpPr>
          <p:cNvPr id="1048596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7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598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1048582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nstantia" panose="02030602050306030303"/>
                <a:cs typeface="Constantia" panose="02030602050306030303"/>
              </a:defRPr>
            </a:lvl1pPr>
          </a:lstStyle>
          <a:p/>
        </p:txBody>
      </p:sp>
      <p:sp>
        <p:nvSpPr>
          <p:cNvPr id="1048583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4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585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1048634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/>
        </p:txBody>
      </p:sp>
      <p:sp>
        <p:nvSpPr>
          <p:cNvPr id="1048635" name="Holder 4"/>
          <p:cNvSpPr>
            <a:spLocks noGrp="1"/>
          </p:cNvSpPr>
          <p:nvPr>
            <p:ph sz="half" idx="3"/>
          </p:nvPr>
        </p:nvSpPr>
        <p:spPr>
          <a:xfrm>
            <a:off x="5185028" y="1479550"/>
            <a:ext cx="3721734" cy="429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1048636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37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38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1048786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787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788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7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97228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6"/>
            <a:ext cx="9144000" cy="1027429"/>
          </a:xfrm>
          <a:prstGeom prst="rect">
            <a:avLst/>
          </a:prstGeom>
        </p:spPr>
      </p:pic>
      <p:pic>
        <p:nvPicPr>
          <p:cNvPr id="2097229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0007" y="0"/>
            <a:ext cx="4743992" cy="600077"/>
          </a:xfrm>
          <a:prstGeom prst="rect">
            <a:avLst/>
          </a:prstGeom>
        </p:spPr>
      </p:pic>
      <p:sp>
        <p:nvSpPr>
          <p:cNvPr id="1048739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740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741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97153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46"/>
            <a:ext cx="9144000" cy="1027429"/>
          </a:xfrm>
          <a:prstGeom prst="rect">
            <a:avLst/>
          </a:prstGeom>
        </p:spPr>
      </p:pic>
      <p:pic>
        <p:nvPicPr>
          <p:cNvPr id="2097154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0007" y="0"/>
            <a:ext cx="4743992" cy="600077"/>
          </a:xfrm>
          <a:prstGeom prst="rect">
            <a:avLst/>
          </a:prstGeom>
        </p:spPr>
      </p:pic>
      <p:pic>
        <p:nvPicPr>
          <p:cNvPr id="2097155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091760" cy="1021461"/>
          </a:xfrm>
          <a:prstGeom prst="rect">
            <a:avLst/>
          </a:prstGeom>
        </p:spPr>
      </p:pic>
      <p:pic>
        <p:nvPicPr>
          <p:cNvPr id="2097156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-1030" y="50926"/>
            <a:ext cx="9146173" cy="904748"/>
          </a:xfrm>
          <a:prstGeom prst="rect">
            <a:avLst/>
          </a:prstGeom>
        </p:spPr>
      </p:pic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444500" y="-462279"/>
            <a:ext cx="6339205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535940" y="1180845"/>
            <a:ext cx="5942965" cy="234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nstantia" panose="02030602050306030303"/>
                <a:cs typeface="Constantia" panose="02030602050306030303"/>
              </a:defRPr>
            </a:lvl1pPr>
          </a:lstStyle>
          <a:p/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1.jpeg"/><Relationship Id="rId6" Type="http://schemas.openxmlformats.org/officeDocument/2006/relationships/image" Target="../media/image14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39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2.jpeg"/></Relationships>
</file>

<file path=ppt/slides/_rels/slide10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4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1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?term=Schneider%20P%5bAuthor%5d&amp;cauthor=true&amp;cauthor_uid=22765947" TargetMode="External"/><Relationship Id="rId1" Type="http://schemas.openxmlformats.org/officeDocument/2006/relationships/hyperlink" Target="http://www.ncbi.nlm.nih.gov/pubmed?term=Morbach%20H%5bAuthor%5d&amp;cauthor=true&amp;cauthor_uid=22765947" TargetMode="Externa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2.jpeg"/><Relationship Id="rId1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29.png"/><Relationship Id="rId17" Type="http://schemas.openxmlformats.org/officeDocument/2006/relationships/image" Target="../media/image28.png"/><Relationship Id="rId16" Type="http://schemas.openxmlformats.org/officeDocument/2006/relationships/image" Target="../media/image27.png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?term=Srour%20S%5bAuthor%5d&amp;cauthor=true&amp;cauthor_uid=22801731" TargetMode="External"/><Relationship Id="rId1" Type="http://schemas.openxmlformats.org/officeDocument/2006/relationships/hyperlink" Target="http://www.ncbi.nlm.nih.gov/pubmed?term=Kagna%20O%5bAuthor%5d&amp;cauthor=true&amp;cauthor_uid=22801731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8" Type="http://schemas.openxmlformats.org/officeDocument/2006/relationships/image" Target="../media/image79.png"/><Relationship Id="rId7" Type="http://schemas.openxmlformats.org/officeDocument/2006/relationships/image" Target="../media/image78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82.png"/><Relationship Id="rId10" Type="http://schemas.openxmlformats.org/officeDocument/2006/relationships/image" Target="../media/image81.png"/><Relationship Id="rId1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png"/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91.png"/><Relationship Id="rId10" Type="http://schemas.openxmlformats.org/officeDocument/2006/relationships/image" Target="../media/image90.png"/><Relationship Id="rId1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png"/><Relationship Id="rId8" Type="http://schemas.openxmlformats.org/officeDocument/2006/relationships/image" Target="../media/image105.png"/><Relationship Id="rId7" Type="http://schemas.openxmlformats.org/officeDocument/2006/relationships/image" Target="../media/image104.png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09.png"/><Relationship Id="rId11" Type="http://schemas.openxmlformats.org/officeDocument/2006/relationships/image" Target="../media/image108.png"/><Relationship Id="rId10" Type="http://schemas.openxmlformats.org/officeDocument/2006/relationships/image" Target="../media/image107.png"/><Relationship Id="rId1" Type="http://schemas.openxmlformats.org/officeDocument/2006/relationships/image" Target="../media/image9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2.png"/></Relationships>
</file>

<file path=ppt/slides/_rels/slide7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6.jpeg"/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image" Target="../media/image1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1.jpeg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Relationship Id="rId3" Type="http://schemas.openxmlformats.org/officeDocument/2006/relationships/image" Target="../media/image117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2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4.jpeg"/><Relationship Id="rId1" Type="http://schemas.openxmlformats.org/officeDocument/2006/relationships/image" Target="../media/image123.jpeg"/></Relationships>
</file>

<file path=ppt/slides/_rels/slide8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Relationship Id="rId3" Type="http://schemas.openxmlformats.org/officeDocument/2006/relationships/image" Target="../media/image125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0.jpeg"/><Relationship Id="rId1" Type="http://schemas.openxmlformats.org/officeDocument/2006/relationships/image" Target="../media/image129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2.png"/><Relationship Id="rId1" Type="http://schemas.openxmlformats.org/officeDocument/2006/relationships/image" Target="../media/image13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33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?term=Sim&#351;ek-Kaya%20G%5bAuthor%5d&amp;cauthor=true&amp;cauthor_uid=22676826" TargetMode="External"/><Relationship Id="rId1" Type="http://schemas.openxmlformats.org/officeDocument/2006/relationships/hyperlink" Target="http://www.ncbi.nlm.nih.gov/pubmed?term=Kaya%20M%5bAuthor%5d&amp;cauthor=true&amp;cauthor_uid=22676826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4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5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6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8.jpeg"/><Relationship Id="rId1" Type="http://schemas.openxmlformats.org/officeDocument/2006/relationships/image" Target="../media/image137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object 2"/>
          <p:cNvSpPr txBox="1">
            <a:spLocks noGrp="1"/>
          </p:cNvSpPr>
          <p:nvPr>
            <p:ph type="ctrTitle"/>
          </p:nvPr>
        </p:nvSpPr>
        <p:spPr>
          <a:xfrm>
            <a:off x="1177797" y="695959"/>
            <a:ext cx="6788404" cy="13468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05"/>
              </a:spcBef>
            </a:pPr>
            <a:r>
              <a:rPr dirty="0"/>
              <a:t>Osteomyelitis</a:t>
            </a:r>
            <a:endParaRPr dirty="0"/>
          </a:p>
        </p:txBody>
      </p:sp>
      <p:pic>
        <p:nvPicPr>
          <p:cNvPr id="2097182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14437" y="2971800"/>
            <a:ext cx="2014474" cy="3276600"/>
          </a:xfrm>
          <a:prstGeom prst="rect">
            <a:avLst/>
          </a:prstGeom>
        </p:spPr>
      </p:pic>
      <p:sp>
        <p:nvSpPr>
          <p:cNvPr id="1048600" name="object 4"/>
          <p:cNvSpPr txBox="1"/>
          <p:nvPr/>
        </p:nvSpPr>
        <p:spPr>
          <a:xfrm>
            <a:off x="2057400" y="2283460"/>
            <a:ext cx="7086600" cy="1484630"/>
          </a:xfrm>
          <a:prstGeom prst="rect">
            <a:avLst/>
          </a:prstGeom>
        </p:spPr>
        <p:txBody>
          <a:bodyPr vert="horz" wrap="square" lIns="0" tIns="13335" rIns="0" bIns="0" rtlCol="0">
            <a:noAutofit/>
            <a:scene3d>
              <a:camera prst="orthographicFront"/>
              <a:lightRig rig="threePt" dir="t"/>
            </a:scene3d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spc="-6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MT"/>
                <a:cs typeface="Arial MT"/>
              </a:rPr>
              <a:t>Prof.(</a:t>
            </a:r>
            <a:r>
              <a:rPr sz="2800" spc="-6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MT"/>
                <a:cs typeface="Arial MT"/>
              </a:rPr>
              <a:t>Dr.</a:t>
            </a:r>
            <a:r>
              <a:rPr lang="en-US" sz="2800" spc="-6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MT"/>
                <a:cs typeface="Arial MT"/>
              </a:rPr>
              <a:t>)</a:t>
            </a:r>
            <a:r>
              <a:rPr sz="2800" spc="-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MT"/>
                <a:cs typeface="Arial MT"/>
              </a:rPr>
              <a:t> </a:t>
            </a:r>
            <a:r>
              <a:rPr lang="en-US" altLang="en-IN" sz="2800" spc="-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MT"/>
                <a:cs typeface="Arial MT"/>
              </a:rPr>
              <a:t>Manoj Kumar Behera</a:t>
            </a:r>
            <a:endParaRPr lang="en-US" altLang="en-IN" sz="2800" spc="-7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en-IN" sz="2800" spc="-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MT"/>
                <a:cs typeface="Arial MT"/>
              </a:rPr>
              <a:t>BHMS,MD(HOM.)PGDHA(APOLLO)</a:t>
            </a:r>
            <a:endParaRPr lang="en-US" altLang="en-IN" sz="2800" spc="-7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en-IN" sz="2800" spc="-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MT"/>
                <a:cs typeface="Arial MT"/>
              </a:rPr>
              <a:t>DEAN-PRINCIPAL</a:t>
            </a:r>
            <a:endParaRPr lang="en-US" altLang="en-IN" sz="2800" spc="-7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object 2"/>
          <p:cNvSpPr txBox="1">
            <a:spLocks noGrp="1"/>
          </p:cNvSpPr>
          <p:nvPr>
            <p:ph type="title"/>
          </p:nvPr>
        </p:nvSpPr>
        <p:spPr>
          <a:xfrm>
            <a:off x="454863" y="0"/>
            <a:ext cx="68148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04180" algn="l"/>
              </a:tabLst>
            </a:pPr>
            <a:r>
              <a:rPr dirty="0">
                <a:solidFill>
                  <a:srgbClr val="04607A"/>
                </a:solidFill>
              </a:rPr>
              <a:t>W</a:t>
            </a:r>
            <a:r>
              <a:rPr spc="-95" dirty="0">
                <a:solidFill>
                  <a:srgbClr val="04607A"/>
                </a:solidFill>
              </a:rPr>
              <a:t>h</a:t>
            </a:r>
            <a:r>
              <a:rPr dirty="0">
                <a:solidFill>
                  <a:srgbClr val="04607A"/>
                </a:solidFill>
              </a:rPr>
              <a:t>y</a:t>
            </a:r>
            <a:r>
              <a:rPr spc="-30" dirty="0">
                <a:solidFill>
                  <a:srgbClr val="04607A"/>
                </a:solidFill>
              </a:rPr>
              <a:t> </a:t>
            </a:r>
            <a:r>
              <a:rPr spc="-65" dirty="0"/>
              <a:t>s</a:t>
            </a:r>
            <a:r>
              <a:rPr spc="-55" dirty="0"/>
              <a:t>t</a:t>
            </a:r>
            <a:r>
              <a:rPr dirty="0"/>
              <a:t>ap</a:t>
            </a:r>
            <a:r>
              <a:rPr spc="-95" dirty="0"/>
              <a:t>h</a:t>
            </a:r>
            <a:r>
              <a:rPr dirty="0"/>
              <a:t>ylo</a:t>
            </a:r>
            <a:r>
              <a:rPr spc="-35" dirty="0"/>
              <a:t>c</a:t>
            </a:r>
            <a:r>
              <a:rPr spc="-5" dirty="0"/>
              <a:t>occu</a:t>
            </a:r>
            <a:r>
              <a:rPr dirty="0"/>
              <a:t>s	</a:t>
            </a:r>
            <a:r>
              <a:rPr dirty="0">
                <a:solidFill>
                  <a:srgbClr val="04607A"/>
                </a:solidFill>
              </a:rPr>
              <a:t>mo</a:t>
            </a:r>
            <a:r>
              <a:rPr spc="-60" dirty="0">
                <a:solidFill>
                  <a:srgbClr val="04607A"/>
                </a:solidFill>
              </a:rPr>
              <a:t>s</a:t>
            </a:r>
            <a:r>
              <a:rPr dirty="0">
                <a:solidFill>
                  <a:srgbClr val="04607A"/>
                </a:solidFill>
              </a:rPr>
              <a:t>t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8644" name="object 3"/>
          <p:cNvSpPr txBox="1"/>
          <p:nvPr/>
        </p:nvSpPr>
        <p:spPr>
          <a:xfrm>
            <a:off x="454863" y="327101"/>
            <a:ext cx="7796530" cy="2785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common?</a:t>
            </a:r>
            <a:endParaRPr sz="5000">
              <a:latin typeface="Calibri" panose="020F0502020204030204"/>
              <a:cs typeface="Calibri" panose="020F0502020204030204"/>
            </a:endParaRPr>
          </a:p>
          <a:p>
            <a:pPr marL="367665" indent="-274955">
              <a:lnSpc>
                <a:spcPct val="100000"/>
              </a:lnSpc>
              <a:spcBef>
                <a:spcPts val="372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67665" algn="l"/>
                <a:tab pos="36830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S.aureus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S.epidermis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-----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elements</a:t>
            </a:r>
            <a:r>
              <a:rPr sz="2000" spc="-9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5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normal</a:t>
            </a:r>
            <a:r>
              <a:rPr sz="2000" spc="-5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skin</a:t>
            </a:r>
            <a:r>
              <a:rPr sz="2000" spc="-5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flora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367665" indent="-274955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67665" algn="l"/>
                <a:tab pos="36830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S.aureus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-----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increased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affinity</a:t>
            </a:r>
            <a:r>
              <a:rPr sz="2000" spc="-7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-8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host</a:t>
            </a:r>
            <a:r>
              <a:rPr sz="2000" spc="-9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proteins</a:t>
            </a:r>
            <a:r>
              <a:rPr sz="2000" spc="-6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(traumatised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bone)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367665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67665" algn="l"/>
                <a:tab pos="368300" algn="l"/>
              </a:tabLst>
            </a:pP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Enzymes</a:t>
            </a:r>
            <a:r>
              <a:rPr sz="2000" spc="-5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(coagulase,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surface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factor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A)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-----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hosts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immune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response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45" name="object 4"/>
          <p:cNvSpPr txBox="1"/>
          <p:nvPr/>
        </p:nvSpPr>
        <p:spPr>
          <a:xfrm>
            <a:off x="5809869" y="4000880"/>
            <a:ext cx="391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----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46" name="object 5"/>
          <p:cNvSpPr txBox="1"/>
          <p:nvPr/>
        </p:nvSpPr>
        <p:spPr>
          <a:xfrm>
            <a:off x="6405753" y="4000880"/>
            <a:ext cx="10293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inc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eases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47" name="object 6"/>
          <p:cNvSpPr txBox="1"/>
          <p:nvPr/>
        </p:nvSpPr>
        <p:spPr>
          <a:xfrm>
            <a:off x="7634478" y="4000880"/>
            <a:ext cx="975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bacterial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48" name="object 7"/>
          <p:cNvSpPr txBox="1"/>
          <p:nvPr/>
        </p:nvSpPr>
        <p:spPr>
          <a:xfrm>
            <a:off x="535940" y="3391027"/>
            <a:ext cx="5070475" cy="118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Inact</a:t>
            </a:r>
            <a:r>
              <a:rPr sz="2000" spc="-3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4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8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“</a:t>
            </a:r>
            <a:r>
              <a:rPr sz="2000" spc="-114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”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orms</a:t>
            </a:r>
            <a:r>
              <a:rPr sz="2000" spc="-7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-----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-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dorman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1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ears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350">
              <a:latin typeface="Constantia" panose="02030602050306030303"/>
              <a:cs typeface="Constantia" panose="02030602050306030303"/>
            </a:endParaRPr>
          </a:p>
          <a:p>
            <a:pPr marL="286385" marR="5080" indent="-274320">
              <a:lnSpc>
                <a:spcPct val="8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1501775" algn="l"/>
                <a:tab pos="3446145" algn="l"/>
                <a:tab pos="4439920" algn="l"/>
              </a:tabLst>
            </a:pP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“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Bio</a:t>
            </a:r>
            <a:r>
              <a:rPr sz="2000" spc="4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il</a:t>
            </a:r>
            <a:r>
              <a:rPr sz="2000" spc="-7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m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”	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(po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ly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sa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charid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“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sl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”	l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er)  adhe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sub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49" name="object 8"/>
          <p:cNvSpPr txBox="1"/>
          <p:nvPr/>
        </p:nvSpPr>
        <p:spPr>
          <a:xfrm>
            <a:off x="535940" y="4854321"/>
            <a:ext cx="8079740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6385" marR="5080" indent="-274320">
              <a:lnSpc>
                <a:spcPct val="80000"/>
              </a:lnSpc>
              <a:spcBef>
                <a:spcPts val="58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1031875" algn="l"/>
                <a:tab pos="1914525" algn="l"/>
                <a:tab pos="2281555" algn="l"/>
                <a:tab pos="3366770" algn="l"/>
                <a:tab pos="4411345" algn="l"/>
                <a:tab pos="4969510" algn="l"/>
                <a:tab pos="6572250" algn="l"/>
                <a:tab pos="7175500" algn="l"/>
              </a:tabLst>
            </a:pPr>
            <a:r>
              <a:rPr sz="2000" spc="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5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ariety	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	adhe</a:t>
            </a:r>
            <a:r>
              <a:rPr sz="2000" spc="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3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4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eins	a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d	</a:t>
            </a:r>
            <a:r>
              <a:rPr sz="20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gl</a:t>
            </a:r>
            <a:r>
              <a:rPr sz="2000" spc="-5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4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----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-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me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 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binding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components.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8" y="5816787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6" name="object 2"/>
          <p:cNvSpPr txBox="1">
            <a:spLocks noGrp="1"/>
          </p:cNvSpPr>
          <p:nvPr>
            <p:ph type="title"/>
          </p:nvPr>
        </p:nvSpPr>
        <p:spPr>
          <a:xfrm>
            <a:off x="-12700" y="542036"/>
            <a:ext cx="371982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>
                <a:solidFill>
                  <a:srgbClr val="04607A"/>
                </a:solidFill>
              </a:rPr>
              <a:t>AMPUTATION:</a:t>
            </a:r>
            <a:endParaRPr spc="-75" dirty="0">
              <a:solidFill>
                <a:srgbClr val="04607A"/>
              </a:solidFill>
            </a:endParaRPr>
          </a:p>
        </p:txBody>
      </p:sp>
      <p:sp>
        <p:nvSpPr>
          <p:cNvPr id="1048997" name="object 3"/>
          <p:cNvSpPr txBox="1"/>
          <p:nvPr/>
        </p:nvSpPr>
        <p:spPr>
          <a:xfrm>
            <a:off x="78739" y="1921510"/>
            <a:ext cx="6887845" cy="2526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621665" algn="l"/>
                <a:tab pos="62230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Inf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eque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ormed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622300" indent="-60960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621665" algn="l"/>
                <a:tab pos="622300" algn="l"/>
              </a:tabLst>
            </a:pPr>
            <a:r>
              <a:rPr sz="2000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INDICATIONS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003300" lvl="1" indent="-53403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AutoNum type="arabicPeriod"/>
              <a:tabLst>
                <a:tab pos="1003300" algn="l"/>
                <a:tab pos="100393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Malignancy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003300" lvl="1" indent="-53403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AutoNum type="arabicPeriod"/>
              <a:tabLst>
                <a:tab pos="1003300" algn="l"/>
                <a:tab pos="100393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Arterial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insufficiency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003300" lvl="1" indent="-53403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AutoNum type="arabicPeriod"/>
              <a:tabLst>
                <a:tab pos="1003300" algn="l"/>
                <a:tab pos="1003935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ly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003300" lvl="1" indent="-53403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AutoNum type="arabicPeriod"/>
              <a:tabLst>
                <a:tab pos="1003300" algn="l"/>
                <a:tab pos="100393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Jt.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Contracture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&amp;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stiffness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making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limb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nonfunctional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42962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8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9024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4607A"/>
                </a:solidFill>
              </a:rPr>
              <a:t>Complementary</a:t>
            </a:r>
            <a:r>
              <a:rPr spc="-70" dirty="0">
                <a:solidFill>
                  <a:srgbClr val="04607A"/>
                </a:solidFill>
              </a:rPr>
              <a:t> </a:t>
            </a:r>
            <a:r>
              <a:rPr spc="-15" dirty="0">
                <a:solidFill>
                  <a:srgbClr val="04607A"/>
                </a:solidFill>
              </a:rPr>
              <a:t>therapies:</a:t>
            </a:r>
            <a:endParaRPr spc="-15" dirty="0">
              <a:solidFill>
                <a:srgbClr val="04607A"/>
              </a:solidFill>
            </a:endParaRPr>
          </a:p>
        </p:txBody>
      </p:sp>
      <p:sp>
        <p:nvSpPr>
          <p:cNvPr id="1048999" name="object 3"/>
          <p:cNvSpPr txBox="1"/>
          <p:nvPr/>
        </p:nvSpPr>
        <p:spPr>
          <a:xfrm>
            <a:off x="535940" y="1891599"/>
            <a:ext cx="7363459" cy="41173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bari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x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Augment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host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immune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system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Allow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formation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peroxides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omo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ou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healing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3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Electrical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stimulation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:For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non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unions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acceptable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alignment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spcBef>
                <a:spcPts val="245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Types: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927100" lvl="2" indent="-247650">
              <a:lnSpc>
                <a:spcPct val="100000"/>
              </a:lnSpc>
              <a:spcBef>
                <a:spcPts val="245"/>
              </a:spcBef>
              <a:buClr>
                <a:srgbClr val="009DD9"/>
              </a:buClr>
              <a:buSzPct val="69000"/>
              <a:buFont typeface="Segoe UI Symbol" panose="020B0502040204020203"/>
              <a:buChar char="⚫"/>
              <a:tabLst>
                <a:tab pos="927100" algn="l"/>
                <a:tab pos="927735" algn="l"/>
              </a:tabLst>
            </a:pPr>
            <a:r>
              <a:rPr sz="2100" spc="-5" dirty="0">
                <a:latin typeface="Constantia" panose="02030602050306030303"/>
                <a:cs typeface="Constantia" panose="02030602050306030303"/>
              </a:rPr>
              <a:t>di</a:t>
            </a:r>
            <a:r>
              <a:rPr sz="21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ect</a:t>
            </a:r>
            <a:r>
              <a:rPr sz="21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1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ent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marL="927100" lvl="2" indent="-247650">
              <a:lnSpc>
                <a:spcPct val="100000"/>
              </a:lnSpc>
              <a:spcBef>
                <a:spcPts val="255"/>
              </a:spcBef>
              <a:buClr>
                <a:srgbClr val="009DD9"/>
              </a:buClr>
              <a:buSzPct val="69000"/>
              <a:buFont typeface="Segoe UI Symbol" panose="020B0502040204020203"/>
              <a:buChar char="⚫"/>
              <a:tabLst>
                <a:tab pos="927100" algn="l"/>
                <a:tab pos="927735" algn="l"/>
              </a:tabLst>
            </a:pPr>
            <a:r>
              <a:rPr sz="210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1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1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pling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marL="927100" lvl="2" indent="-247650">
              <a:lnSpc>
                <a:spcPct val="100000"/>
              </a:lnSpc>
              <a:spcBef>
                <a:spcPts val="250"/>
              </a:spcBef>
              <a:buClr>
                <a:srgbClr val="009DD9"/>
              </a:buClr>
              <a:buSzPct val="69000"/>
              <a:buFont typeface="Segoe UI Symbol" panose="020B0502040204020203"/>
              <a:buChar char="⚫"/>
              <a:tabLst>
                <a:tab pos="927100" algn="l"/>
                <a:tab pos="927735" algn="l"/>
              </a:tabLst>
            </a:pPr>
            <a:r>
              <a:rPr sz="2100" spc="-5" dirty="0">
                <a:latin typeface="Constantia" panose="02030602050306030303"/>
                <a:cs typeface="Constantia" panose="02030602050306030303"/>
              </a:rPr>
              <a:t>Capac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1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1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pling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Clr>
                <a:srgbClr val="009DD9"/>
              </a:buClr>
              <a:buFont typeface="Segoe UI Symbol" panose="020B0502040204020203"/>
              <a:buChar char="⚫"/>
            </a:pPr>
            <a:endParaRPr sz="24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Ultrasound: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low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intensity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342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97343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209734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2097345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34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9000" name="object 8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397891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4607A"/>
                </a:solidFill>
              </a:rPr>
              <a:t>Complications</a:t>
            </a:r>
            <a:r>
              <a:rPr spc="-110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: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9001" name="object 9"/>
          <p:cNvSpPr txBox="1"/>
          <p:nvPr/>
        </p:nvSpPr>
        <p:spPr>
          <a:xfrm>
            <a:off x="330200" y="654176"/>
            <a:ext cx="4606290" cy="5330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-2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cu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x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bati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s-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mos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ommon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wth</a:t>
            </a:r>
            <a:r>
              <a:rPr sz="20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ab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orm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lit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Deformities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Pathological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#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Jt.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Stiffness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Amylodosis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300">
              <a:latin typeface="Constantia" panose="02030602050306030303"/>
              <a:cs typeface="Constantia" panose="02030602050306030303"/>
            </a:endParaRPr>
          </a:p>
          <a:p>
            <a:pPr marL="287020" marR="10160" indent="-274955" algn="just">
              <a:lnSpc>
                <a:spcPts val="192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65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Malignancy(0.25%)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–sq. cell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carcinoma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most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common,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reticulam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cell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carcinoma,fibrosarcoma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ts val="216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  <a:tab pos="1103630" algn="l"/>
                <a:tab pos="2234565" algn="l"/>
                <a:tab pos="2806700" algn="l"/>
                <a:tab pos="362331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Se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	arthr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it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s-	hi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	an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k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e,	shoulder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ts val="216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,elbow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347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1486" y="692658"/>
            <a:ext cx="1604899" cy="2736342"/>
          </a:xfrm>
          <a:prstGeom prst="rect">
            <a:avLst/>
          </a:prstGeom>
        </p:spPr>
      </p:pic>
      <p:pic>
        <p:nvPicPr>
          <p:cNvPr id="2097348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69051" y="4038600"/>
            <a:ext cx="1320800" cy="1981200"/>
          </a:xfrm>
          <a:prstGeom prst="rect">
            <a:avLst/>
          </a:prstGeom>
        </p:spPr>
      </p:pic>
      <p:pic>
        <p:nvPicPr>
          <p:cNvPr id="2097349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36235" y="685800"/>
            <a:ext cx="1580007" cy="2692527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object 2"/>
          <p:cNvSpPr txBox="1">
            <a:spLocks noGrp="1"/>
          </p:cNvSpPr>
          <p:nvPr>
            <p:ph type="title"/>
          </p:nvPr>
        </p:nvSpPr>
        <p:spPr>
          <a:xfrm>
            <a:off x="444500" y="227838"/>
            <a:ext cx="352425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4607A"/>
                </a:solidFill>
              </a:rPr>
              <a:t>CASE</a:t>
            </a:r>
            <a:r>
              <a:rPr spc="-110" dirty="0">
                <a:solidFill>
                  <a:srgbClr val="04607A"/>
                </a:solidFill>
              </a:rPr>
              <a:t> </a:t>
            </a:r>
            <a:r>
              <a:rPr spc="-10" dirty="0">
                <a:solidFill>
                  <a:srgbClr val="04607A"/>
                </a:solidFill>
              </a:rPr>
              <a:t>REPORT</a:t>
            </a:r>
            <a:endParaRPr spc="-10" dirty="0">
              <a:solidFill>
                <a:srgbClr val="04607A"/>
              </a:solidFill>
            </a:endParaRPr>
          </a:p>
        </p:txBody>
      </p:sp>
      <p:pic>
        <p:nvPicPr>
          <p:cNvPr id="2097350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1187" y="1268475"/>
            <a:ext cx="3313049" cy="4392549"/>
          </a:xfrm>
          <a:prstGeom prst="rect">
            <a:avLst/>
          </a:prstGeom>
        </p:spPr>
      </p:pic>
      <p:sp>
        <p:nvSpPr>
          <p:cNvPr id="1049003" name="object 4"/>
          <p:cNvSpPr txBox="1"/>
          <p:nvPr/>
        </p:nvSpPr>
        <p:spPr>
          <a:xfrm>
            <a:off x="4594352" y="1205306"/>
            <a:ext cx="3919854" cy="175450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827405" marR="822325" indent="-35560">
              <a:lnSpc>
                <a:spcPts val="2590"/>
              </a:lnSpc>
              <a:spcBef>
                <a:spcPts val="730"/>
              </a:spcBef>
            </a:pPr>
            <a:r>
              <a:rPr sz="2700" b="1" spc="-5" dirty="0">
                <a:latin typeface="Constantia" panose="02030602050306030303"/>
                <a:cs typeface="Constantia" panose="02030602050306030303"/>
              </a:rPr>
              <a:t>Histoplasma 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 Os</a:t>
            </a:r>
            <a:r>
              <a:rPr sz="2700" b="1" spc="-4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eo</a:t>
            </a:r>
            <a:r>
              <a:rPr sz="2700" b="1" spc="-30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700" b="1" spc="-6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elit</a:t>
            </a:r>
            <a:r>
              <a:rPr sz="2700" b="1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s</a:t>
            </a:r>
            <a:endParaRPr sz="2700">
              <a:latin typeface="Constantia" panose="02030602050306030303"/>
              <a:cs typeface="Constantia" panose="02030602050306030303"/>
            </a:endParaRPr>
          </a:p>
          <a:p>
            <a:pPr marL="12700" marR="5080" indent="-6985" algn="ctr">
              <a:lnSpc>
                <a:spcPct val="80000"/>
              </a:lnSpc>
              <a:spcBef>
                <a:spcPts val="25"/>
              </a:spcBef>
            </a:pPr>
            <a:r>
              <a:rPr sz="2700" b="1" spc="-5" dirty="0">
                <a:latin typeface="Constantia" panose="02030602050306030303"/>
                <a:cs typeface="Constantia" panose="02030602050306030303"/>
              </a:rPr>
              <a:t>Simulating Giant-Cell 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700" b="1" spc="-24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umor</a:t>
            </a:r>
            <a:r>
              <a:rPr sz="2700" b="1" spc="-1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700" b="1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700" b="1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700" b="1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st</a:t>
            </a:r>
            <a:r>
              <a:rPr sz="2700" b="1" spc="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700" b="1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700" b="1" spc="-4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700" b="1" spc="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t  of</a:t>
            </a:r>
            <a:r>
              <a:rPr sz="2700" b="1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700" b="1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700" b="1" dirty="0">
                <a:latin typeface="Constantia" panose="02030602050306030303"/>
                <a:cs typeface="Constantia" panose="02030602050306030303"/>
              </a:rPr>
              <a:t>Radius</a:t>
            </a:r>
            <a:endParaRPr sz="27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9004" name="object 5"/>
          <p:cNvSpPr txBox="1"/>
          <p:nvPr/>
        </p:nvSpPr>
        <p:spPr>
          <a:xfrm>
            <a:off x="78739" y="6336893"/>
            <a:ext cx="7030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1800" i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800" i="1" spc="-5" dirty="0">
                <a:latin typeface="Arial" panose="020B0604020202020204"/>
                <a:cs typeface="Arial" panose="020B0604020202020204"/>
              </a:rPr>
              <a:t>Journal</a:t>
            </a:r>
            <a:r>
              <a:rPr sz="1800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800" i="1" spc="-5" dirty="0">
                <a:latin typeface="Arial" panose="020B0604020202020204"/>
                <a:cs typeface="Arial" panose="020B0604020202020204"/>
              </a:rPr>
              <a:t>of</a:t>
            </a:r>
            <a:r>
              <a:rPr sz="1800" i="1" dirty="0">
                <a:latin typeface="Arial" panose="020B0604020202020204"/>
                <a:cs typeface="Arial" panose="020B0604020202020204"/>
              </a:rPr>
              <a:t> </a:t>
            </a:r>
            <a:r>
              <a:rPr sz="1800" i="1" spc="-5" dirty="0">
                <a:latin typeface="Arial" panose="020B0604020202020204"/>
                <a:cs typeface="Arial" panose="020B0604020202020204"/>
              </a:rPr>
              <a:t>Bone</a:t>
            </a:r>
            <a:r>
              <a:rPr sz="1800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800" i="1" spc="-5" dirty="0">
                <a:latin typeface="Arial" panose="020B0604020202020204"/>
                <a:cs typeface="Arial" panose="020B0604020202020204"/>
              </a:rPr>
              <a:t>and</a:t>
            </a:r>
            <a:r>
              <a:rPr sz="1800" i="1" dirty="0">
                <a:latin typeface="Arial" panose="020B0604020202020204"/>
                <a:cs typeface="Arial" panose="020B0604020202020204"/>
              </a:rPr>
              <a:t> </a:t>
            </a:r>
            <a:r>
              <a:rPr sz="1800" i="1" spc="-5" dirty="0">
                <a:latin typeface="Arial" panose="020B0604020202020204"/>
                <a:cs typeface="Arial" panose="020B0604020202020204"/>
              </a:rPr>
              <a:t>Joint</a:t>
            </a:r>
            <a:r>
              <a:rPr sz="1800" i="1" spc="15" dirty="0">
                <a:latin typeface="Arial" panose="020B0604020202020204"/>
                <a:cs typeface="Arial" panose="020B0604020202020204"/>
              </a:rPr>
              <a:t> </a:t>
            </a:r>
            <a:r>
              <a:rPr sz="1800" i="1" spc="-5" dirty="0">
                <a:latin typeface="Arial" panose="020B0604020202020204"/>
                <a:cs typeface="Arial" panose="020B0604020202020204"/>
              </a:rPr>
              <a:t>Surgery</a:t>
            </a:r>
            <a:r>
              <a:rPr sz="1800" i="1" dirty="0">
                <a:latin typeface="Arial" panose="020B0604020202020204"/>
                <a:cs typeface="Arial" panose="020B0604020202020204"/>
              </a:rPr>
              <a:t> </a:t>
            </a:r>
            <a:r>
              <a:rPr sz="1800" i="1" spc="-5" dirty="0">
                <a:latin typeface="Arial" panose="020B0604020202020204"/>
                <a:cs typeface="Arial" panose="020B0604020202020204"/>
              </a:rPr>
              <a:t>(American)</a:t>
            </a:r>
            <a:r>
              <a:rPr sz="1800" spc="-5" dirty="0">
                <a:latin typeface="Arial MT"/>
                <a:cs typeface="Arial MT"/>
              </a:rPr>
              <a:t>.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2010;92:708-714.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351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9735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2097353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2097354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355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9005" name="object 8"/>
          <p:cNvSpPr txBox="1">
            <a:spLocks noGrp="1"/>
          </p:cNvSpPr>
          <p:nvPr>
            <p:ph type="title"/>
          </p:nvPr>
        </p:nvSpPr>
        <p:spPr>
          <a:xfrm>
            <a:off x="5386196" y="0"/>
            <a:ext cx="3359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  <a:tab pos="1152525" algn="l"/>
                <a:tab pos="1610995" algn="l"/>
                <a:tab pos="2367280" algn="l"/>
              </a:tabLst>
            </a:pP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1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4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ole	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or	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1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ta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l	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h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umerus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9006" name="object 9"/>
          <p:cNvSpPr txBox="1"/>
          <p:nvPr/>
        </p:nvSpPr>
        <p:spPr>
          <a:xfrm>
            <a:off x="53339" y="0"/>
            <a:ext cx="522795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12420" marR="30480" indent="-274320">
              <a:lnSpc>
                <a:spcPts val="2160"/>
              </a:lnSpc>
              <a:spcBef>
                <a:spcPts val="37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11785" algn="l"/>
                <a:tab pos="312420" algn="l"/>
                <a:tab pos="1224915" algn="l"/>
                <a:tab pos="1525270" algn="l"/>
                <a:tab pos="2240280" algn="l"/>
                <a:tab pos="2840355" algn="l"/>
                <a:tab pos="3404870" algn="l"/>
                <a:tab pos="4191000" algn="l"/>
                <a:tab pos="477520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Barne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	Y	et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2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ee	</a:t>
            </a:r>
            <a:r>
              <a:rPr sz="2000" spc="4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ibul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a	</a:t>
            </a:r>
            <a:r>
              <a:rPr sz="2000" spc="15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lap	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and 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reconstruction</a:t>
            </a:r>
            <a:r>
              <a:rPr sz="2000" spc="-9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.</a:t>
            </a:r>
            <a:r>
              <a:rPr sz="1950" spc="7" baseline="26000" dirty="0">
                <a:latin typeface="Constantia" panose="02030602050306030303"/>
                <a:cs typeface="Constantia" panose="02030602050306030303"/>
              </a:rPr>
              <a:t>1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9007" name="object 10"/>
          <p:cNvSpPr txBox="1"/>
          <p:nvPr/>
        </p:nvSpPr>
        <p:spPr>
          <a:xfrm>
            <a:off x="53339" y="789787"/>
            <a:ext cx="7868284" cy="6959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12420" indent="-274320">
              <a:lnSpc>
                <a:spcPct val="100000"/>
              </a:lnSpc>
              <a:spcBef>
                <a:spcPts val="34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11785" algn="l"/>
                <a:tab pos="31242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Koort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JK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etal</a:t>
            </a:r>
            <a:r>
              <a:rPr sz="1950" baseline="26000" dirty="0">
                <a:latin typeface="Constantia" panose="02030602050306030303"/>
                <a:cs typeface="Constantia" panose="02030602050306030303"/>
              </a:rPr>
              <a:t>2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  <a:p>
            <a:pPr marL="678180" lvl="1" indent="-247015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7818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based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controlled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ciprofloxacin</a:t>
            </a:r>
            <a:r>
              <a:rPr sz="2000" spc="-6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release</a:t>
            </a:r>
            <a:r>
              <a:rPr sz="2000" spc="-4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from</a:t>
            </a:r>
            <a:r>
              <a:rPr sz="2000" spc="-8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poly</a:t>
            </a:r>
            <a:r>
              <a:rPr sz="2000" spc="-5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(D/L-lactide).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9008" name="object 11"/>
          <p:cNvSpPr txBox="1"/>
          <p:nvPr/>
        </p:nvSpPr>
        <p:spPr>
          <a:xfrm>
            <a:off x="6847713" y="1490218"/>
            <a:ext cx="18942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230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was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maintained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9009" name="object 12"/>
          <p:cNvSpPr txBox="1"/>
          <p:nvPr/>
        </p:nvSpPr>
        <p:spPr>
          <a:xfrm>
            <a:off x="471931" y="1490218"/>
            <a:ext cx="6196330" cy="94106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59080" marR="5080" indent="-247015">
              <a:lnSpc>
                <a:spcPts val="2160"/>
              </a:lnSpc>
              <a:spcBef>
                <a:spcPts val="375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259715" algn="l"/>
                <a:tab pos="1720850" algn="l"/>
                <a:tab pos="2429510" algn="l"/>
                <a:tab pos="2858135" algn="l"/>
                <a:tab pos="449961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eutic	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ci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15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x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acin	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(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&gt;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2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mic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/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mL) 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between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60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300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days.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59080" indent="-247015">
              <a:lnSpc>
                <a:spcPct val="100000"/>
              </a:lnSpc>
              <a:spcBef>
                <a:spcPts val="21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25971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om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sing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eso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carr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9010" name="object 13"/>
          <p:cNvSpPr txBox="1"/>
          <p:nvPr/>
        </p:nvSpPr>
        <p:spPr>
          <a:xfrm>
            <a:off x="-99060" y="2740888"/>
            <a:ext cx="8897620" cy="21291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4820" indent="-274320">
              <a:lnSpc>
                <a:spcPct val="100000"/>
              </a:lnSpc>
              <a:spcBef>
                <a:spcPts val="34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463550" algn="l"/>
                <a:tab pos="4648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Ross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JJ</a:t>
            </a:r>
            <a:r>
              <a:rPr sz="1950" baseline="26000" dirty="0">
                <a:latin typeface="Constantia" panose="02030602050306030303"/>
                <a:cs typeface="Constantia" panose="02030602050306030303"/>
              </a:rPr>
              <a:t>3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  <a:p>
            <a:pPr marL="830580" marR="68580" lvl="1" indent="-247015" algn="just">
              <a:lnSpc>
                <a:spcPts val="2160"/>
              </a:lnSpc>
              <a:spcBef>
                <a:spcPts val="51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83058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described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role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angiogenic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gene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and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agents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in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treatment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of 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osteomyelitis.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830580" marR="55245" lvl="1" indent="-247015" algn="just">
              <a:lnSpc>
                <a:spcPts val="216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83058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Recommended studies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various agents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like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vascular endothelial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growth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factor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(VEGF)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placental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growth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factor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,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sonic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hedgehog,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bone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morphogenetic proteins,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matrixmetalloproteinase-9,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secretoneurin,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pluripotent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stem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cells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9011" name="object 14"/>
          <p:cNvSpPr txBox="1"/>
          <p:nvPr/>
        </p:nvSpPr>
        <p:spPr>
          <a:xfrm>
            <a:off x="330200" y="5299709"/>
            <a:ext cx="154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1.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9012" name="object 15"/>
          <p:cNvSpPr txBox="1"/>
          <p:nvPr/>
        </p:nvSpPr>
        <p:spPr>
          <a:xfrm>
            <a:off x="330200" y="5738876"/>
            <a:ext cx="154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2.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9013" name="object 16"/>
          <p:cNvSpPr txBox="1"/>
          <p:nvPr/>
        </p:nvSpPr>
        <p:spPr>
          <a:xfrm>
            <a:off x="330200" y="6177788"/>
            <a:ext cx="154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3.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9014" name="object 17"/>
          <p:cNvSpPr txBox="1"/>
          <p:nvPr/>
        </p:nvSpPr>
        <p:spPr>
          <a:xfrm>
            <a:off x="940104" y="5299709"/>
            <a:ext cx="7509509" cy="12331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385"/>
              </a:spcBef>
            </a:pPr>
            <a:r>
              <a:rPr sz="1200" spc="-5" dirty="0">
                <a:latin typeface="Arial MT"/>
                <a:cs typeface="Arial MT"/>
              </a:rPr>
              <a:t>Barnea </a:t>
            </a:r>
            <a:r>
              <a:rPr sz="1200" spc="-85" dirty="0">
                <a:latin typeface="Arial MT"/>
                <a:cs typeface="Arial MT"/>
              </a:rPr>
              <a:t>Y, </a:t>
            </a:r>
            <a:r>
              <a:rPr sz="1200" dirty="0">
                <a:latin typeface="Arial MT"/>
                <a:cs typeface="Arial MT"/>
              </a:rPr>
              <a:t>Amir A, Shlomo D, </a:t>
            </a:r>
            <a:r>
              <a:rPr sz="1200" spc="-5" dirty="0">
                <a:latin typeface="Arial MT"/>
                <a:cs typeface="Arial MT"/>
              </a:rPr>
              <a:t>Cohen </a:t>
            </a:r>
            <a:r>
              <a:rPr sz="1200" dirty="0">
                <a:latin typeface="Arial MT"/>
                <a:cs typeface="Arial MT"/>
              </a:rPr>
              <a:t>N, Zaretski A, </a:t>
            </a:r>
            <a:r>
              <a:rPr sz="1200" spc="-5" dirty="0">
                <a:latin typeface="Arial MT"/>
                <a:cs typeface="Arial MT"/>
              </a:rPr>
              <a:t>Leshem </a:t>
            </a:r>
            <a:r>
              <a:rPr sz="1200" dirty="0">
                <a:latin typeface="Arial MT"/>
                <a:cs typeface="Arial MT"/>
              </a:rPr>
              <a:t>D, </a:t>
            </a:r>
            <a:r>
              <a:rPr sz="1200" spc="-5" dirty="0">
                <a:latin typeface="Arial MT"/>
                <a:cs typeface="Arial MT"/>
              </a:rPr>
              <a:t>Miller </a:t>
            </a:r>
            <a:r>
              <a:rPr sz="1200" dirty="0">
                <a:latin typeface="Arial MT"/>
                <a:cs typeface="Arial MT"/>
              </a:rPr>
              <a:t>E, </a:t>
            </a:r>
            <a:r>
              <a:rPr sz="1200" spc="-5" dirty="0">
                <a:latin typeface="Arial MT"/>
                <a:cs typeface="Arial MT"/>
              </a:rPr>
              <a:t>Meilik </a:t>
            </a:r>
            <a:r>
              <a:rPr sz="1200" dirty="0">
                <a:latin typeface="Arial MT"/>
                <a:cs typeface="Arial MT"/>
              </a:rPr>
              <a:t>B, </a:t>
            </a:r>
            <a:r>
              <a:rPr sz="1200" spc="-5" dirty="0">
                <a:latin typeface="Arial MT"/>
                <a:cs typeface="Arial MT"/>
              </a:rPr>
              <a:t>Kollender </a:t>
            </a:r>
            <a:r>
              <a:rPr sz="1200" spc="-85" dirty="0">
                <a:latin typeface="Arial MT"/>
                <a:cs typeface="Arial MT"/>
              </a:rPr>
              <a:t>Y, </a:t>
            </a:r>
            <a:r>
              <a:rPr sz="1200" spc="-5" dirty="0">
                <a:latin typeface="Arial MT"/>
                <a:cs typeface="Arial MT"/>
              </a:rPr>
              <a:t>Meller </a:t>
            </a:r>
            <a:r>
              <a:rPr sz="1200" dirty="0">
                <a:latin typeface="Arial MT"/>
                <a:cs typeface="Arial MT"/>
              </a:rPr>
              <a:t>I, </a:t>
            </a:r>
            <a:r>
              <a:rPr sz="1200" spc="-5" dirty="0">
                <a:latin typeface="Arial MT"/>
                <a:cs typeface="Arial MT"/>
              </a:rPr>
              <a:t>Bickels </a:t>
            </a:r>
            <a:r>
              <a:rPr sz="1200" dirty="0">
                <a:latin typeface="Arial MT"/>
                <a:cs typeface="Arial MT"/>
              </a:rPr>
              <a:t>J,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Gur E. </a:t>
            </a:r>
            <a:r>
              <a:rPr sz="1200" spc="-5" dirty="0">
                <a:solidFill>
                  <a:srgbClr val="1FE62D"/>
                </a:solidFill>
                <a:latin typeface="Arial MT"/>
                <a:cs typeface="Arial MT"/>
              </a:rPr>
              <a:t>Free </a:t>
            </a:r>
            <a:r>
              <a:rPr sz="1200" dirty="0">
                <a:solidFill>
                  <a:srgbClr val="1FE62D"/>
                </a:solidFill>
                <a:latin typeface="Arial MT"/>
                <a:cs typeface="Arial MT"/>
              </a:rPr>
              <a:t>fibula flap </a:t>
            </a:r>
            <a:r>
              <a:rPr sz="1200" spc="-5" dirty="0">
                <a:solidFill>
                  <a:srgbClr val="1FE62D"/>
                </a:solidFill>
                <a:latin typeface="Arial MT"/>
                <a:cs typeface="Arial MT"/>
              </a:rPr>
              <a:t>elbow-joint hemiarthroplasty reconstruction </a:t>
            </a:r>
            <a:r>
              <a:rPr sz="1200" dirty="0">
                <a:solidFill>
                  <a:srgbClr val="1FE62D"/>
                </a:solidFill>
                <a:latin typeface="Arial MT"/>
                <a:cs typeface="Arial MT"/>
              </a:rPr>
              <a:t>for </a:t>
            </a:r>
            <a:r>
              <a:rPr sz="1200" spc="-5" dirty="0">
                <a:solidFill>
                  <a:srgbClr val="1FE62D"/>
                </a:solidFill>
                <a:latin typeface="Arial MT"/>
                <a:cs typeface="Arial MT"/>
              </a:rPr>
              <a:t>chronic osteomyelitis </a:t>
            </a:r>
            <a:r>
              <a:rPr sz="1200" dirty="0">
                <a:solidFill>
                  <a:srgbClr val="1FE62D"/>
                </a:solidFill>
                <a:latin typeface="Arial MT"/>
                <a:cs typeface="Arial MT"/>
              </a:rPr>
              <a:t>of the </a:t>
            </a:r>
            <a:r>
              <a:rPr sz="1200" spc="-5" dirty="0">
                <a:solidFill>
                  <a:srgbClr val="1FE62D"/>
                </a:solidFill>
                <a:latin typeface="Arial MT"/>
                <a:cs typeface="Arial MT"/>
              </a:rPr>
              <a:t>distal </a:t>
            </a:r>
            <a:r>
              <a:rPr sz="1200" dirty="0">
                <a:solidFill>
                  <a:srgbClr val="1FE62D"/>
                </a:solidFill>
                <a:latin typeface="Arial MT"/>
                <a:cs typeface="Arial MT"/>
              </a:rPr>
              <a:t> humerus</a:t>
            </a:r>
            <a:r>
              <a:rPr sz="1200" dirty="0">
                <a:latin typeface="Arial MT"/>
                <a:cs typeface="Arial MT"/>
              </a:rPr>
              <a:t>.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 Reconstr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Microsurg.</a:t>
            </a:r>
            <a:r>
              <a:rPr sz="1200" dirty="0">
                <a:latin typeface="Arial MT"/>
                <a:cs typeface="Arial MT"/>
              </a:rPr>
              <a:t> 2006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Apr;22(3):167-71.</a:t>
            </a:r>
            <a:endParaRPr sz="1200">
              <a:latin typeface="Arial MT"/>
              <a:cs typeface="Arial MT"/>
            </a:endParaRPr>
          </a:p>
          <a:p>
            <a:pPr marL="12700" marR="344170">
              <a:lnSpc>
                <a:spcPct val="80000"/>
              </a:lnSpc>
            </a:pPr>
            <a:r>
              <a:rPr sz="1200" dirty="0">
                <a:latin typeface="Arial MT"/>
                <a:cs typeface="Arial MT"/>
              </a:rPr>
              <a:t>Koort JK, </a:t>
            </a:r>
            <a:r>
              <a:rPr sz="1200" spc="-5" dirty="0">
                <a:latin typeface="Arial MT"/>
                <a:cs typeface="Arial MT"/>
              </a:rPr>
              <a:t>Suokas </a:t>
            </a:r>
            <a:r>
              <a:rPr sz="1200" dirty="0">
                <a:latin typeface="Arial MT"/>
                <a:cs typeface="Arial MT"/>
              </a:rPr>
              <a:t>E, </a:t>
            </a:r>
            <a:r>
              <a:rPr sz="1200" spc="-10" dirty="0">
                <a:latin typeface="Arial MT"/>
                <a:cs typeface="Arial MT"/>
              </a:rPr>
              <a:t>Veiranto </a:t>
            </a:r>
            <a:r>
              <a:rPr sz="1200" spc="-5" dirty="0">
                <a:latin typeface="Arial MT"/>
                <a:cs typeface="Arial MT"/>
              </a:rPr>
              <a:t>M, Makinen </a:t>
            </a:r>
            <a:r>
              <a:rPr sz="1200" dirty="0">
                <a:latin typeface="Arial MT"/>
                <a:cs typeface="Arial MT"/>
              </a:rPr>
              <a:t>TJ, </a:t>
            </a:r>
            <a:r>
              <a:rPr sz="1200" spc="-5" dirty="0">
                <a:latin typeface="Arial MT"/>
                <a:cs typeface="Arial MT"/>
              </a:rPr>
              <a:t>Jalava </a:t>
            </a:r>
            <a:r>
              <a:rPr sz="1200" dirty="0">
                <a:latin typeface="Arial MT"/>
                <a:cs typeface="Arial MT"/>
              </a:rPr>
              <a:t>J, </a:t>
            </a:r>
            <a:r>
              <a:rPr sz="1200" spc="-20" dirty="0">
                <a:latin typeface="Arial MT"/>
                <a:cs typeface="Arial MT"/>
              </a:rPr>
              <a:t>Tormala </a:t>
            </a:r>
            <a:r>
              <a:rPr sz="1200" spc="-80" dirty="0">
                <a:latin typeface="Arial MT"/>
                <a:cs typeface="Arial MT"/>
              </a:rPr>
              <a:t>P, </a:t>
            </a:r>
            <a:r>
              <a:rPr sz="1200" spc="-5" dirty="0">
                <a:latin typeface="Arial MT"/>
                <a:cs typeface="Arial MT"/>
              </a:rPr>
              <a:t>Aro </a:t>
            </a:r>
            <a:r>
              <a:rPr sz="1200" spc="-25" dirty="0">
                <a:latin typeface="Arial MT"/>
                <a:cs typeface="Arial MT"/>
              </a:rPr>
              <a:t>HT.In </a:t>
            </a:r>
            <a:r>
              <a:rPr sz="1200" spc="-5" dirty="0">
                <a:latin typeface="Arial MT"/>
                <a:cs typeface="Arial MT"/>
              </a:rPr>
              <a:t>vitro </a:t>
            </a:r>
            <a:r>
              <a:rPr sz="1200" dirty="0">
                <a:latin typeface="Arial MT"/>
                <a:cs typeface="Arial MT"/>
              </a:rPr>
              <a:t>and </a:t>
            </a:r>
            <a:r>
              <a:rPr sz="1200" spc="-5" dirty="0">
                <a:latin typeface="Arial MT"/>
                <a:cs typeface="Arial MT"/>
              </a:rPr>
              <a:t>in </a:t>
            </a:r>
            <a:r>
              <a:rPr sz="1200" spc="-10" dirty="0">
                <a:latin typeface="Arial MT"/>
                <a:cs typeface="Arial MT"/>
              </a:rPr>
              <a:t>vivo </a:t>
            </a:r>
            <a:r>
              <a:rPr sz="1200" dirty="0">
                <a:latin typeface="Arial MT"/>
                <a:cs typeface="Arial MT"/>
              </a:rPr>
              <a:t>testing of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FE62D"/>
                </a:solidFill>
                <a:latin typeface="Arial MT"/>
                <a:cs typeface="Arial MT"/>
              </a:rPr>
              <a:t>bioabsorbable</a:t>
            </a:r>
            <a:r>
              <a:rPr sz="1200" spc="-50" dirty="0">
                <a:solidFill>
                  <a:srgbClr val="1FE62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FE62D"/>
                </a:solidFill>
                <a:latin typeface="Arial MT"/>
                <a:cs typeface="Arial MT"/>
              </a:rPr>
              <a:t>antibiotic</a:t>
            </a:r>
            <a:r>
              <a:rPr sz="1200" spc="-30" dirty="0">
                <a:solidFill>
                  <a:srgbClr val="1FE62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E62D"/>
                </a:solidFill>
                <a:latin typeface="Arial MT"/>
                <a:cs typeface="Arial MT"/>
              </a:rPr>
              <a:t>containing</a:t>
            </a:r>
            <a:r>
              <a:rPr sz="1200" spc="-45" dirty="0">
                <a:solidFill>
                  <a:srgbClr val="1FE62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FE62D"/>
                </a:solidFill>
                <a:latin typeface="Arial MT"/>
                <a:cs typeface="Arial MT"/>
              </a:rPr>
              <a:t>bone</a:t>
            </a:r>
            <a:r>
              <a:rPr sz="1200" spc="-20" dirty="0">
                <a:solidFill>
                  <a:srgbClr val="1FE62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E62D"/>
                </a:solidFill>
                <a:latin typeface="Arial MT"/>
                <a:cs typeface="Arial MT"/>
              </a:rPr>
              <a:t>filler</a:t>
            </a:r>
            <a:r>
              <a:rPr sz="1200" spc="15" dirty="0">
                <a:solidFill>
                  <a:srgbClr val="1FE62D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osteomyelitis</a:t>
            </a:r>
            <a:r>
              <a:rPr sz="1200" dirty="0">
                <a:latin typeface="Arial MT"/>
                <a:cs typeface="Arial MT"/>
              </a:rPr>
              <a:t> treatment.J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Biomed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Mater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A.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2006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Sep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1;78(3):532-40.</a:t>
            </a:r>
            <a:endParaRPr sz="1200">
              <a:latin typeface="Arial MT"/>
              <a:cs typeface="Arial MT"/>
            </a:endParaRPr>
          </a:p>
          <a:p>
            <a:pPr marL="12700" marR="146050">
              <a:lnSpc>
                <a:spcPct val="80000"/>
              </a:lnSpc>
            </a:pPr>
            <a:r>
              <a:rPr sz="1200" spc="-5" dirty="0">
                <a:latin typeface="Arial MT"/>
                <a:cs typeface="Arial MT"/>
              </a:rPr>
              <a:t>Ross </a:t>
            </a:r>
            <a:r>
              <a:rPr sz="1200" dirty="0">
                <a:latin typeface="Arial MT"/>
                <a:cs typeface="Arial MT"/>
              </a:rPr>
              <a:t>JJ. </a:t>
            </a:r>
            <a:r>
              <a:rPr sz="1200" spc="-5" dirty="0">
                <a:solidFill>
                  <a:srgbClr val="1FE62D"/>
                </a:solidFill>
                <a:latin typeface="Arial MT"/>
                <a:cs typeface="Arial MT"/>
              </a:rPr>
              <a:t>Angiogenic gene </a:t>
            </a:r>
            <a:r>
              <a:rPr sz="1200" dirty="0">
                <a:solidFill>
                  <a:srgbClr val="1FE62D"/>
                </a:solidFill>
                <a:latin typeface="Arial MT"/>
                <a:cs typeface="Arial MT"/>
              </a:rPr>
              <a:t>therapy </a:t>
            </a:r>
            <a:r>
              <a:rPr sz="1200" spc="-5" dirty="0">
                <a:latin typeface="Arial MT"/>
                <a:cs typeface="Arial MT"/>
              </a:rPr>
              <a:t>as a </a:t>
            </a:r>
            <a:r>
              <a:rPr sz="1200" dirty="0">
                <a:latin typeface="Arial MT"/>
                <a:cs typeface="Arial MT"/>
              </a:rPr>
              <a:t>potential therapeutic </a:t>
            </a:r>
            <a:r>
              <a:rPr sz="1200" spc="-5" dirty="0">
                <a:latin typeface="Arial MT"/>
                <a:cs typeface="Arial MT"/>
              </a:rPr>
              <a:t>agent in chronic osteomyelitis. Med Hypotheses.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2006;67(1):161-3.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Epub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2006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Mar</a:t>
            </a:r>
            <a:r>
              <a:rPr sz="1200" dirty="0">
                <a:latin typeface="Arial MT"/>
                <a:cs typeface="Arial MT"/>
              </a:rPr>
              <a:t> 7.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356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357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9015" name="object 5"/>
          <p:cNvSpPr txBox="1"/>
          <p:nvPr/>
        </p:nvSpPr>
        <p:spPr>
          <a:xfrm>
            <a:off x="15240" y="653541"/>
            <a:ext cx="7930515" cy="440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0520" indent="-274320">
              <a:lnSpc>
                <a:spcPts val="216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49885" algn="l"/>
                <a:tab pos="3505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Archdeacon</a:t>
            </a:r>
            <a:r>
              <a:rPr sz="2000" spc="4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MT</a:t>
            </a:r>
            <a:r>
              <a:rPr sz="2000" spc="43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etal</a:t>
            </a:r>
            <a:r>
              <a:rPr sz="2000" spc="4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described</a:t>
            </a:r>
            <a:r>
              <a:rPr sz="2000" spc="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Modern</a:t>
            </a:r>
            <a:r>
              <a:rPr sz="2000" spc="45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papineau</a:t>
            </a:r>
            <a:r>
              <a:rPr sz="2000" spc="45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technique</a:t>
            </a:r>
            <a:r>
              <a:rPr sz="2000" spc="43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with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50520">
              <a:lnSpc>
                <a:spcPts val="2160"/>
              </a:lnSpc>
            </a:pP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vacuum-assisted</a:t>
            </a:r>
            <a:r>
              <a:rPr sz="2000" spc="-9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closure.</a:t>
            </a:r>
            <a:r>
              <a:rPr sz="1950" spc="-7" baseline="26000" dirty="0">
                <a:latin typeface="Constantia" panose="02030602050306030303"/>
                <a:cs typeface="Constantia" panose="02030602050306030303"/>
              </a:rPr>
              <a:t>4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  <a:p>
            <a:pPr marL="990600" lvl="1" indent="-247650">
              <a:lnSpc>
                <a:spcPct val="100000"/>
              </a:lnSpc>
              <a:buClr>
                <a:srgbClr val="009DD9"/>
              </a:buClr>
              <a:buSzPct val="70000"/>
              <a:buFont typeface="Segoe UI Symbol" panose="020B0502040204020203"/>
              <a:buChar char="⚫"/>
              <a:tabLst>
                <a:tab pos="990600" algn="l"/>
                <a:tab pos="991235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esults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ou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agin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9DD9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350520" indent="-274320" algn="just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50520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Vestn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Khir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Im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Grek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–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use</a:t>
            </a:r>
            <a:r>
              <a:rPr sz="2000" spc="-9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4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laser</a:t>
            </a:r>
            <a:r>
              <a:rPr sz="2000" spc="-13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osteoperforation.</a:t>
            </a:r>
            <a:r>
              <a:rPr sz="1950" spc="-7" baseline="26000" dirty="0">
                <a:latin typeface="Constantia" panose="02030602050306030303"/>
                <a:cs typeface="Constantia" panose="02030602050306030303"/>
              </a:rPr>
              <a:t>5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650">
              <a:latin typeface="Constantia" panose="02030602050306030303"/>
              <a:cs typeface="Constantia" panose="02030602050306030303"/>
            </a:endParaRPr>
          </a:p>
          <a:p>
            <a:pPr marL="350520" marR="66675" indent="-274320">
              <a:lnSpc>
                <a:spcPts val="192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49885" algn="l"/>
                <a:tab pos="35052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Hong</a:t>
            </a:r>
            <a:r>
              <a:rPr sz="2000" spc="2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JP</a:t>
            </a:r>
            <a:r>
              <a:rPr sz="2000" spc="20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etal-</a:t>
            </a:r>
            <a:r>
              <a:rPr sz="2000" spc="22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</a:t>
            </a:r>
            <a:r>
              <a:rPr sz="2000" spc="1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anterolateral</a:t>
            </a:r>
            <a:r>
              <a:rPr sz="2000" spc="23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thigh</a:t>
            </a:r>
            <a:r>
              <a:rPr sz="2000" spc="2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perforator</a:t>
            </a:r>
            <a:r>
              <a:rPr sz="2000" spc="15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2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flaps</a:t>
            </a:r>
            <a:r>
              <a:rPr sz="2000" spc="21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20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chronic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thelower</a:t>
            </a:r>
            <a:r>
              <a:rPr sz="20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extremity.</a:t>
            </a:r>
            <a:r>
              <a:rPr sz="1950" spc="-30" baseline="26000" dirty="0">
                <a:latin typeface="Constantia" panose="02030602050306030303"/>
                <a:cs typeface="Constantia" panose="02030602050306030303"/>
              </a:rPr>
              <a:t>6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  <a:p>
            <a:pPr marL="350520" indent="-274320" algn="just">
              <a:lnSpc>
                <a:spcPct val="100000"/>
              </a:lnSpc>
              <a:spcBef>
                <a:spcPts val="162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505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Di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Silvio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etal</a:t>
            </a:r>
            <a:r>
              <a:rPr sz="1950" baseline="26000" dirty="0">
                <a:latin typeface="Constantia" panose="02030602050306030303"/>
                <a:cs typeface="Constantia" panose="02030602050306030303"/>
              </a:rPr>
              <a:t>7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  <a:p>
            <a:pPr marL="990600" lvl="1" indent="-247650" algn="just">
              <a:lnSpc>
                <a:spcPct val="100000"/>
              </a:lnSpc>
              <a:buClr>
                <a:srgbClr val="009DD9"/>
              </a:buClr>
              <a:buSzPct val="70000"/>
              <a:buFont typeface="Segoe UI Symbol" panose="020B0502040204020203"/>
              <a:buChar char="⚫"/>
              <a:tabLst>
                <a:tab pos="991235" algn="l"/>
              </a:tabLst>
            </a:pP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bi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deg</a:t>
            </a:r>
            <a:r>
              <a:rPr sz="2000" spc="-3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adable</a:t>
            </a:r>
            <a:r>
              <a:rPr sz="2000" spc="-13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dru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6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del</a:t>
            </a:r>
            <a:r>
              <a:rPr sz="2000" spc="-2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4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2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9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2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2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em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990600" marR="64770" lvl="1" indent="-247650" algn="just">
              <a:lnSpc>
                <a:spcPct val="80000"/>
              </a:lnSpc>
              <a:spcBef>
                <a:spcPts val="475"/>
              </a:spcBef>
              <a:buClr>
                <a:srgbClr val="009DD9"/>
              </a:buClr>
              <a:buSzPct val="70000"/>
              <a:buFont typeface="Segoe UI Symbol" panose="020B0502040204020203"/>
              <a:buChar char="⚫"/>
              <a:tabLst>
                <a:tab pos="99123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 use of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degradable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gelatin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DDS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,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for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combined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release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of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therapeutic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levels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both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gentamicinand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growth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hormone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(GH)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990600" marR="64770" lvl="1" indent="-247650" algn="just">
              <a:lnSpc>
                <a:spcPts val="1990"/>
              </a:lnSpc>
              <a:spcBef>
                <a:spcPts val="410"/>
              </a:spcBef>
              <a:buClr>
                <a:srgbClr val="009DD9"/>
              </a:buClr>
              <a:buSzPct val="70000"/>
              <a:buFont typeface="Segoe UI Symbol" panose="020B0502040204020203"/>
              <a:buChar char="⚫"/>
              <a:tabLst>
                <a:tab pos="1049020" algn="l"/>
              </a:tabLst>
            </a:pPr>
            <a:r>
              <a:rPr dirty="0"/>
              <a:t>	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promising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DDS for the management of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acute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chronic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bone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9016" name="object 6"/>
          <p:cNvSpPr txBox="1"/>
          <p:nvPr/>
        </p:nvSpPr>
        <p:spPr>
          <a:xfrm>
            <a:off x="78739" y="5654141"/>
            <a:ext cx="154305" cy="108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4.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200" dirty="0">
                <a:latin typeface="Arial MT"/>
                <a:cs typeface="Arial MT"/>
              </a:rPr>
              <a:t>5.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200" dirty="0">
                <a:latin typeface="Arial MT"/>
                <a:cs typeface="Arial MT"/>
              </a:rPr>
              <a:t>6.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200" dirty="0">
                <a:latin typeface="Arial MT"/>
                <a:cs typeface="Arial MT"/>
              </a:rPr>
              <a:t>7.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9017" name="object 7"/>
          <p:cNvSpPr txBox="1"/>
          <p:nvPr/>
        </p:nvSpPr>
        <p:spPr>
          <a:xfrm>
            <a:off x="688340" y="5654141"/>
            <a:ext cx="8082280" cy="123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Archdeacon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MT,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Messerschmitt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80" dirty="0">
                <a:latin typeface="Arial MT"/>
                <a:cs typeface="Arial MT"/>
              </a:rPr>
              <a:t>P.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Modern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papineau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technique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with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vacuum-assisted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closure.J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Orthop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Trauma.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2006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155"/>
              </a:lnSpc>
            </a:pPr>
            <a:r>
              <a:rPr sz="1200" dirty="0">
                <a:latin typeface="Arial MT"/>
                <a:cs typeface="Arial MT"/>
              </a:rPr>
              <a:t>Feb;20(2):134-7.</a:t>
            </a:r>
            <a:endParaRPr sz="1200">
              <a:latin typeface="Arial MT"/>
              <a:cs typeface="Arial MT"/>
            </a:endParaRPr>
          </a:p>
          <a:p>
            <a:pPr marL="12700" marR="989965">
              <a:lnSpc>
                <a:spcPts val="1150"/>
              </a:lnSpc>
              <a:spcBef>
                <a:spcPts val="135"/>
              </a:spcBef>
            </a:pPr>
            <a:r>
              <a:rPr sz="1200" spc="-5" dirty="0">
                <a:latin typeface="Arial MT"/>
                <a:cs typeface="Arial MT"/>
              </a:rPr>
              <a:t>Krochek </a:t>
            </a:r>
            <a:r>
              <a:rPr sz="1200" spc="-35" dirty="0">
                <a:latin typeface="Arial MT"/>
                <a:cs typeface="Arial MT"/>
              </a:rPr>
              <a:t>IV, </a:t>
            </a:r>
            <a:r>
              <a:rPr sz="1200" spc="-5" dirty="0">
                <a:latin typeface="Arial MT"/>
                <a:cs typeface="Arial MT"/>
              </a:rPr>
              <a:t>Privalov </a:t>
            </a:r>
            <a:r>
              <a:rPr sz="1200" spc="-30" dirty="0">
                <a:latin typeface="Arial MT"/>
                <a:cs typeface="Arial MT"/>
              </a:rPr>
              <a:t>VA, </a:t>
            </a:r>
            <a:r>
              <a:rPr sz="1200" spc="-5" dirty="0">
                <a:latin typeface="Arial MT"/>
                <a:cs typeface="Arial MT"/>
              </a:rPr>
              <a:t>Lappa </a:t>
            </a:r>
            <a:r>
              <a:rPr sz="1200" spc="-65" dirty="0">
                <a:latin typeface="Arial MT"/>
                <a:cs typeface="Arial MT"/>
              </a:rPr>
              <a:t>AV, </a:t>
            </a:r>
            <a:r>
              <a:rPr sz="1200" spc="-5" dirty="0">
                <a:latin typeface="Arial MT"/>
                <a:cs typeface="Arial MT"/>
              </a:rPr>
              <a:t>Nikitin </a:t>
            </a:r>
            <a:r>
              <a:rPr sz="1200" spc="-15" dirty="0">
                <a:latin typeface="Arial MT"/>
                <a:cs typeface="Arial MT"/>
              </a:rPr>
              <a:t>SV.[The </a:t>
            </a:r>
            <a:r>
              <a:rPr sz="1200" spc="-5" dirty="0">
                <a:latin typeface="Arial MT"/>
                <a:cs typeface="Arial MT"/>
              </a:rPr>
              <a:t>clinical-morphological </a:t>
            </a:r>
            <a:r>
              <a:rPr sz="1200" dirty="0">
                <a:latin typeface="Arial MT"/>
                <a:cs typeface="Arial MT"/>
              </a:rPr>
              <a:t>estimation of the </a:t>
            </a:r>
            <a:r>
              <a:rPr sz="1200" spc="-5" dirty="0">
                <a:latin typeface="Arial MT"/>
                <a:cs typeface="Arial MT"/>
              </a:rPr>
              <a:t>results </a:t>
            </a:r>
            <a:r>
              <a:rPr sz="1200" dirty="0">
                <a:latin typeface="Arial MT"/>
                <a:cs typeface="Arial MT"/>
              </a:rPr>
              <a:t>of laser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osteoperforation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treatment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chronic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osteomyelitis]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Vestn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Khir</a:t>
            </a:r>
            <a:r>
              <a:rPr sz="1200" dirty="0">
                <a:latin typeface="Arial MT"/>
                <a:cs typeface="Arial MT"/>
              </a:rPr>
              <a:t> Im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Grek.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2004;163(6):68-72.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Russian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Hong </a:t>
            </a:r>
            <a:r>
              <a:rPr sz="1200" spc="-55" dirty="0">
                <a:latin typeface="Arial MT"/>
                <a:cs typeface="Arial MT"/>
              </a:rPr>
              <a:t>JP, </a:t>
            </a:r>
            <a:r>
              <a:rPr sz="1200" spc="-5" dirty="0">
                <a:latin typeface="Arial MT"/>
                <a:cs typeface="Arial MT"/>
              </a:rPr>
              <a:t>Shin </a:t>
            </a:r>
            <a:r>
              <a:rPr sz="1200" spc="-10" dirty="0">
                <a:latin typeface="Arial MT"/>
                <a:cs typeface="Arial MT"/>
              </a:rPr>
              <a:t>HW, </a:t>
            </a:r>
            <a:r>
              <a:rPr sz="1200" spc="-5" dirty="0">
                <a:latin typeface="Arial MT"/>
                <a:cs typeface="Arial MT"/>
              </a:rPr>
              <a:t>Kim </a:t>
            </a:r>
            <a:r>
              <a:rPr sz="1200" dirty="0">
                <a:latin typeface="Arial MT"/>
                <a:cs typeface="Arial MT"/>
              </a:rPr>
              <a:t>JJ, </a:t>
            </a:r>
            <a:r>
              <a:rPr sz="1200" spc="5" dirty="0">
                <a:latin typeface="Arial MT"/>
                <a:cs typeface="Arial MT"/>
              </a:rPr>
              <a:t>Wei </a:t>
            </a:r>
            <a:r>
              <a:rPr sz="1200" dirty="0">
                <a:latin typeface="Arial MT"/>
                <a:cs typeface="Arial MT"/>
              </a:rPr>
              <a:t>FC, </a:t>
            </a:r>
            <a:r>
              <a:rPr sz="1200" spc="-5" dirty="0">
                <a:latin typeface="Arial MT"/>
                <a:cs typeface="Arial MT"/>
              </a:rPr>
              <a:t>Chung YK. </a:t>
            </a:r>
            <a:r>
              <a:rPr sz="1200" dirty="0">
                <a:latin typeface="Arial MT"/>
                <a:cs typeface="Arial MT"/>
              </a:rPr>
              <a:t>The </a:t>
            </a:r>
            <a:r>
              <a:rPr sz="1200" spc="-5" dirty="0">
                <a:latin typeface="Arial MT"/>
                <a:cs typeface="Arial MT"/>
              </a:rPr>
              <a:t>use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5" dirty="0">
                <a:latin typeface="Arial MT"/>
                <a:cs typeface="Arial MT"/>
              </a:rPr>
              <a:t>anterolateral thigh </a:t>
            </a:r>
            <a:r>
              <a:rPr sz="1200" dirty="0">
                <a:latin typeface="Arial MT"/>
                <a:cs typeface="Arial MT"/>
              </a:rPr>
              <a:t>perforator flaps </a:t>
            </a:r>
            <a:r>
              <a:rPr sz="1200" spc="-5" dirty="0">
                <a:latin typeface="Arial MT"/>
                <a:cs typeface="Arial MT"/>
              </a:rPr>
              <a:t>in chronic osteomyelitis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lower</a:t>
            </a:r>
            <a:r>
              <a:rPr sz="1200" spc="-10" dirty="0">
                <a:latin typeface="Arial MT"/>
                <a:cs typeface="Arial MT"/>
              </a:rPr>
              <a:t> extremity.Plast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Reconstr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Surg.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2005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Jan;115(1):142-7.</a:t>
            </a:r>
            <a:endParaRPr sz="1200">
              <a:latin typeface="Arial MT"/>
              <a:cs typeface="Arial MT"/>
            </a:endParaRPr>
          </a:p>
          <a:p>
            <a:pPr marL="12700" marR="193040">
              <a:lnSpc>
                <a:spcPct val="80000"/>
              </a:lnSpc>
              <a:spcBef>
                <a:spcPts val="10"/>
              </a:spcBef>
            </a:pPr>
            <a:r>
              <a:rPr sz="1200" spc="-5" dirty="0">
                <a:latin typeface="Arial MT"/>
                <a:cs typeface="Arial MT"/>
              </a:rPr>
              <a:t>Di Silvio </a:t>
            </a:r>
            <a:r>
              <a:rPr sz="1200" dirty="0">
                <a:latin typeface="Arial MT"/>
                <a:cs typeface="Arial MT"/>
              </a:rPr>
              <a:t>L, Bonfield </a:t>
            </a:r>
            <a:r>
              <a:rPr sz="1200" spc="-5" dirty="0">
                <a:latin typeface="Arial MT"/>
                <a:cs typeface="Arial MT"/>
              </a:rPr>
              <a:t>W. Biodegradable drug delivery system </a:t>
            </a:r>
            <a:r>
              <a:rPr sz="1200" dirty="0">
                <a:latin typeface="Arial MT"/>
                <a:cs typeface="Arial MT"/>
              </a:rPr>
              <a:t>for the treatment of </a:t>
            </a:r>
            <a:r>
              <a:rPr sz="1200" spc="-5" dirty="0">
                <a:latin typeface="Arial MT"/>
                <a:cs typeface="Arial MT"/>
              </a:rPr>
              <a:t>bone </a:t>
            </a:r>
            <a:r>
              <a:rPr sz="1200" dirty="0">
                <a:latin typeface="Arial MT"/>
                <a:cs typeface="Arial MT"/>
              </a:rPr>
              <a:t>infection </a:t>
            </a:r>
            <a:r>
              <a:rPr sz="1200" spc="-5" dirty="0">
                <a:latin typeface="Arial MT"/>
                <a:cs typeface="Arial MT"/>
              </a:rPr>
              <a:t>and </a:t>
            </a:r>
            <a:r>
              <a:rPr sz="1200" spc="-15" dirty="0">
                <a:latin typeface="Arial MT"/>
                <a:cs typeface="Arial MT"/>
              </a:rPr>
              <a:t>repair. </a:t>
            </a:r>
            <a:r>
              <a:rPr sz="1200" dirty="0">
                <a:latin typeface="Arial MT"/>
                <a:cs typeface="Arial MT"/>
              </a:rPr>
              <a:t>J Mater </a:t>
            </a:r>
            <a:r>
              <a:rPr sz="1200" spc="-5" dirty="0">
                <a:latin typeface="Arial MT"/>
                <a:cs typeface="Arial MT"/>
              </a:rPr>
              <a:t>Sci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Mater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Med.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1999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Oct-Nov;10(10/11):653-8.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358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359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9018" name="object 5"/>
          <p:cNvSpPr txBox="1"/>
          <p:nvPr/>
        </p:nvSpPr>
        <p:spPr>
          <a:xfrm>
            <a:off x="15240" y="294894"/>
            <a:ext cx="8326755" cy="512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49885" algn="l"/>
                <a:tab pos="3505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Hashmi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MA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etal</a:t>
            </a:r>
            <a:r>
              <a:rPr sz="1950" baseline="26000" dirty="0">
                <a:latin typeface="Constantia" panose="02030602050306030303"/>
                <a:cs typeface="Constantia" panose="02030602050306030303"/>
              </a:rPr>
              <a:t>8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  <a:p>
            <a:pPr marL="990600" lvl="1" indent="-247650">
              <a:lnSpc>
                <a:spcPts val="2160"/>
              </a:lnSpc>
              <a:buClr>
                <a:srgbClr val="009DD9"/>
              </a:buClr>
              <a:buSzPct val="70000"/>
              <a:buFont typeface="Segoe UI Symbol" panose="020B0502040204020203"/>
              <a:buChar char="⚫"/>
              <a:tabLst>
                <a:tab pos="990600" algn="l"/>
                <a:tab pos="99123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2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management</a:t>
            </a:r>
            <a:r>
              <a:rPr sz="2000" spc="2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3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chronic</a:t>
            </a:r>
            <a:r>
              <a:rPr sz="2000" spc="2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2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using</a:t>
            </a:r>
            <a:r>
              <a:rPr sz="2000" spc="25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2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Lautenbach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990600">
              <a:lnSpc>
                <a:spcPts val="2160"/>
              </a:lnSpc>
            </a:pP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method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990600" lvl="1" indent="-247650" algn="just">
              <a:lnSpc>
                <a:spcPct val="100000"/>
              </a:lnSpc>
              <a:buClr>
                <a:srgbClr val="009DD9"/>
              </a:buClr>
              <a:buSzPct val="70000"/>
              <a:buFont typeface="Segoe UI Symbol" panose="020B0502040204020203"/>
              <a:buChar char="⚫"/>
              <a:tabLst>
                <a:tab pos="991235" algn="l"/>
              </a:tabLst>
            </a:pPr>
            <a:r>
              <a:rPr sz="2000" spc="-20" dirty="0">
                <a:latin typeface="Constantia" panose="02030602050306030303"/>
                <a:cs typeface="Constantia" panose="02030602050306030303"/>
              </a:rPr>
              <a:t>Involves: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321435" lvl="2" indent="-267335" algn="just">
              <a:lnSpc>
                <a:spcPct val="100000"/>
              </a:lnSpc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32207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debridement.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327150" lvl="2" indent="-273050" algn="just">
              <a:lnSpc>
                <a:spcPct val="100000"/>
              </a:lnSpc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32778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intramedullary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reaming.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264920" marR="71755" lvl="2" indent="-210820" algn="just">
              <a:lnSpc>
                <a:spcPct val="80000"/>
              </a:lnSpc>
              <a:spcBef>
                <a:spcPts val="480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326515" algn="l"/>
              </a:tabLst>
            </a:pPr>
            <a:r>
              <a:rPr dirty="0"/>
              <a:t>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insertion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double-lumen tubes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establish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both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local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antibiotic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delivery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system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cavity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analysis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volume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culture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3505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49885" algn="l"/>
                <a:tab pos="3505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end-point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treatment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71628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71628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irrigate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produces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three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consecutive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clear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cultures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778510" lvl="1" indent="-309880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778510" algn="l"/>
                <a:tab pos="779145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improvement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blood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indices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71628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71628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obliteration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cavity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volume.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har char="⚫"/>
            </a:pPr>
            <a:endParaRPr sz="2550">
              <a:latin typeface="Constantia" panose="02030602050306030303"/>
              <a:cs typeface="Constantia" panose="02030602050306030303"/>
            </a:endParaRPr>
          </a:p>
          <a:p>
            <a:pPr marL="3505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49885" algn="l"/>
                <a:tab pos="3505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Recommended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long-standing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complex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cases.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9019" name="object 6"/>
          <p:cNvSpPr txBox="1"/>
          <p:nvPr/>
        </p:nvSpPr>
        <p:spPr>
          <a:xfrm>
            <a:off x="402437" y="6186322"/>
            <a:ext cx="154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8.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9020" name="object 7"/>
          <p:cNvSpPr txBox="1"/>
          <p:nvPr/>
        </p:nvSpPr>
        <p:spPr>
          <a:xfrm>
            <a:off x="1012037" y="6186322"/>
            <a:ext cx="7704455" cy="3549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380"/>
              </a:spcBef>
            </a:pPr>
            <a:r>
              <a:rPr sz="1200" dirty="0">
                <a:latin typeface="Arial MT"/>
                <a:cs typeface="Arial MT"/>
              </a:rPr>
              <a:t>Hashmi </a:t>
            </a:r>
            <a:r>
              <a:rPr sz="1200" spc="-5" dirty="0">
                <a:latin typeface="Arial MT"/>
                <a:cs typeface="Arial MT"/>
              </a:rPr>
              <a:t>MA, </a:t>
            </a:r>
            <a:r>
              <a:rPr sz="1200" dirty="0">
                <a:latin typeface="Arial MT"/>
                <a:cs typeface="Arial MT"/>
              </a:rPr>
              <a:t>Norman </a:t>
            </a:r>
            <a:r>
              <a:rPr sz="1200" spc="-80" dirty="0">
                <a:latin typeface="Arial MT"/>
                <a:cs typeface="Arial MT"/>
              </a:rPr>
              <a:t>P, </a:t>
            </a:r>
            <a:r>
              <a:rPr sz="1200" spc="-5" dirty="0">
                <a:latin typeface="Arial MT"/>
                <a:cs typeface="Arial MT"/>
              </a:rPr>
              <a:t>Saleh M. </a:t>
            </a:r>
            <a:r>
              <a:rPr sz="1200" dirty="0">
                <a:latin typeface="Arial MT"/>
                <a:cs typeface="Arial MT"/>
              </a:rPr>
              <a:t>The </a:t>
            </a:r>
            <a:r>
              <a:rPr sz="1200" spc="-5" dirty="0">
                <a:latin typeface="Arial MT"/>
                <a:cs typeface="Arial MT"/>
              </a:rPr>
              <a:t>management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5" dirty="0">
                <a:latin typeface="Arial MT"/>
                <a:cs typeface="Arial MT"/>
              </a:rPr>
              <a:t>chronic osteomyelitis using </a:t>
            </a:r>
            <a:r>
              <a:rPr sz="1200" dirty="0">
                <a:latin typeface="Arial MT"/>
                <a:cs typeface="Arial MT"/>
              </a:rPr>
              <a:t>the </a:t>
            </a:r>
            <a:r>
              <a:rPr sz="1200" spc="-5" dirty="0">
                <a:latin typeface="Arial MT"/>
                <a:cs typeface="Arial MT"/>
              </a:rPr>
              <a:t>Lautenbach </a:t>
            </a:r>
            <a:r>
              <a:rPr sz="1200" dirty="0">
                <a:latin typeface="Arial MT"/>
                <a:cs typeface="Arial MT"/>
              </a:rPr>
              <a:t>method. J </a:t>
            </a:r>
            <a:r>
              <a:rPr sz="1200" spc="-5" dirty="0">
                <a:latin typeface="Arial MT"/>
                <a:cs typeface="Arial MT"/>
              </a:rPr>
              <a:t>Bone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Joint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Surg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Br.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2004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Mar;86(2):269-75.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1" name="object 2"/>
          <p:cNvSpPr txBox="1">
            <a:spLocks noGrp="1"/>
          </p:cNvSpPr>
          <p:nvPr>
            <p:ph type="title"/>
          </p:nvPr>
        </p:nvSpPr>
        <p:spPr>
          <a:xfrm>
            <a:off x="2940811" y="2397632"/>
            <a:ext cx="30943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4607A"/>
                </a:solidFill>
              </a:rPr>
              <a:t>THANK</a:t>
            </a:r>
            <a:r>
              <a:rPr spc="-120" dirty="0">
                <a:solidFill>
                  <a:srgbClr val="04607A"/>
                </a:solidFill>
              </a:rPr>
              <a:t> </a:t>
            </a:r>
            <a:r>
              <a:rPr spc="-55" dirty="0">
                <a:solidFill>
                  <a:srgbClr val="04607A"/>
                </a:solidFill>
              </a:rPr>
              <a:t>YOU</a:t>
            </a:r>
            <a:endParaRPr spc="-55" dirty="0">
              <a:solidFill>
                <a:srgbClr val="04607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67400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object 2"/>
          <p:cNvSpPr txBox="1">
            <a:spLocks noGrp="1"/>
          </p:cNvSpPr>
          <p:nvPr>
            <p:ph type="title"/>
          </p:nvPr>
        </p:nvSpPr>
        <p:spPr>
          <a:xfrm>
            <a:off x="2352801" y="0"/>
            <a:ext cx="35217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4607A"/>
                </a:solidFill>
              </a:rPr>
              <a:t>Epidemiology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651" name="object 3"/>
          <p:cNvSpPr txBox="1"/>
          <p:nvPr/>
        </p:nvSpPr>
        <p:spPr>
          <a:xfrm>
            <a:off x="15240" y="726694"/>
            <a:ext cx="8219440" cy="42945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0520" marR="81280" indent="-274320" algn="just">
              <a:lnSpc>
                <a:spcPct val="80000"/>
              </a:lnSpc>
              <a:spcBef>
                <a:spcPts val="58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505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number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cases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involving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long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bones</a:t>
            </a:r>
            <a:r>
              <a:rPr sz="2000" spc="4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decreasing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while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rate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at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all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other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sites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remained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same</a:t>
            </a:r>
            <a:r>
              <a:rPr sz="1950" baseline="26000" dirty="0">
                <a:latin typeface="Constantia" panose="02030602050306030303"/>
                <a:cs typeface="Constantia" panose="02030602050306030303"/>
              </a:rPr>
              <a:t>4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300">
              <a:latin typeface="Constantia" panose="02030602050306030303"/>
              <a:cs typeface="Constantia" panose="02030602050306030303"/>
            </a:endParaRPr>
          </a:p>
          <a:p>
            <a:pPr marL="350520" marR="87630" indent="-274320" algn="just">
              <a:lnSpc>
                <a:spcPts val="192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409575" algn="l"/>
              </a:tabLst>
            </a:pPr>
            <a:r>
              <a:rPr dirty="0"/>
              <a:t>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prevalence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i="1" spc="-15" dirty="0">
                <a:latin typeface="Constantia" panose="02030602050306030303"/>
                <a:cs typeface="Constantia" panose="02030602050306030303"/>
              </a:rPr>
              <a:t>Staphylococcus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aureus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also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decreasing,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om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5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5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%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3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1%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ear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tim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1950" spc="22" baseline="26000" dirty="0">
                <a:latin typeface="Constantia" panose="02030602050306030303"/>
                <a:cs typeface="Constantia" panose="02030602050306030303"/>
              </a:rPr>
              <a:t>4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350520" indent="-274320">
              <a:lnSpc>
                <a:spcPts val="216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49885" algn="l"/>
                <a:tab pos="3505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incidence</a:t>
            </a:r>
            <a:r>
              <a:rPr sz="2000" spc="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due</a:t>
            </a:r>
            <a:r>
              <a:rPr sz="2000" spc="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direct</a:t>
            </a:r>
            <a:r>
              <a:rPr sz="2000" spc="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inoculation</a:t>
            </a:r>
            <a:r>
              <a:rPr sz="2000" spc="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contiguous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50520">
              <a:lnSpc>
                <a:spcPts val="216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focus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increasing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due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1950" spc="-7" baseline="26000" dirty="0">
                <a:latin typeface="Constantia" panose="02030602050306030303"/>
                <a:cs typeface="Constantia" panose="02030602050306030303"/>
              </a:rPr>
              <a:t>5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778510" lvl="1" indent="-309880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778510" algn="l"/>
                <a:tab pos="77914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mo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r-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ehicle</a:t>
            </a:r>
            <a:r>
              <a:rPr sz="20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cidents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71628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71628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increasing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orthopaedic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fixation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devices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71628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71628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total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joint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implants.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300">
              <a:latin typeface="Constantia" panose="02030602050306030303"/>
              <a:cs typeface="Constantia" panose="02030602050306030303"/>
            </a:endParaRPr>
          </a:p>
          <a:p>
            <a:pPr marL="350520" marR="81915" indent="-274320" algn="just">
              <a:lnSpc>
                <a:spcPts val="192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505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Males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have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higher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rate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contiguous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focus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than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do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females</a:t>
            </a:r>
            <a:r>
              <a:rPr sz="1950" baseline="26000" dirty="0">
                <a:latin typeface="Constantia" panose="02030602050306030303"/>
                <a:cs typeface="Constantia" panose="02030602050306030303"/>
              </a:rPr>
              <a:t>5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52" name="object 4"/>
          <p:cNvSpPr txBox="1"/>
          <p:nvPr/>
        </p:nvSpPr>
        <p:spPr>
          <a:xfrm>
            <a:off x="258267" y="5806236"/>
            <a:ext cx="8629015" cy="8813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55880">
              <a:lnSpc>
                <a:spcPts val="1680"/>
              </a:lnSpc>
              <a:spcBef>
                <a:spcPts val="160"/>
              </a:spcBef>
              <a:buAutoNum type="arabicPeriod"/>
              <a:tabLst>
                <a:tab pos="330200" algn="l"/>
              </a:tabLst>
            </a:pPr>
            <a:r>
              <a:rPr sz="1400" dirty="0">
                <a:latin typeface="Tahoma" panose="020B0604030504040204"/>
                <a:cs typeface="Tahoma" panose="020B0604030504040204"/>
              </a:rPr>
              <a:t>Blyth</a:t>
            </a:r>
            <a:r>
              <a:rPr sz="14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MJ,</a:t>
            </a:r>
            <a:r>
              <a:rPr sz="14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Kincaid</a:t>
            </a:r>
            <a:r>
              <a:rPr sz="14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R,</a:t>
            </a:r>
            <a:r>
              <a:rPr sz="14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Craigen</a:t>
            </a:r>
            <a:r>
              <a:rPr sz="14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MA,</a:t>
            </a:r>
            <a:r>
              <a:rPr sz="14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Bennet</a:t>
            </a:r>
            <a:r>
              <a:rPr sz="14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GC.</a:t>
            </a:r>
            <a:r>
              <a:rPr sz="14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15" dirty="0">
                <a:latin typeface="Tahoma" panose="020B0604030504040204"/>
                <a:cs typeface="Tahoma" panose="020B0604030504040204"/>
              </a:rPr>
              <a:t>The</a:t>
            </a:r>
            <a:r>
              <a:rPr sz="1400" spc="4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changing</a:t>
            </a:r>
            <a:r>
              <a:rPr sz="14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epidemiology</a:t>
            </a:r>
            <a:r>
              <a:rPr sz="14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of</a:t>
            </a:r>
            <a:r>
              <a:rPr sz="14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acute</a:t>
            </a:r>
            <a:r>
              <a:rPr sz="14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and</a:t>
            </a:r>
            <a:r>
              <a:rPr sz="14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subacute </a:t>
            </a:r>
            <a:r>
              <a:rPr sz="1400" spc="-4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haematogenous</a:t>
            </a:r>
            <a:r>
              <a:rPr sz="14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osteomyelitis</a:t>
            </a:r>
            <a:r>
              <a:rPr sz="1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in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children.</a:t>
            </a:r>
            <a:r>
              <a:rPr sz="1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450" spc="-20" dirty="0">
                <a:latin typeface="Tahoma" panose="020B0604030504040204"/>
                <a:cs typeface="Tahoma" panose="020B0604030504040204"/>
              </a:rPr>
              <a:t>J </a:t>
            </a:r>
            <a:r>
              <a:rPr sz="1450" spc="-25" dirty="0">
                <a:latin typeface="Tahoma" panose="020B0604030504040204"/>
                <a:cs typeface="Tahoma" panose="020B0604030504040204"/>
              </a:rPr>
              <a:t>Bone</a:t>
            </a:r>
            <a:r>
              <a:rPr sz="145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450" spc="-20" dirty="0">
                <a:latin typeface="Tahoma" panose="020B0604030504040204"/>
                <a:cs typeface="Tahoma" panose="020B0604030504040204"/>
              </a:rPr>
              <a:t>Joint </a:t>
            </a:r>
            <a:r>
              <a:rPr sz="1450" spc="-35" dirty="0">
                <a:latin typeface="Tahoma" panose="020B0604030504040204"/>
                <a:cs typeface="Tahoma" panose="020B0604030504040204"/>
              </a:rPr>
              <a:t>Surg</a:t>
            </a:r>
            <a:r>
              <a:rPr sz="145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50" spc="-85" dirty="0">
                <a:latin typeface="Tahoma" panose="020B0604030504040204"/>
                <a:cs typeface="Tahoma" panose="020B0604030504040204"/>
              </a:rPr>
              <a:t>Br.</a:t>
            </a:r>
            <a:r>
              <a:rPr sz="145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2001;83:99-102.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12700" marR="2558415">
              <a:lnSpc>
                <a:spcPts val="1680"/>
              </a:lnSpc>
              <a:buAutoNum type="arabicPeriod"/>
              <a:tabLst>
                <a:tab pos="165100" algn="l"/>
              </a:tabLst>
            </a:pPr>
            <a:r>
              <a:rPr sz="1400" spc="-5" dirty="0">
                <a:latin typeface="Tahoma" panose="020B0604030504040204"/>
                <a:cs typeface="Tahoma" panose="020B0604030504040204"/>
              </a:rPr>
              <a:t>Gillespie</a:t>
            </a:r>
            <a:r>
              <a:rPr sz="1400" dirty="0">
                <a:latin typeface="Tahoma" panose="020B0604030504040204"/>
                <a:cs typeface="Tahoma" panose="020B0604030504040204"/>
              </a:rPr>
              <a:t> WJ.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Epidemiology</a:t>
            </a:r>
            <a:r>
              <a:rPr sz="14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in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bone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and</a:t>
            </a:r>
            <a:r>
              <a:rPr sz="14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joint</a:t>
            </a:r>
            <a:r>
              <a:rPr sz="14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400" spc="-5" dirty="0">
                <a:latin typeface="Tahoma" panose="020B0604030504040204"/>
                <a:cs typeface="Tahoma" panose="020B0604030504040204"/>
              </a:rPr>
              <a:t>infection.</a:t>
            </a:r>
            <a:r>
              <a:rPr sz="14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50" spc="-30" dirty="0">
                <a:latin typeface="Tahoma" panose="020B0604030504040204"/>
                <a:cs typeface="Tahoma" panose="020B0604030504040204"/>
              </a:rPr>
              <a:t>Infect</a:t>
            </a:r>
            <a:r>
              <a:rPr sz="145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450" spc="-25" dirty="0">
                <a:latin typeface="Tahoma" panose="020B0604030504040204"/>
                <a:cs typeface="Tahoma" panose="020B0604030504040204"/>
              </a:rPr>
              <a:t>Dis</a:t>
            </a:r>
            <a:r>
              <a:rPr sz="1450" dirty="0">
                <a:latin typeface="Tahoma" panose="020B0604030504040204"/>
                <a:cs typeface="Tahoma" panose="020B0604030504040204"/>
              </a:rPr>
              <a:t> </a:t>
            </a:r>
            <a:r>
              <a:rPr sz="1450" spc="-20" dirty="0">
                <a:latin typeface="Tahoma" panose="020B0604030504040204"/>
                <a:cs typeface="Tahoma" panose="020B0604030504040204"/>
              </a:rPr>
              <a:t>Clin</a:t>
            </a:r>
            <a:r>
              <a:rPr sz="145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450" spc="-30" dirty="0">
                <a:latin typeface="Tahoma" panose="020B0604030504040204"/>
                <a:cs typeface="Tahoma" panose="020B0604030504040204"/>
              </a:rPr>
              <a:t>North </a:t>
            </a:r>
            <a:r>
              <a:rPr sz="1450" spc="-440" dirty="0">
                <a:latin typeface="Tahoma" panose="020B0604030504040204"/>
                <a:cs typeface="Tahoma" panose="020B0604030504040204"/>
              </a:rPr>
              <a:t> </a:t>
            </a:r>
            <a:r>
              <a:rPr sz="1450" spc="-30" dirty="0">
                <a:latin typeface="Tahoma" panose="020B0604030504040204"/>
                <a:cs typeface="Tahoma" panose="020B0604030504040204"/>
              </a:rPr>
              <a:t>Am.</a:t>
            </a:r>
            <a:r>
              <a:rPr sz="145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latin typeface="Tahoma" panose="020B0604030504040204"/>
                <a:cs typeface="Tahoma" panose="020B0604030504040204"/>
              </a:rPr>
              <a:t>1990;4:361-76.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object 2"/>
          <p:cNvSpPr txBox="1">
            <a:spLocks noGrp="1"/>
          </p:cNvSpPr>
          <p:nvPr>
            <p:ph type="title"/>
          </p:nvPr>
        </p:nvSpPr>
        <p:spPr>
          <a:xfrm>
            <a:off x="742899" y="395478"/>
            <a:ext cx="2539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4607A"/>
                </a:solidFill>
              </a:rPr>
              <a:t>Epidemiology</a:t>
            </a:r>
            <a:endParaRPr sz="3600"/>
          </a:p>
        </p:txBody>
      </p:sp>
      <p:sp>
        <p:nvSpPr>
          <p:cNvPr id="1048654" name="object 3"/>
          <p:cNvSpPr txBox="1"/>
          <p:nvPr/>
        </p:nvSpPr>
        <p:spPr>
          <a:xfrm>
            <a:off x="535940" y="1951989"/>
            <a:ext cx="807339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Incidence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increases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increase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grade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compounding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(Guistilo,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Anderson)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spc="-20" dirty="0">
                <a:latin typeface="Constantia" panose="02030602050306030303"/>
                <a:cs typeface="Constantia" panose="02030602050306030303"/>
              </a:rPr>
              <a:t>Approx.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2%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type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type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II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spc="-20" dirty="0">
                <a:latin typeface="Constantia" panose="02030602050306030303"/>
                <a:cs typeface="Constantia" panose="02030602050306030303"/>
              </a:rPr>
              <a:t>Approx.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10%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50%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type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III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55" name="object 4"/>
          <p:cNvSpPr txBox="1"/>
          <p:nvPr/>
        </p:nvSpPr>
        <p:spPr>
          <a:xfrm>
            <a:off x="535940" y="4451984"/>
            <a:ext cx="4813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tibia</a:t>
            </a:r>
            <a:r>
              <a:rPr sz="2000" spc="-7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most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common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site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183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37817" y="4581106"/>
            <a:ext cx="4275962" cy="19442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9558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4607A"/>
                </a:solidFill>
              </a:rPr>
              <a:t>: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8657" name="object 3"/>
          <p:cNvSpPr/>
          <p:nvPr/>
        </p:nvSpPr>
        <p:spPr>
          <a:xfrm>
            <a:off x="107052" y="2910839"/>
            <a:ext cx="0" cy="1280160"/>
          </a:xfrm>
          <a:custGeom>
            <a:avLst/>
            <a:gdLst/>
            <a:ahLst/>
            <a:cxnLst/>
            <a:rect l="l" t="t" r="r" b="b"/>
            <a:pathLst>
              <a:path h="1280160">
                <a:moveTo>
                  <a:pt x="0" y="0"/>
                </a:moveTo>
                <a:lnTo>
                  <a:pt x="0" y="0"/>
                </a:lnTo>
                <a:lnTo>
                  <a:pt x="0" y="12797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8658" name="object 4"/>
          <p:cNvSpPr txBox="1"/>
          <p:nvPr/>
        </p:nvSpPr>
        <p:spPr>
          <a:xfrm>
            <a:off x="179514" y="2819400"/>
            <a:ext cx="3402329" cy="1402080"/>
          </a:xfrm>
          <a:prstGeom prst="rect">
            <a:avLst/>
          </a:prstGeom>
          <a:solidFill>
            <a:srgbClr val="333300"/>
          </a:solidFill>
          <a:ln w="1270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548640" marR="19050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Direct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inoculation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of </a:t>
            </a:r>
            <a:r>
              <a:rPr sz="1800" spc="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microorganisms into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bone </a:t>
            </a:r>
            <a:r>
              <a:rPr sz="1800" spc="-5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penetrating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injuries and </a:t>
            </a:r>
            <a:r>
              <a:rPr sz="1800" spc="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surgical contamination are </a:t>
            </a:r>
            <a:r>
              <a:rPr sz="1800" spc="-5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most</a:t>
            </a:r>
            <a:r>
              <a:rPr sz="1800" spc="-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common</a:t>
            </a:r>
            <a:r>
              <a:rPr sz="1800" spc="-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causes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40" name="object 5"/>
          <p:cNvGrpSpPr/>
          <p:nvPr/>
        </p:nvGrpSpPr>
        <p:grpSpPr>
          <a:xfrm>
            <a:off x="3629533" y="470280"/>
            <a:ext cx="3192145" cy="1654810"/>
            <a:chOff x="3629533" y="470280"/>
            <a:chExt cx="3192145" cy="1654810"/>
          </a:xfrm>
        </p:grpSpPr>
        <p:sp>
          <p:nvSpPr>
            <p:cNvPr id="1048659" name="object 6"/>
            <p:cNvSpPr/>
            <p:nvPr/>
          </p:nvSpPr>
          <p:spPr>
            <a:xfrm>
              <a:off x="3635883" y="476630"/>
              <a:ext cx="3179445" cy="1642110"/>
            </a:xfrm>
            <a:custGeom>
              <a:avLst/>
              <a:gdLst/>
              <a:ahLst/>
              <a:cxnLst/>
              <a:rect l="l" t="t" r="r" b="b"/>
              <a:pathLst>
                <a:path w="3179445" h="1642110">
                  <a:moveTo>
                    <a:pt x="3179444" y="0"/>
                  </a:moveTo>
                  <a:lnTo>
                    <a:pt x="0" y="0"/>
                  </a:lnTo>
                  <a:lnTo>
                    <a:pt x="0" y="1642110"/>
                  </a:lnTo>
                  <a:lnTo>
                    <a:pt x="3179444" y="1642110"/>
                  </a:lnTo>
                  <a:lnTo>
                    <a:pt x="3179444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60" name="object 7"/>
            <p:cNvSpPr/>
            <p:nvPr/>
          </p:nvSpPr>
          <p:spPr>
            <a:xfrm>
              <a:off x="3635883" y="476630"/>
              <a:ext cx="3179445" cy="1642110"/>
            </a:xfrm>
            <a:custGeom>
              <a:avLst/>
              <a:gdLst/>
              <a:ahLst/>
              <a:cxnLst/>
              <a:rect l="l" t="t" r="r" b="b"/>
              <a:pathLst>
                <a:path w="3179445" h="1642110">
                  <a:moveTo>
                    <a:pt x="0" y="1642110"/>
                  </a:moveTo>
                  <a:lnTo>
                    <a:pt x="3179444" y="1642110"/>
                  </a:lnTo>
                  <a:lnTo>
                    <a:pt x="3179444" y="0"/>
                  </a:lnTo>
                  <a:lnTo>
                    <a:pt x="0" y="0"/>
                  </a:lnTo>
                  <a:lnTo>
                    <a:pt x="0" y="164211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8661" name="object 8"/>
          <p:cNvSpPr txBox="1"/>
          <p:nvPr/>
        </p:nvSpPr>
        <p:spPr>
          <a:xfrm>
            <a:off x="4185158" y="460628"/>
            <a:ext cx="152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Hematogenous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48662" name="object 9"/>
          <p:cNvSpPr txBox="1"/>
          <p:nvPr/>
        </p:nvSpPr>
        <p:spPr>
          <a:xfrm>
            <a:off x="6046342" y="460628"/>
            <a:ext cx="692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sp</a:t>
            </a:r>
            <a:r>
              <a:rPr sz="1800" spc="-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ead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the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48663" name="object 10"/>
          <p:cNvSpPr txBox="1"/>
          <p:nvPr/>
        </p:nvSpPr>
        <p:spPr>
          <a:xfrm>
            <a:off x="4185158" y="734948"/>
            <a:ext cx="25520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054100" algn="l"/>
                <a:tab pos="1297940" algn="l"/>
                <a:tab pos="1520825" algn="l"/>
                <a:tab pos="2107565" algn="l"/>
                <a:tab pos="2359025" algn="l"/>
              </a:tabLst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usually	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involves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metaphysis		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	l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ng 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bones</a:t>
            </a:r>
            <a:r>
              <a:rPr sz="1800" spc="29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1800" spc="29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children</a:t>
            </a:r>
            <a:r>
              <a:rPr sz="1800" spc="30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1800" spc="29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1800" spc="-5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erteb</a:t>
            </a:r>
            <a:r>
              <a:rPr sz="1800" spc="-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1800" spc="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		b</a:t>
            </a:r>
            <a:r>
              <a:rPr sz="1800" spc="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dies		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 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adults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48664" name="object 11"/>
          <p:cNvSpPr txBox="1"/>
          <p:nvPr/>
        </p:nvSpPr>
        <p:spPr>
          <a:xfrm>
            <a:off x="7311008" y="3124200"/>
            <a:ext cx="1725930" cy="10668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 panose="02020603050405020304"/>
              <a:cs typeface="Times New Roman" panose="02020603050405020304"/>
            </a:endParaRPr>
          </a:p>
          <a:p>
            <a:pPr marL="193040">
              <a:lnSpc>
                <a:spcPct val="100000"/>
              </a:lnSpc>
            </a:pPr>
            <a:r>
              <a:rPr sz="1800" spc="-10" dirty="0">
                <a:latin typeface="Tahoma" panose="020B0604030504040204"/>
                <a:cs typeface="Tahoma" panose="020B0604030504040204"/>
              </a:rPr>
              <a:t>Osteomyelitis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48665" name="object 12"/>
          <p:cNvSpPr txBox="1"/>
          <p:nvPr/>
        </p:nvSpPr>
        <p:spPr>
          <a:xfrm>
            <a:off x="4349622" y="3206623"/>
            <a:ext cx="2374900" cy="75374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1600" rIns="0" bIns="0" rtlCol="0">
            <a:spAutoFit/>
          </a:bodyPr>
          <a:lstStyle/>
          <a:p>
            <a:pPr marL="555625" marR="244475">
              <a:lnSpc>
                <a:spcPct val="100000"/>
              </a:lnSpc>
              <a:spcBef>
                <a:spcPts val="800"/>
              </a:spcBef>
            </a:pPr>
            <a:r>
              <a:rPr sz="1800" spc="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ga</a:t>
            </a:r>
            <a:r>
              <a:rPr sz="1800" spc="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isms  in</a:t>
            </a:r>
            <a:r>
              <a:rPr sz="1800" spc="-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bone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48666" name="object 13"/>
          <p:cNvSpPr txBox="1"/>
          <p:nvPr/>
        </p:nvSpPr>
        <p:spPr>
          <a:xfrm>
            <a:off x="3491865" y="4797145"/>
            <a:ext cx="3886200" cy="12954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</a:ln>
        </p:spPr>
        <p:txBody>
          <a:bodyPr vert="horz" wrap="square" lIns="0" tIns="235585" rIns="0" bIns="0" rtlCol="0">
            <a:spAutoFit/>
          </a:bodyPr>
          <a:lstStyle/>
          <a:p>
            <a:pPr marL="548640" marR="82550" algn="just">
              <a:lnSpc>
                <a:spcPct val="100000"/>
              </a:lnSpc>
              <a:spcBef>
                <a:spcPts val="1855"/>
              </a:spcBef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Contiguous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focus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of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infection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seen</a:t>
            </a:r>
            <a:r>
              <a:rPr sz="1800" spc="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patients</a:t>
            </a:r>
            <a:r>
              <a:rPr sz="1800" spc="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with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severe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vascular</a:t>
            </a:r>
            <a:r>
              <a:rPr sz="1800" spc="-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disease.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41" name="object 14"/>
          <p:cNvGrpSpPr/>
          <p:nvPr/>
        </p:nvGrpSpPr>
        <p:grpSpPr>
          <a:xfrm>
            <a:off x="3629533" y="3270250"/>
            <a:ext cx="622300" cy="498475"/>
            <a:chOff x="3629533" y="3270250"/>
            <a:chExt cx="622300" cy="498475"/>
          </a:xfrm>
        </p:grpSpPr>
        <p:sp>
          <p:nvSpPr>
            <p:cNvPr id="1048667" name="object 15"/>
            <p:cNvSpPr/>
            <p:nvPr/>
          </p:nvSpPr>
          <p:spPr>
            <a:xfrm>
              <a:off x="3635883" y="3276600"/>
              <a:ext cx="609600" cy="485775"/>
            </a:xfrm>
            <a:custGeom>
              <a:avLst/>
              <a:gdLst/>
              <a:ahLst/>
              <a:cxnLst/>
              <a:rect l="l" t="t" r="r" b="b"/>
              <a:pathLst>
                <a:path w="609600" h="485775">
                  <a:moveTo>
                    <a:pt x="457200" y="0"/>
                  </a:moveTo>
                  <a:lnTo>
                    <a:pt x="457200" y="121412"/>
                  </a:lnTo>
                  <a:lnTo>
                    <a:pt x="0" y="121412"/>
                  </a:lnTo>
                  <a:lnTo>
                    <a:pt x="0" y="364363"/>
                  </a:lnTo>
                  <a:lnTo>
                    <a:pt x="457200" y="364363"/>
                  </a:lnTo>
                  <a:lnTo>
                    <a:pt x="457200" y="485775"/>
                  </a:lnTo>
                  <a:lnTo>
                    <a:pt x="609600" y="24295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68" name="object 16"/>
            <p:cNvSpPr/>
            <p:nvPr/>
          </p:nvSpPr>
          <p:spPr>
            <a:xfrm>
              <a:off x="3635883" y="3276600"/>
              <a:ext cx="609600" cy="485775"/>
            </a:xfrm>
            <a:custGeom>
              <a:avLst/>
              <a:gdLst/>
              <a:ahLst/>
              <a:cxnLst/>
              <a:rect l="l" t="t" r="r" b="b"/>
              <a:pathLst>
                <a:path w="609600" h="485775">
                  <a:moveTo>
                    <a:pt x="0" y="121412"/>
                  </a:moveTo>
                  <a:lnTo>
                    <a:pt x="457200" y="121412"/>
                  </a:lnTo>
                  <a:lnTo>
                    <a:pt x="457200" y="0"/>
                  </a:lnTo>
                  <a:lnTo>
                    <a:pt x="609600" y="242950"/>
                  </a:lnTo>
                  <a:lnTo>
                    <a:pt x="457200" y="485775"/>
                  </a:lnTo>
                  <a:lnTo>
                    <a:pt x="457200" y="364363"/>
                  </a:lnTo>
                  <a:lnTo>
                    <a:pt x="0" y="364363"/>
                  </a:lnTo>
                  <a:lnTo>
                    <a:pt x="0" y="1214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2" name="object 17"/>
          <p:cNvGrpSpPr/>
          <p:nvPr/>
        </p:nvGrpSpPr>
        <p:grpSpPr>
          <a:xfrm>
            <a:off x="6772782" y="3346450"/>
            <a:ext cx="469900" cy="498475"/>
            <a:chOff x="6772782" y="3346450"/>
            <a:chExt cx="469900" cy="498475"/>
          </a:xfrm>
        </p:grpSpPr>
        <p:sp>
          <p:nvSpPr>
            <p:cNvPr id="1048669" name="object 18"/>
            <p:cNvSpPr/>
            <p:nvPr/>
          </p:nvSpPr>
          <p:spPr>
            <a:xfrm>
              <a:off x="6779132" y="3352800"/>
              <a:ext cx="457200" cy="485775"/>
            </a:xfrm>
            <a:custGeom>
              <a:avLst/>
              <a:gdLst/>
              <a:ahLst/>
              <a:cxnLst/>
              <a:rect l="l" t="t" r="r" b="b"/>
              <a:pathLst>
                <a:path w="457200" h="485775">
                  <a:moveTo>
                    <a:pt x="342900" y="0"/>
                  </a:moveTo>
                  <a:lnTo>
                    <a:pt x="342900" y="121412"/>
                  </a:lnTo>
                  <a:lnTo>
                    <a:pt x="0" y="121412"/>
                  </a:lnTo>
                  <a:lnTo>
                    <a:pt x="0" y="364363"/>
                  </a:lnTo>
                  <a:lnTo>
                    <a:pt x="342900" y="364363"/>
                  </a:lnTo>
                  <a:lnTo>
                    <a:pt x="342900" y="485775"/>
                  </a:lnTo>
                  <a:lnTo>
                    <a:pt x="457200" y="2429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70" name="object 19"/>
            <p:cNvSpPr/>
            <p:nvPr/>
          </p:nvSpPr>
          <p:spPr>
            <a:xfrm>
              <a:off x="6779132" y="3352800"/>
              <a:ext cx="457200" cy="485775"/>
            </a:xfrm>
            <a:custGeom>
              <a:avLst/>
              <a:gdLst/>
              <a:ahLst/>
              <a:cxnLst/>
              <a:rect l="l" t="t" r="r" b="b"/>
              <a:pathLst>
                <a:path w="457200" h="485775">
                  <a:moveTo>
                    <a:pt x="0" y="121412"/>
                  </a:moveTo>
                  <a:lnTo>
                    <a:pt x="342900" y="121412"/>
                  </a:lnTo>
                  <a:lnTo>
                    <a:pt x="342900" y="0"/>
                  </a:lnTo>
                  <a:lnTo>
                    <a:pt x="457200" y="242950"/>
                  </a:lnTo>
                  <a:lnTo>
                    <a:pt x="342900" y="485775"/>
                  </a:lnTo>
                  <a:lnTo>
                    <a:pt x="342900" y="364363"/>
                  </a:lnTo>
                  <a:lnTo>
                    <a:pt x="0" y="364363"/>
                  </a:lnTo>
                  <a:lnTo>
                    <a:pt x="0" y="1214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3" name="object 20"/>
          <p:cNvGrpSpPr/>
          <p:nvPr/>
        </p:nvGrpSpPr>
        <p:grpSpPr>
          <a:xfrm>
            <a:off x="5175250" y="2203450"/>
            <a:ext cx="498475" cy="774700"/>
            <a:chOff x="5175250" y="2203450"/>
            <a:chExt cx="498475" cy="774700"/>
          </a:xfrm>
        </p:grpSpPr>
        <p:sp>
          <p:nvSpPr>
            <p:cNvPr id="1048671" name="object 21"/>
            <p:cNvSpPr/>
            <p:nvPr/>
          </p:nvSpPr>
          <p:spPr>
            <a:xfrm>
              <a:off x="5181600" y="2209800"/>
              <a:ext cx="485775" cy="762000"/>
            </a:xfrm>
            <a:custGeom>
              <a:avLst/>
              <a:gdLst/>
              <a:ahLst/>
              <a:cxnLst/>
              <a:rect l="l" t="t" r="r" b="b"/>
              <a:pathLst>
                <a:path w="485775" h="762000">
                  <a:moveTo>
                    <a:pt x="364363" y="0"/>
                  </a:moveTo>
                  <a:lnTo>
                    <a:pt x="121412" y="0"/>
                  </a:lnTo>
                  <a:lnTo>
                    <a:pt x="121412" y="571500"/>
                  </a:lnTo>
                  <a:lnTo>
                    <a:pt x="0" y="571500"/>
                  </a:lnTo>
                  <a:lnTo>
                    <a:pt x="242950" y="762000"/>
                  </a:lnTo>
                  <a:lnTo>
                    <a:pt x="485775" y="571500"/>
                  </a:lnTo>
                  <a:lnTo>
                    <a:pt x="364363" y="571500"/>
                  </a:lnTo>
                  <a:lnTo>
                    <a:pt x="36436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72" name="object 22"/>
            <p:cNvSpPr/>
            <p:nvPr/>
          </p:nvSpPr>
          <p:spPr>
            <a:xfrm>
              <a:off x="5181600" y="2209800"/>
              <a:ext cx="485775" cy="762000"/>
            </a:xfrm>
            <a:custGeom>
              <a:avLst/>
              <a:gdLst/>
              <a:ahLst/>
              <a:cxnLst/>
              <a:rect l="l" t="t" r="r" b="b"/>
              <a:pathLst>
                <a:path w="485775" h="762000">
                  <a:moveTo>
                    <a:pt x="0" y="571500"/>
                  </a:moveTo>
                  <a:lnTo>
                    <a:pt x="121412" y="571500"/>
                  </a:lnTo>
                  <a:lnTo>
                    <a:pt x="121412" y="0"/>
                  </a:lnTo>
                  <a:lnTo>
                    <a:pt x="364363" y="0"/>
                  </a:lnTo>
                  <a:lnTo>
                    <a:pt x="364363" y="571500"/>
                  </a:lnTo>
                  <a:lnTo>
                    <a:pt x="485775" y="571500"/>
                  </a:lnTo>
                  <a:lnTo>
                    <a:pt x="242950" y="76200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4" name="object 23"/>
          <p:cNvGrpSpPr/>
          <p:nvPr/>
        </p:nvGrpSpPr>
        <p:grpSpPr>
          <a:xfrm>
            <a:off x="5175250" y="4108450"/>
            <a:ext cx="498475" cy="622300"/>
            <a:chOff x="5175250" y="4108450"/>
            <a:chExt cx="498475" cy="622300"/>
          </a:xfrm>
        </p:grpSpPr>
        <p:sp>
          <p:nvSpPr>
            <p:cNvPr id="1048673" name="object 24"/>
            <p:cNvSpPr/>
            <p:nvPr/>
          </p:nvSpPr>
          <p:spPr>
            <a:xfrm>
              <a:off x="5181600" y="4114800"/>
              <a:ext cx="485775" cy="609600"/>
            </a:xfrm>
            <a:custGeom>
              <a:avLst/>
              <a:gdLst/>
              <a:ahLst/>
              <a:cxnLst/>
              <a:rect l="l" t="t" r="r" b="b"/>
              <a:pathLst>
                <a:path w="485775" h="609600">
                  <a:moveTo>
                    <a:pt x="242950" y="0"/>
                  </a:moveTo>
                  <a:lnTo>
                    <a:pt x="0" y="152400"/>
                  </a:lnTo>
                  <a:lnTo>
                    <a:pt x="121412" y="152400"/>
                  </a:lnTo>
                  <a:lnTo>
                    <a:pt x="121412" y="609600"/>
                  </a:lnTo>
                  <a:lnTo>
                    <a:pt x="364363" y="609600"/>
                  </a:lnTo>
                  <a:lnTo>
                    <a:pt x="364363" y="152400"/>
                  </a:lnTo>
                  <a:lnTo>
                    <a:pt x="485775" y="152400"/>
                  </a:lnTo>
                  <a:lnTo>
                    <a:pt x="2429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74" name="object 25"/>
            <p:cNvSpPr/>
            <p:nvPr/>
          </p:nvSpPr>
          <p:spPr>
            <a:xfrm>
              <a:off x="5181600" y="4114800"/>
              <a:ext cx="485775" cy="609600"/>
            </a:xfrm>
            <a:custGeom>
              <a:avLst/>
              <a:gdLst/>
              <a:ahLst/>
              <a:cxnLst/>
              <a:rect l="l" t="t" r="r" b="b"/>
              <a:pathLst>
                <a:path w="485775" h="609600">
                  <a:moveTo>
                    <a:pt x="0" y="152400"/>
                  </a:moveTo>
                  <a:lnTo>
                    <a:pt x="242950" y="0"/>
                  </a:lnTo>
                  <a:lnTo>
                    <a:pt x="485775" y="152400"/>
                  </a:lnTo>
                  <a:lnTo>
                    <a:pt x="364363" y="152400"/>
                  </a:lnTo>
                  <a:lnTo>
                    <a:pt x="364363" y="609600"/>
                  </a:lnTo>
                  <a:lnTo>
                    <a:pt x="121412" y="609600"/>
                  </a:lnTo>
                  <a:lnTo>
                    <a:pt x="121412" y="15240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6063237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184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9718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209718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209718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188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8675" name="object 8"/>
          <p:cNvSpPr txBox="1">
            <a:spLocks noGrp="1"/>
          </p:cNvSpPr>
          <p:nvPr>
            <p:ph type="title"/>
          </p:nvPr>
        </p:nvSpPr>
        <p:spPr>
          <a:xfrm>
            <a:off x="-12700" y="181482"/>
            <a:ext cx="3592829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04607A"/>
                </a:solidFill>
              </a:rPr>
              <a:t>Pathogenesis:</a:t>
            </a:r>
            <a:endParaRPr spc="-20" dirty="0">
              <a:solidFill>
                <a:srgbClr val="04607A"/>
              </a:solidFill>
            </a:endParaRPr>
          </a:p>
        </p:txBody>
      </p:sp>
      <p:sp>
        <p:nvSpPr>
          <p:cNvPr id="1048676" name="object 9"/>
          <p:cNvSpPr txBox="1"/>
          <p:nvPr/>
        </p:nvSpPr>
        <p:spPr>
          <a:xfrm>
            <a:off x="78739" y="1278712"/>
            <a:ext cx="2233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800" i="1" spc="-20" dirty="0">
                <a:latin typeface="Constantia" panose="02030602050306030303"/>
                <a:cs typeface="Constantia" panose="02030602050306030303"/>
              </a:rPr>
              <a:t>Host</a:t>
            </a:r>
            <a:r>
              <a:rPr sz="2800" i="1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i="1" spc="-25" dirty="0">
                <a:latin typeface="Constantia" panose="02030602050306030303"/>
                <a:cs typeface="Constantia" panose="02030602050306030303"/>
              </a:rPr>
              <a:t>Factors</a:t>
            </a:r>
            <a:endParaRPr sz="28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189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16112"/>
            <a:ext cx="7696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object 2"/>
          <p:cNvSpPr txBox="1">
            <a:spLocks noGrp="1"/>
          </p:cNvSpPr>
          <p:nvPr>
            <p:ph type="title"/>
          </p:nvPr>
        </p:nvSpPr>
        <p:spPr>
          <a:xfrm>
            <a:off x="414019" y="556082"/>
            <a:ext cx="435419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4607A"/>
                </a:solidFill>
              </a:rPr>
              <a:t>Bacterial</a:t>
            </a:r>
            <a:r>
              <a:rPr spc="-60" dirty="0">
                <a:solidFill>
                  <a:srgbClr val="04607A"/>
                </a:solidFill>
              </a:rPr>
              <a:t> </a:t>
            </a:r>
            <a:r>
              <a:rPr spc="-35" dirty="0">
                <a:solidFill>
                  <a:srgbClr val="04607A"/>
                </a:solidFill>
              </a:rPr>
              <a:t>factors:</a:t>
            </a:r>
            <a:endParaRPr spc="-35" dirty="0">
              <a:solidFill>
                <a:srgbClr val="04607A"/>
              </a:solidFill>
            </a:endParaRPr>
          </a:p>
        </p:txBody>
      </p:sp>
      <p:sp>
        <p:nvSpPr>
          <p:cNvPr id="1048678" name="object 3"/>
          <p:cNvSpPr txBox="1"/>
          <p:nvPr/>
        </p:nvSpPr>
        <p:spPr>
          <a:xfrm>
            <a:off x="78739" y="2074291"/>
            <a:ext cx="8079740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Formation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a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glycocalyx</a:t>
            </a:r>
            <a:r>
              <a:rPr sz="2000" spc="-7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surrounding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infecting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organisms.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652780" marR="8890" lvl="1" indent="-247015" algn="just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protects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organisms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from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action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phagocytes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prevents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access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most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antimicrobials.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652780" marR="5080" lvl="1" indent="-247015" algn="just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surface 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negative 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charge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devitalized bone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 a metal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implant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promotes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organism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adherence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and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subsequent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glycocalyx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formation.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7" y="5985932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362204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osteomyelitis:</a:t>
            </a:r>
            <a:endParaRPr spc="-20" dirty="0"/>
          </a:p>
        </p:txBody>
      </p:sp>
      <p:sp>
        <p:nvSpPr>
          <p:cNvPr id="1048680" name="object 3"/>
          <p:cNvSpPr txBox="1"/>
          <p:nvPr/>
        </p:nvSpPr>
        <p:spPr>
          <a:xfrm>
            <a:off x="2540" y="708406"/>
            <a:ext cx="5092065" cy="466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3220" marR="6985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63220" algn="l"/>
              </a:tabLst>
            </a:pP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Prostaglandin-E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production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has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been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shown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five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thirty fold higher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in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infected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than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normal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728980" marR="65405" lvl="1" indent="-247015" algn="just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728980" algn="l"/>
                <a:tab pos="2588260" algn="l"/>
                <a:tab pos="37268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postulated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 responsible for bone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rpt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	sequestr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m  formation</a:t>
            </a:r>
            <a:r>
              <a:rPr sz="1950" baseline="26000" dirty="0">
                <a:latin typeface="Constantia" panose="02030602050306030303"/>
                <a:cs typeface="Constantia" panose="02030602050306030303"/>
              </a:rPr>
              <a:t>6,7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363220" marR="68580" indent="-274320" algn="just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632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Effective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phagocytosis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defense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patients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1950" spc="-7" baseline="26000" dirty="0">
                <a:latin typeface="Constantia" panose="02030602050306030303"/>
                <a:cs typeface="Constantia" panose="02030602050306030303"/>
              </a:rPr>
              <a:t>8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3632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62585" algn="l"/>
                <a:tab pos="363220" algn="l"/>
              </a:tabLst>
            </a:pP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Intramedullary</a:t>
            </a:r>
            <a:r>
              <a:rPr sz="2000" spc="2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oxygen</a:t>
            </a:r>
            <a:r>
              <a:rPr sz="2000" spc="3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tensions</a:t>
            </a:r>
            <a:r>
              <a:rPr sz="2000" spc="3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important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63220">
              <a:lnSpc>
                <a:spcPct val="100000"/>
              </a:lnSpc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ha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yt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functi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728980" marR="62230" lvl="1" indent="-24701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728980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oxygen</a:t>
            </a:r>
            <a:r>
              <a:rPr sz="2000" spc="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tensions</a:t>
            </a:r>
            <a:r>
              <a:rPr sz="2000" spc="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&lt;30</a:t>
            </a:r>
            <a:r>
              <a:rPr sz="2000" spc="1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mm</a:t>
            </a:r>
            <a:r>
              <a:rPr sz="2000" spc="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Hg</a:t>
            </a:r>
            <a:r>
              <a:rPr sz="2000" spc="1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impair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normal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phagocytic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function</a:t>
            </a:r>
            <a:r>
              <a:rPr sz="1950" baseline="26000" dirty="0">
                <a:latin typeface="Constantia" panose="02030602050306030303"/>
                <a:cs typeface="Constantia" panose="02030602050306030303"/>
              </a:rPr>
              <a:t>9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190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81600" y="1319275"/>
            <a:ext cx="3962399" cy="3694049"/>
          </a:xfrm>
          <a:prstGeom prst="rect">
            <a:avLst/>
          </a:prstGeom>
        </p:spPr>
      </p:pic>
      <p:sp>
        <p:nvSpPr>
          <p:cNvPr id="1048681" name="object 5"/>
          <p:cNvSpPr txBox="1"/>
          <p:nvPr/>
        </p:nvSpPr>
        <p:spPr>
          <a:xfrm>
            <a:off x="258267" y="5762869"/>
            <a:ext cx="8515350" cy="8566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185"/>
              </a:spcBef>
            </a:pPr>
            <a:r>
              <a:rPr sz="900" spc="-5" dirty="0">
                <a:latin typeface="Tahoma" panose="020B0604030504040204"/>
                <a:cs typeface="Tahoma" panose="020B0604030504040204"/>
              </a:rPr>
              <a:t>6.Plotquin</a:t>
            </a:r>
            <a:r>
              <a:rPr sz="9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D,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Dekel</a:t>
            </a:r>
            <a:r>
              <a:rPr sz="9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S,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Katz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S,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Danon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A.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Prostaglandin</a:t>
            </a:r>
            <a:r>
              <a:rPr sz="900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10" dirty="0">
                <a:latin typeface="Tahoma" panose="020B0604030504040204"/>
                <a:cs typeface="Tahoma" panose="020B0604030504040204"/>
              </a:rPr>
              <a:t>release</a:t>
            </a:r>
            <a:r>
              <a:rPr sz="900" spc="4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by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normal and</a:t>
            </a:r>
            <a:r>
              <a:rPr sz="9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osteomyelitic</a:t>
            </a:r>
            <a:r>
              <a:rPr sz="90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human</a:t>
            </a:r>
            <a:r>
              <a:rPr sz="90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bones.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30" dirty="0">
                <a:latin typeface="Tahoma" panose="020B0604030504040204"/>
                <a:cs typeface="Tahoma" panose="020B0604030504040204"/>
              </a:rPr>
              <a:t>Prostaglandins</a:t>
            </a:r>
            <a:r>
              <a:rPr sz="95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30" dirty="0">
                <a:latin typeface="Tahoma" panose="020B0604030504040204"/>
                <a:cs typeface="Tahoma" panose="020B0604030504040204"/>
              </a:rPr>
              <a:t>Leukot</a:t>
            </a:r>
            <a:r>
              <a:rPr sz="95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30" dirty="0">
                <a:latin typeface="Tahoma" panose="020B0604030504040204"/>
                <a:cs typeface="Tahoma" panose="020B0604030504040204"/>
              </a:rPr>
              <a:t>Essent</a:t>
            </a:r>
            <a:r>
              <a:rPr sz="95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30" dirty="0">
                <a:latin typeface="Tahoma" panose="020B0604030504040204"/>
                <a:cs typeface="Tahoma" panose="020B0604030504040204"/>
              </a:rPr>
              <a:t>Fatty</a:t>
            </a:r>
            <a:r>
              <a:rPr sz="95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10" dirty="0">
                <a:latin typeface="Tahoma" panose="020B0604030504040204"/>
                <a:cs typeface="Tahoma" panose="020B0604030504040204"/>
              </a:rPr>
              <a:t>Acids.</a:t>
            </a:r>
            <a:r>
              <a:rPr sz="900" spc="-10" dirty="0">
                <a:latin typeface="Tahoma" panose="020B0604030504040204"/>
                <a:cs typeface="Tahoma" panose="020B0604030504040204"/>
              </a:rPr>
              <a:t>1991;43:13-5.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 7.Ralston</a:t>
            </a:r>
            <a:r>
              <a:rPr sz="9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SH.</a:t>
            </a:r>
            <a:r>
              <a:rPr sz="9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Role</a:t>
            </a:r>
            <a:r>
              <a:rPr sz="9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of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cytokines</a:t>
            </a:r>
            <a:r>
              <a:rPr sz="9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in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clinical</a:t>
            </a:r>
            <a:r>
              <a:rPr sz="9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10" dirty="0">
                <a:latin typeface="Tahoma" panose="020B0604030504040204"/>
                <a:cs typeface="Tahoma" panose="020B0604030504040204"/>
              </a:rPr>
              <a:t>disorders</a:t>
            </a:r>
            <a:r>
              <a:rPr sz="9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of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bone</a:t>
            </a:r>
            <a:r>
              <a:rPr sz="9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metabolism.</a:t>
            </a:r>
            <a:r>
              <a:rPr sz="9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In:Gowen </a:t>
            </a:r>
            <a:r>
              <a:rPr sz="900" dirty="0">
                <a:latin typeface="Tahoma" panose="020B0604030504040204"/>
                <a:cs typeface="Tahoma" panose="020B0604030504040204"/>
              </a:rPr>
              <a:t>M,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editor.</a:t>
            </a:r>
            <a:r>
              <a:rPr sz="9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30" dirty="0">
                <a:latin typeface="Tahoma" panose="020B0604030504040204"/>
                <a:cs typeface="Tahoma" panose="020B0604030504040204"/>
              </a:rPr>
              <a:t>Cytokines</a:t>
            </a:r>
            <a:r>
              <a:rPr sz="95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30" dirty="0">
                <a:latin typeface="Tahoma" panose="020B0604030504040204"/>
                <a:cs typeface="Tahoma" panose="020B0604030504040204"/>
              </a:rPr>
              <a:t>and</a:t>
            </a:r>
            <a:r>
              <a:rPr sz="950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30" dirty="0">
                <a:latin typeface="Tahoma" panose="020B0604030504040204"/>
                <a:cs typeface="Tahoma" panose="020B0604030504040204"/>
              </a:rPr>
              <a:t>bone</a:t>
            </a:r>
            <a:r>
              <a:rPr sz="95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30" dirty="0">
                <a:latin typeface="Tahoma" panose="020B0604030504040204"/>
                <a:cs typeface="Tahoma" panose="020B0604030504040204"/>
              </a:rPr>
              <a:t>metabolism.</a:t>
            </a:r>
            <a:r>
              <a:rPr sz="95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Boca</a:t>
            </a:r>
            <a:r>
              <a:rPr sz="90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Raton,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FL:</a:t>
            </a:r>
            <a:r>
              <a:rPr sz="9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CRCPress;</a:t>
            </a:r>
            <a:r>
              <a:rPr sz="9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1992.p</a:t>
            </a:r>
            <a:r>
              <a:rPr sz="9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370-1. </a:t>
            </a:r>
            <a:r>
              <a:rPr sz="90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8.Subasi</a:t>
            </a:r>
            <a:r>
              <a:rPr sz="9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M,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 Kapukaya</a:t>
            </a:r>
            <a:r>
              <a:rPr sz="900" spc="40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A,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Kesemenli</a:t>
            </a:r>
            <a:r>
              <a:rPr sz="90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C,</a:t>
            </a:r>
            <a:r>
              <a:rPr sz="9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Kaya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H,</a:t>
            </a:r>
            <a:r>
              <a:rPr sz="9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Sari</a:t>
            </a:r>
            <a:r>
              <a:rPr sz="9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I.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Effect </a:t>
            </a:r>
            <a:r>
              <a:rPr sz="900" dirty="0">
                <a:latin typeface="Tahoma" panose="020B0604030504040204"/>
                <a:cs typeface="Tahoma" panose="020B0604030504040204"/>
              </a:rPr>
              <a:t>of</a:t>
            </a:r>
            <a:r>
              <a:rPr sz="9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granulocytemacrophage</a:t>
            </a:r>
            <a:r>
              <a:rPr sz="9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colony-stimulating</a:t>
            </a:r>
            <a:r>
              <a:rPr sz="9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factor </a:t>
            </a:r>
            <a:r>
              <a:rPr sz="900" dirty="0">
                <a:latin typeface="Tahoma" panose="020B0604030504040204"/>
                <a:cs typeface="Tahoma" panose="020B0604030504040204"/>
              </a:rPr>
              <a:t>on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 treatment</a:t>
            </a:r>
            <a:r>
              <a:rPr sz="9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of</a:t>
            </a:r>
            <a:r>
              <a:rPr sz="9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acute</a:t>
            </a:r>
            <a:r>
              <a:rPr sz="90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osteomyelitis.</a:t>
            </a:r>
            <a:endParaRPr sz="9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1050"/>
              </a:lnSpc>
            </a:pPr>
            <a:r>
              <a:rPr sz="900" dirty="0">
                <a:latin typeface="Tahoma" panose="020B0604030504040204"/>
                <a:cs typeface="Tahoma" panose="020B0604030504040204"/>
              </a:rPr>
              <a:t>An</a:t>
            </a:r>
            <a:r>
              <a:rPr sz="9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10" dirty="0">
                <a:latin typeface="Tahoma" panose="020B0604030504040204"/>
                <a:cs typeface="Tahoma" panose="020B0604030504040204"/>
              </a:rPr>
              <a:t>experimental</a:t>
            </a:r>
            <a:r>
              <a:rPr sz="9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investigation</a:t>
            </a:r>
            <a:r>
              <a:rPr sz="9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in</a:t>
            </a:r>
            <a:r>
              <a:rPr sz="90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rats.</a:t>
            </a:r>
            <a:r>
              <a:rPr sz="9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25" dirty="0">
                <a:latin typeface="Tahoma" panose="020B0604030504040204"/>
                <a:cs typeface="Tahoma" panose="020B0604030504040204"/>
              </a:rPr>
              <a:t>Arch</a:t>
            </a:r>
            <a:r>
              <a:rPr sz="95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30" dirty="0">
                <a:latin typeface="Tahoma" panose="020B0604030504040204"/>
                <a:cs typeface="Tahoma" panose="020B0604030504040204"/>
              </a:rPr>
              <a:t>Orthop</a:t>
            </a:r>
            <a:r>
              <a:rPr sz="95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30" dirty="0">
                <a:latin typeface="Tahoma" panose="020B0604030504040204"/>
                <a:cs typeface="Tahoma" panose="020B0604030504040204"/>
              </a:rPr>
              <a:t>Trauma</a:t>
            </a:r>
            <a:r>
              <a:rPr sz="95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25" dirty="0">
                <a:latin typeface="Tahoma" panose="020B0604030504040204"/>
                <a:cs typeface="Tahoma" panose="020B0604030504040204"/>
              </a:rPr>
              <a:t>Surg.</a:t>
            </a:r>
            <a:r>
              <a:rPr sz="95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2001;121:</a:t>
            </a:r>
            <a:r>
              <a:rPr sz="9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170-3.</a:t>
            </a:r>
            <a:endParaRPr sz="900">
              <a:latin typeface="Tahoma" panose="020B0604030504040204"/>
              <a:cs typeface="Tahoma" panose="020B0604030504040204"/>
            </a:endParaRPr>
          </a:p>
          <a:p>
            <a:pPr marL="12700" marR="468630">
              <a:lnSpc>
                <a:spcPts val="1080"/>
              </a:lnSpc>
              <a:spcBef>
                <a:spcPts val="30"/>
              </a:spcBef>
            </a:pPr>
            <a:r>
              <a:rPr sz="900" dirty="0">
                <a:latin typeface="Tahoma" panose="020B0604030504040204"/>
                <a:cs typeface="Tahoma" panose="020B0604030504040204"/>
              </a:rPr>
              <a:t>9.</a:t>
            </a:r>
            <a:r>
              <a:rPr sz="9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Mader</a:t>
            </a:r>
            <a:r>
              <a:rPr sz="9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JT,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Brown GL,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Guckian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JC,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Wells </a:t>
            </a:r>
            <a:r>
              <a:rPr sz="900" dirty="0">
                <a:latin typeface="Tahoma" panose="020B0604030504040204"/>
                <a:cs typeface="Tahoma" panose="020B0604030504040204"/>
              </a:rPr>
              <a:t>CH,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Reinarz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JA.</a:t>
            </a:r>
            <a:r>
              <a:rPr sz="9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A</a:t>
            </a:r>
            <a:r>
              <a:rPr sz="9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mechanism</a:t>
            </a:r>
            <a:r>
              <a:rPr sz="9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forthe</a:t>
            </a:r>
            <a:r>
              <a:rPr sz="9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amelioration</a:t>
            </a:r>
            <a:r>
              <a:rPr sz="9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by</a:t>
            </a:r>
            <a:r>
              <a:rPr sz="9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hyperbaric</a:t>
            </a:r>
            <a:r>
              <a:rPr sz="9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10" dirty="0">
                <a:latin typeface="Tahoma" panose="020B0604030504040204"/>
                <a:cs typeface="Tahoma" panose="020B0604030504040204"/>
              </a:rPr>
              <a:t>oxygen</a:t>
            </a:r>
            <a:r>
              <a:rPr sz="900" spc="40" dirty="0">
                <a:latin typeface="Tahoma" panose="020B0604030504040204"/>
                <a:cs typeface="Tahoma" panose="020B0604030504040204"/>
              </a:rPr>
              <a:t> </a:t>
            </a:r>
            <a:r>
              <a:rPr sz="900" dirty="0">
                <a:latin typeface="Tahoma" panose="020B0604030504040204"/>
                <a:cs typeface="Tahoma" panose="020B0604030504040204"/>
              </a:rPr>
              <a:t>of</a:t>
            </a:r>
            <a:r>
              <a:rPr sz="9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10" dirty="0">
                <a:latin typeface="Tahoma" panose="020B0604030504040204"/>
                <a:cs typeface="Tahoma" panose="020B0604030504040204"/>
              </a:rPr>
              <a:t>experimental</a:t>
            </a:r>
            <a:r>
              <a:rPr sz="900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staphylococcal</a:t>
            </a:r>
            <a:r>
              <a:rPr sz="90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osteomyelitis </a:t>
            </a:r>
            <a:r>
              <a:rPr sz="90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in</a:t>
            </a:r>
            <a:r>
              <a:rPr sz="9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rabbits.</a:t>
            </a:r>
            <a:r>
              <a:rPr sz="9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25" dirty="0">
                <a:latin typeface="Tahoma" panose="020B0604030504040204"/>
                <a:cs typeface="Tahoma" panose="020B0604030504040204"/>
              </a:rPr>
              <a:t>J</a:t>
            </a:r>
            <a:r>
              <a:rPr sz="95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25" dirty="0">
                <a:latin typeface="Tahoma" panose="020B0604030504040204"/>
                <a:cs typeface="Tahoma" panose="020B0604030504040204"/>
              </a:rPr>
              <a:t>Infect</a:t>
            </a:r>
            <a:r>
              <a:rPr sz="95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950" spc="-30" dirty="0">
                <a:latin typeface="Tahoma" panose="020B0604030504040204"/>
                <a:cs typeface="Tahoma" panose="020B0604030504040204"/>
              </a:rPr>
              <a:t>Dis.</a:t>
            </a:r>
            <a:r>
              <a:rPr sz="95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900" spc="-5" dirty="0">
                <a:latin typeface="Tahoma" panose="020B0604030504040204"/>
                <a:cs typeface="Tahoma" panose="020B0604030504040204"/>
              </a:rPr>
              <a:t>1980;142:915-22.</a:t>
            </a:r>
            <a:endParaRPr sz="9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object 2"/>
          <p:cNvSpPr txBox="1">
            <a:spLocks noGrp="1"/>
          </p:cNvSpPr>
          <p:nvPr>
            <p:ph type="title"/>
          </p:nvPr>
        </p:nvSpPr>
        <p:spPr>
          <a:xfrm>
            <a:off x="-12700" y="205181"/>
            <a:ext cx="27597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4607A"/>
                </a:solidFill>
              </a:rPr>
              <a:t>P</a:t>
            </a:r>
            <a:r>
              <a:rPr spc="-50" dirty="0">
                <a:solidFill>
                  <a:srgbClr val="04607A"/>
                </a:solidFill>
              </a:rPr>
              <a:t>a</a:t>
            </a:r>
            <a:r>
              <a:rPr dirty="0">
                <a:solidFill>
                  <a:srgbClr val="04607A"/>
                </a:solidFill>
              </a:rPr>
              <a:t>thology: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8683" name="object 3"/>
          <p:cNvSpPr txBox="1"/>
          <p:nvPr/>
        </p:nvSpPr>
        <p:spPr>
          <a:xfrm>
            <a:off x="78739" y="1153134"/>
            <a:ext cx="7774940" cy="47879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4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ema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os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elitis: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marR="6350" indent="-247015">
              <a:lnSpc>
                <a:spcPct val="100000"/>
              </a:lnSpc>
              <a:spcBef>
                <a:spcPts val="480"/>
              </a:spcBef>
              <a:buSzPct val="85000"/>
              <a:buChar char="•"/>
              <a:tabLst>
                <a:tab pos="652145" algn="l"/>
                <a:tab pos="65278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occurs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children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&lt;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15</a:t>
            </a:r>
            <a:r>
              <a:rPr sz="2000" spc="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years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age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although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adults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can</a:t>
            </a:r>
            <a:r>
              <a:rPr sz="20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have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this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disease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indent="-247015">
              <a:lnSpc>
                <a:spcPct val="100000"/>
              </a:lnSpc>
              <a:spcBef>
                <a:spcPts val="550"/>
              </a:spcBef>
              <a:buSzPct val="85000"/>
              <a:buChar char="•"/>
              <a:tabLst>
                <a:tab pos="652145" algn="l"/>
                <a:tab pos="65278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occurs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metaphysis</a:t>
            </a:r>
            <a:r>
              <a:rPr sz="2000" spc="-8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long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bones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.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927100" lvl="1" indent="-247650">
              <a:lnSpc>
                <a:spcPct val="100000"/>
              </a:lnSpc>
              <a:spcBef>
                <a:spcPts val="525"/>
              </a:spcBef>
              <a:buSzPct val="69000"/>
              <a:buFont typeface="Segoe UI Symbol" panose="020B0502040204020203"/>
              <a:buChar char="⚫"/>
              <a:tabLst>
                <a:tab pos="927100" algn="l"/>
                <a:tab pos="927735" algn="l"/>
              </a:tabLst>
            </a:pPr>
            <a:r>
              <a:rPr sz="21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1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metaphysis</a:t>
            </a:r>
            <a:r>
              <a:rPr sz="21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decreased</a:t>
            </a:r>
            <a:r>
              <a:rPr sz="21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activity</a:t>
            </a:r>
            <a:r>
              <a:rPr sz="21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1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macrophages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marL="927100" lvl="1" indent="-247650">
              <a:lnSpc>
                <a:spcPct val="100000"/>
              </a:lnSpc>
              <a:spcBef>
                <a:spcPts val="505"/>
              </a:spcBef>
              <a:buSzPct val="69000"/>
              <a:buFont typeface="Segoe UI Symbol" panose="020B0502040204020203"/>
              <a:buChar char="⚫"/>
              <a:tabLst>
                <a:tab pos="927100" algn="l"/>
                <a:tab pos="927735" algn="l"/>
              </a:tabLst>
            </a:pPr>
            <a:r>
              <a:rPr sz="2100" spc="-15" dirty="0">
                <a:latin typeface="Constantia" panose="02030602050306030303"/>
                <a:cs typeface="Constantia" panose="02030602050306030303"/>
              </a:rPr>
              <a:t>Frequent</a:t>
            </a:r>
            <a:r>
              <a:rPr sz="21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trauma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marL="927100" lvl="1" indent="-247650">
              <a:lnSpc>
                <a:spcPct val="100000"/>
              </a:lnSpc>
              <a:spcBef>
                <a:spcPts val="505"/>
              </a:spcBef>
              <a:buSzPct val="69000"/>
              <a:buFont typeface="Segoe UI Symbol" panose="020B0502040204020203"/>
              <a:buChar char="⚫"/>
              <a:tabLst>
                <a:tab pos="927100" algn="l"/>
                <a:tab pos="927735" algn="l"/>
              </a:tabLst>
            </a:pPr>
            <a:r>
              <a:rPr sz="2100" spc="-5" dirty="0">
                <a:latin typeface="Constantia" panose="02030602050306030303"/>
                <a:cs typeface="Constantia" panose="02030602050306030303"/>
              </a:rPr>
              <a:t>Precarious</a:t>
            </a:r>
            <a:r>
              <a:rPr sz="21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blood</a:t>
            </a:r>
            <a:r>
              <a:rPr sz="21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supply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Diaphysial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marR="5080" indent="-24701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Earlier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metaphysis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but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due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to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growth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becomes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diaphyseal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mostly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children.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indent="-24701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ect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auma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dia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indent="-24701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25" dirty="0">
                <a:latin typeface="Constantia" panose="02030602050306030303"/>
                <a:cs typeface="Constantia" panose="02030602050306030303"/>
              </a:rPr>
              <a:t>Tubercular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object 2"/>
          <p:cNvSpPr txBox="1">
            <a:spLocks noGrp="1"/>
          </p:cNvSpPr>
          <p:nvPr>
            <p:ph type="title"/>
          </p:nvPr>
        </p:nvSpPr>
        <p:spPr>
          <a:xfrm>
            <a:off x="-12700" y="538683"/>
            <a:ext cx="27597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4607A"/>
                </a:solidFill>
              </a:rPr>
              <a:t>P</a:t>
            </a:r>
            <a:r>
              <a:rPr spc="-50" dirty="0">
                <a:solidFill>
                  <a:srgbClr val="04607A"/>
                </a:solidFill>
              </a:rPr>
              <a:t>a</a:t>
            </a:r>
            <a:r>
              <a:rPr dirty="0">
                <a:solidFill>
                  <a:srgbClr val="04607A"/>
                </a:solidFill>
              </a:rPr>
              <a:t>thology: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8685" name="object 3"/>
          <p:cNvSpPr txBox="1"/>
          <p:nvPr/>
        </p:nvSpPr>
        <p:spPr>
          <a:xfrm>
            <a:off x="471931" y="1742300"/>
            <a:ext cx="4814570" cy="108966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59080" indent="-247015">
              <a:lnSpc>
                <a:spcPct val="100000"/>
              </a:lnSpc>
              <a:spcBef>
                <a:spcPts val="285"/>
              </a:spcBef>
              <a:buSzPct val="120000"/>
              <a:buChar char="–"/>
              <a:tabLst>
                <a:tab pos="25971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sharp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hairpin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turns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59080" indent="-247015">
              <a:lnSpc>
                <a:spcPct val="100000"/>
              </a:lnSpc>
              <a:spcBef>
                <a:spcPts val="510"/>
              </a:spcBef>
              <a:buChar char="–"/>
              <a:tabLst>
                <a:tab pos="259715" algn="l"/>
                <a:tab pos="895985" algn="l"/>
                <a:tab pos="2004695" algn="l"/>
                <a:tab pos="3536315" algn="l"/>
                <a:tab pos="4386580" algn="l"/>
              </a:tabLst>
            </a:pPr>
            <a:r>
              <a:rPr sz="2000" spc="15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w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om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nside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ab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	sl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59080">
              <a:lnSpc>
                <a:spcPct val="100000"/>
              </a:lnSpc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more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turbulent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191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3068637"/>
            <a:ext cx="2882900" cy="3251200"/>
          </a:xfrm>
          <a:prstGeom prst="rect">
            <a:avLst/>
          </a:prstGeom>
        </p:spPr>
      </p:pic>
      <p:pic>
        <p:nvPicPr>
          <p:cNvPr id="209719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90" y="228517"/>
            <a:ext cx="3519098" cy="64631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object 2"/>
          <p:cNvSpPr txBox="1">
            <a:spLocks noGrp="1"/>
          </p:cNvSpPr>
          <p:nvPr>
            <p:ph type="title"/>
          </p:nvPr>
        </p:nvSpPr>
        <p:spPr>
          <a:xfrm>
            <a:off x="599033" y="297306"/>
            <a:ext cx="29451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0" dirty="0">
                <a:solidFill>
                  <a:srgbClr val="04607A"/>
                </a:solidFill>
              </a:rPr>
              <a:t>Pathogenesis</a:t>
            </a:r>
            <a:endParaRPr sz="4300"/>
          </a:p>
        </p:txBody>
      </p:sp>
      <p:sp>
        <p:nvSpPr>
          <p:cNvPr id="1048687" name="object 3"/>
          <p:cNvSpPr txBox="1"/>
          <p:nvPr/>
        </p:nvSpPr>
        <p:spPr>
          <a:xfrm>
            <a:off x="383540" y="2743326"/>
            <a:ext cx="1644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0AD0D9"/>
                </a:solidFill>
                <a:latin typeface="Constantia" panose="02030602050306030303"/>
                <a:cs typeface="Constantia" panose="02030602050306030303"/>
              </a:rPr>
              <a:t>1.</a:t>
            </a:r>
            <a:endParaRPr sz="19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88" name="object 4"/>
          <p:cNvSpPr txBox="1"/>
          <p:nvPr/>
        </p:nvSpPr>
        <p:spPr>
          <a:xfrm>
            <a:off x="383540" y="1303375"/>
            <a:ext cx="8232140" cy="31292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22300" marR="5080" algn="just">
              <a:lnSpc>
                <a:spcPct val="105000"/>
              </a:lnSpc>
              <a:spcBef>
                <a:spcPts val="205"/>
              </a:spcBef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Whatever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inciting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cause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bacteria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reaches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metaphysis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rapidly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growing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&amp;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provokes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inflammatory 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response.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22300" algn="just">
              <a:lnSpc>
                <a:spcPct val="100000"/>
              </a:lnSpc>
              <a:spcBef>
                <a:spcPts val="605"/>
              </a:spcBef>
            </a:pPr>
            <a:r>
              <a:rPr sz="2000" b="1" spc="-5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why</a:t>
            </a:r>
            <a:r>
              <a:rPr sz="2000" b="1" spc="-50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metaphysis</a:t>
            </a:r>
            <a:r>
              <a:rPr sz="2000" b="1" spc="-55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is</a:t>
            </a:r>
            <a:r>
              <a:rPr sz="2000" b="1" spc="-20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involved</a:t>
            </a:r>
            <a:endParaRPr sz="2000">
              <a:latin typeface="Comic Sans MS" panose="030F0702030302020204"/>
              <a:cs typeface="Comic Sans MS" panose="030F0702030302020204"/>
            </a:endParaRPr>
          </a:p>
          <a:p>
            <a:pPr marL="622300" marR="12700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Infected</a:t>
            </a:r>
            <a:r>
              <a:rPr sz="2000" spc="2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embolus</a:t>
            </a:r>
            <a:r>
              <a:rPr sz="2000" spc="1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1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trapped</a:t>
            </a:r>
            <a:r>
              <a:rPr sz="2000" spc="2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2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U-shaped</a:t>
            </a:r>
            <a:r>
              <a:rPr sz="2000" spc="2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small</a:t>
            </a:r>
            <a:r>
              <a:rPr sz="2000" spc="22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end</a:t>
            </a:r>
            <a:r>
              <a:rPr sz="2000" spc="2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arteries</a:t>
            </a:r>
            <a:r>
              <a:rPr sz="2000" spc="1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located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predominantly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metaphyseal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region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22300" indent="-609600">
              <a:lnSpc>
                <a:spcPct val="100000"/>
              </a:lnSpc>
              <a:spcBef>
                <a:spcPts val="600"/>
              </a:spcBef>
              <a:buClr>
                <a:srgbClr val="0AD0D9"/>
              </a:buClr>
              <a:buSzPct val="95000"/>
              <a:buAutoNum type="arabicPeriod"/>
              <a:tabLst>
                <a:tab pos="621665" algn="l"/>
                <a:tab pos="62230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Relative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lack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phagocytosis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activity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metaphyseal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region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22300" indent="-609600">
              <a:lnSpc>
                <a:spcPct val="100000"/>
              </a:lnSpc>
              <a:spcBef>
                <a:spcPts val="600"/>
              </a:spcBef>
              <a:buClr>
                <a:srgbClr val="0AD0D9"/>
              </a:buClr>
              <a:buSzPct val="95000"/>
              <a:buAutoNum type="arabicPeriod"/>
              <a:tabLst>
                <a:tab pos="621665" algn="l"/>
                <a:tab pos="62230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Highly</a:t>
            </a:r>
            <a:r>
              <a:rPr sz="2000" spc="3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vascularised</a:t>
            </a:r>
            <a:r>
              <a:rPr sz="2000" spc="4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region</a:t>
            </a:r>
            <a:r>
              <a:rPr sz="2000" spc="3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---minor</a:t>
            </a:r>
            <a:r>
              <a:rPr sz="2000" spc="3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trauma—hemorrhage</a:t>
            </a:r>
            <a:r>
              <a:rPr sz="2000" spc="3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----locus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22300">
              <a:lnSpc>
                <a:spcPct val="10000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minor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esistanta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e--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-e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x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ellent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cultu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me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ium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87692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object 2"/>
          <p:cNvSpPr txBox="1">
            <a:spLocks noGrp="1"/>
          </p:cNvSpPr>
          <p:nvPr>
            <p:ph type="title"/>
          </p:nvPr>
        </p:nvSpPr>
        <p:spPr>
          <a:xfrm>
            <a:off x="2803905" y="1031494"/>
            <a:ext cx="3538220" cy="749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4607A"/>
                </a:solidFill>
              </a:rPr>
              <a:t>O</a:t>
            </a:r>
            <a:r>
              <a:rPr spc="-65" dirty="0">
                <a:solidFill>
                  <a:srgbClr val="04607A"/>
                </a:solidFill>
              </a:rPr>
              <a:t>s</a:t>
            </a:r>
            <a:r>
              <a:rPr spc="-45" dirty="0">
                <a:solidFill>
                  <a:srgbClr val="04607A"/>
                </a:solidFill>
              </a:rPr>
              <a:t>t</a:t>
            </a:r>
            <a:r>
              <a:rPr dirty="0">
                <a:solidFill>
                  <a:srgbClr val="04607A"/>
                </a:solidFill>
              </a:rPr>
              <a:t>eo</a:t>
            </a:r>
            <a:r>
              <a:rPr spc="-105" dirty="0">
                <a:solidFill>
                  <a:srgbClr val="04607A"/>
                </a:solidFill>
              </a:rPr>
              <a:t>m</a:t>
            </a:r>
            <a:r>
              <a:rPr spc="-60" dirty="0">
                <a:solidFill>
                  <a:srgbClr val="04607A"/>
                </a:solidFill>
              </a:rPr>
              <a:t>y</a:t>
            </a:r>
            <a:r>
              <a:rPr dirty="0">
                <a:solidFill>
                  <a:srgbClr val="04607A"/>
                </a:solidFill>
              </a:rPr>
              <a:t>elitis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8591" name="object 3"/>
          <p:cNvSpPr txBox="1"/>
          <p:nvPr/>
        </p:nvSpPr>
        <p:spPr>
          <a:xfrm>
            <a:off x="535940" y="1869566"/>
            <a:ext cx="7974330" cy="223139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15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7020" algn="l"/>
                <a:tab pos="1579245" algn="l"/>
              </a:tabLst>
            </a:pPr>
            <a:r>
              <a:rPr sz="2600" spc="-10" dirty="0">
                <a:latin typeface="Constantia" panose="02030602050306030303"/>
                <a:cs typeface="Constantia" panose="02030602050306030303"/>
              </a:rPr>
              <a:t>Nelaton	(1834)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:</a:t>
            </a:r>
            <a:r>
              <a:rPr sz="26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coined</a:t>
            </a:r>
            <a:r>
              <a:rPr sz="26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osteomyelitis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 marL="286385" marR="5080" indent="-274320">
              <a:lnSpc>
                <a:spcPct val="100000"/>
              </a:lnSpc>
              <a:spcBef>
                <a:spcPts val="65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800" spc="-10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8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5" dirty="0">
                <a:latin typeface="Constantia" panose="02030602050306030303"/>
                <a:cs typeface="Constantia" panose="02030602050306030303"/>
              </a:rPr>
              <a:t>root</a:t>
            </a:r>
            <a:r>
              <a:rPr sz="28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30" dirty="0">
                <a:latin typeface="Constantia" panose="02030602050306030303"/>
                <a:cs typeface="Constantia" panose="02030602050306030303"/>
              </a:rPr>
              <a:t>words</a:t>
            </a:r>
            <a:r>
              <a:rPr sz="28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i="1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osteon</a:t>
            </a:r>
            <a:r>
              <a:rPr sz="2800" i="1" spc="3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(bone)</a:t>
            </a:r>
            <a:r>
              <a:rPr sz="2800" spc="-5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8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i="1" spc="-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myelo</a:t>
            </a:r>
            <a:r>
              <a:rPr sz="2800" i="1" spc="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i="1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(</a:t>
            </a:r>
            <a:r>
              <a:rPr sz="28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marrow</a:t>
            </a:r>
            <a:r>
              <a:rPr sz="2800" i="1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) </a:t>
            </a:r>
            <a:r>
              <a:rPr sz="2800" i="1" spc="-64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20" dirty="0">
                <a:latin typeface="Constantia" panose="02030602050306030303"/>
                <a:cs typeface="Constantia" panose="02030602050306030303"/>
              </a:rPr>
              <a:t>are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combined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with </a:t>
            </a:r>
            <a:r>
              <a:rPr sz="2800" i="1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itis </a:t>
            </a:r>
            <a:r>
              <a:rPr sz="2800" i="1" spc="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(</a:t>
            </a:r>
            <a:r>
              <a:rPr sz="2800" spc="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inflammation</a:t>
            </a:r>
            <a:r>
              <a:rPr sz="2800" i="1" spc="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) </a:t>
            </a:r>
            <a:r>
              <a:rPr sz="2800" spc="-25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800" dirty="0">
                <a:latin typeface="Constantia" panose="02030602050306030303"/>
                <a:cs typeface="Constantia" panose="02030602050306030303"/>
              </a:rPr>
              <a:t>define </a:t>
            </a:r>
            <a:r>
              <a:rPr sz="28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clinical </a:t>
            </a:r>
            <a:r>
              <a:rPr sz="2800" spc="-15" dirty="0">
                <a:latin typeface="Constantia" panose="02030602050306030303"/>
                <a:cs typeface="Constantia" panose="02030602050306030303"/>
              </a:rPr>
              <a:t>state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in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which bone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is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infected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with </a:t>
            </a:r>
            <a:r>
              <a:rPr sz="28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5" dirty="0">
                <a:latin typeface="Constantia" panose="02030602050306030303"/>
                <a:cs typeface="Constantia" panose="02030602050306030303"/>
              </a:rPr>
              <a:t>microorganisms.</a:t>
            </a:r>
            <a:endParaRPr sz="28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162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36108" y="4005097"/>
            <a:ext cx="2376297" cy="2721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" y="5826506"/>
            <a:ext cx="2267965" cy="6504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object 2"/>
          <p:cNvSpPr txBox="1">
            <a:spLocks noGrp="1"/>
          </p:cNvSpPr>
          <p:nvPr>
            <p:ph type="title"/>
          </p:nvPr>
        </p:nvSpPr>
        <p:spPr>
          <a:xfrm>
            <a:off x="166827" y="499059"/>
            <a:ext cx="16662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04607A"/>
                </a:solidFill>
              </a:rPr>
              <a:t>Pathology</a:t>
            </a:r>
            <a:endParaRPr sz="3200"/>
          </a:p>
        </p:txBody>
      </p:sp>
      <p:grpSp>
        <p:nvGrpSpPr>
          <p:cNvPr id="153" name="object 3"/>
          <p:cNvGrpSpPr/>
          <p:nvPr/>
        </p:nvGrpSpPr>
        <p:grpSpPr>
          <a:xfrm>
            <a:off x="5635878" y="831850"/>
            <a:ext cx="317500" cy="684530"/>
            <a:chOff x="5635878" y="831850"/>
            <a:chExt cx="317500" cy="684530"/>
          </a:xfrm>
        </p:grpSpPr>
        <p:sp>
          <p:nvSpPr>
            <p:cNvPr id="1048690" name="object 4"/>
            <p:cNvSpPr/>
            <p:nvPr/>
          </p:nvSpPr>
          <p:spPr>
            <a:xfrm>
              <a:off x="5642228" y="838200"/>
              <a:ext cx="304800" cy="671830"/>
            </a:xfrm>
            <a:custGeom>
              <a:avLst/>
              <a:gdLst/>
              <a:ahLst/>
              <a:cxnLst/>
              <a:rect l="l" t="t" r="r" b="b"/>
              <a:pathLst>
                <a:path w="304800" h="671830">
                  <a:moveTo>
                    <a:pt x="228600" y="0"/>
                  </a:moveTo>
                  <a:lnTo>
                    <a:pt x="76200" y="0"/>
                  </a:lnTo>
                  <a:lnTo>
                    <a:pt x="76200" y="503682"/>
                  </a:lnTo>
                  <a:lnTo>
                    <a:pt x="0" y="503682"/>
                  </a:lnTo>
                  <a:lnTo>
                    <a:pt x="152400" y="671576"/>
                  </a:lnTo>
                  <a:lnTo>
                    <a:pt x="304800" y="503682"/>
                  </a:lnTo>
                  <a:lnTo>
                    <a:pt x="228600" y="503682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91" name="object 5"/>
            <p:cNvSpPr/>
            <p:nvPr/>
          </p:nvSpPr>
          <p:spPr>
            <a:xfrm>
              <a:off x="5642228" y="838200"/>
              <a:ext cx="304800" cy="671830"/>
            </a:xfrm>
            <a:custGeom>
              <a:avLst/>
              <a:gdLst/>
              <a:ahLst/>
              <a:cxnLst/>
              <a:rect l="l" t="t" r="r" b="b"/>
              <a:pathLst>
                <a:path w="304800" h="671830">
                  <a:moveTo>
                    <a:pt x="0" y="503682"/>
                  </a:moveTo>
                  <a:lnTo>
                    <a:pt x="76200" y="503682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503682"/>
                  </a:lnTo>
                  <a:lnTo>
                    <a:pt x="304800" y="503682"/>
                  </a:lnTo>
                  <a:lnTo>
                    <a:pt x="152400" y="671576"/>
                  </a:lnTo>
                  <a:lnTo>
                    <a:pt x="0" y="5036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4" name="object 6"/>
          <p:cNvGrpSpPr/>
          <p:nvPr/>
        </p:nvGrpSpPr>
        <p:grpSpPr>
          <a:xfrm>
            <a:off x="5635878" y="1974850"/>
            <a:ext cx="317500" cy="850900"/>
            <a:chOff x="5635878" y="1974850"/>
            <a:chExt cx="317500" cy="850900"/>
          </a:xfrm>
        </p:grpSpPr>
        <p:sp>
          <p:nvSpPr>
            <p:cNvPr id="1048692" name="object 7"/>
            <p:cNvSpPr/>
            <p:nvPr/>
          </p:nvSpPr>
          <p:spPr>
            <a:xfrm>
              <a:off x="5642228" y="1981200"/>
              <a:ext cx="304800" cy="838200"/>
            </a:xfrm>
            <a:custGeom>
              <a:avLst/>
              <a:gdLst/>
              <a:ahLst/>
              <a:cxnLst/>
              <a:rect l="l" t="t" r="r" b="b"/>
              <a:pathLst>
                <a:path w="304800" h="838200">
                  <a:moveTo>
                    <a:pt x="228600" y="0"/>
                  </a:moveTo>
                  <a:lnTo>
                    <a:pt x="76200" y="0"/>
                  </a:lnTo>
                  <a:lnTo>
                    <a:pt x="76200" y="628650"/>
                  </a:lnTo>
                  <a:lnTo>
                    <a:pt x="0" y="628650"/>
                  </a:lnTo>
                  <a:lnTo>
                    <a:pt x="152400" y="838200"/>
                  </a:lnTo>
                  <a:lnTo>
                    <a:pt x="304800" y="628650"/>
                  </a:lnTo>
                  <a:lnTo>
                    <a:pt x="228600" y="62865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93" name="object 8"/>
            <p:cNvSpPr/>
            <p:nvPr/>
          </p:nvSpPr>
          <p:spPr>
            <a:xfrm>
              <a:off x="5642228" y="1981200"/>
              <a:ext cx="304800" cy="838200"/>
            </a:xfrm>
            <a:custGeom>
              <a:avLst/>
              <a:gdLst/>
              <a:ahLst/>
              <a:cxnLst/>
              <a:rect l="l" t="t" r="r" b="b"/>
              <a:pathLst>
                <a:path w="304800" h="838200">
                  <a:moveTo>
                    <a:pt x="0" y="628650"/>
                  </a:moveTo>
                  <a:lnTo>
                    <a:pt x="76200" y="62865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628650"/>
                  </a:lnTo>
                  <a:lnTo>
                    <a:pt x="304800" y="628650"/>
                  </a:lnTo>
                  <a:lnTo>
                    <a:pt x="152400" y="838200"/>
                  </a:lnTo>
                  <a:lnTo>
                    <a:pt x="0" y="6286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8694" name="object 9"/>
          <p:cNvSpPr txBox="1"/>
          <p:nvPr/>
        </p:nvSpPr>
        <p:spPr>
          <a:xfrm>
            <a:off x="3203829" y="228600"/>
            <a:ext cx="5257800" cy="533400"/>
          </a:xfrm>
          <a:prstGeom prst="rect">
            <a:avLst/>
          </a:prstGeom>
          <a:ln w="28575">
            <a:solidFill>
              <a:srgbClr val="0E6EC5"/>
            </a:solidFill>
          </a:ln>
        </p:spPr>
        <p:txBody>
          <a:bodyPr vert="horz" wrap="square" lIns="0" tIns="14414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135"/>
              </a:spcBef>
            </a:pPr>
            <a:r>
              <a:rPr sz="1600" spc="-5" dirty="0">
                <a:latin typeface="Tahoma" panose="020B0604030504040204"/>
                <a:cs typeface="Tahoma" panose="020B0604030504040204"/>
              </a:rPr>
              <a:t>These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are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 end-artery</a:t>
            </a:r>
            <a:r>
              <a:rPr sz="16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branches</a:t>
            </a:r>
            <a:r>
              <a:rPr sz="160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of</a:t>
            </a:r>
            <a:r>
              <a:rPr sz="16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the</a:t>
            </a:r>
            <a:r>
              <a:rPr sz="16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nutrient</a:t>
            </a:r>
            <a:r>
              <a:rPr sz="16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artery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48695" name="object 10"/>
          <p:cNvSpPr txBox="1"/>
          <p:nvPr/>
        </p:nvSpPr>
        <p:spPr>
          <a:xfrm>
            <a:off x="4270628" y="3810000"/>
            <a:ext cx="3048000" cy="304800"/>
          </a:xfrm>
          <a:prstGeom prst="rect">
            <a:avLst/>
          </a:prstGeom>
          <a:ln w="28575">
            <a:solidFill>
              <a:srgbClr val="0E6EC5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010285">
              <a:lnSpc>
                <a:spcPct val="100000"/>
              </a:lnSpc>
              <a:spcBef>
                <a:spcPts val="240"/>
              </a:spcBef>
            </a:pPr>
            <a:r>
              <a:rPr sz="1600" spc="-10" dirty="0">
                <a:latin typeface="Tahoma" panose="020B0604030504040204"/>
                <a:cs typeface="Tahoma" panose="020B0604030504040204"/>
              </a:rPr>
              <a:t>Obstruction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48696" name="object 11"/>
          <p:cNvSpPr txBox="1"/>
          <p:nvPr/>
        </p:nvSpPr>
        <p:spPr>
          <a:xfrm>
            <a:off x="4346828" y="4648200"/>
            <a:ext cx="2971800" cy="381000"/>
          </a:xfrm>
          <a:prstGeom prst="rect">
            <a:avLst/>
          </a:prstGeom>
          <a:ln w="28575">
            <a:solidFill>
              <a:srgbClr val="0E6EC5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540"/>
              </a:spcBef>
            </a:pPr>
            <a:r>
              <a:rPr sz="1600" spc="-15" dirty="0">
                <a:latin typeface="Tahoma" panose="020B0604030504040204"/>
                <a:cs typeface="Tahoma" panose="020B0604030504040204"/>
              </a:rPr>
              <a:t>Avascular</a:t>
            </a:r>
            <a:r>
              <a:rPr sz="16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necrosis</a:t>
            </a:r>
            <a:r>
              <a:rPr sz="16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of</a:t>
            </a:r>
            <a:r>
              <a:rPr sz="160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bone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48697" name="object 12"/>
          <p:cNvSpPr txBox="1"/>
          <p:nvPr/>
        </p:nvSpPr>
        <p:spPr>
          <a:xfrm>
            <a:off x="4042028" y="2895600"/>
            <a:ext cx="3810000" cy="381000"/>
          </a:xfrm>
          <a:prstGeom prst="rect">
            <a:avLst/>
          </a:prstGeom>
          <a:ln w="28575">
            <a:solidFill>
              <a:srgbClr val="0E6EC5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540"/>
              </a:spcBef>
            </a:pPr>
            <a:r>
              <a:rPr sz="1600" spc="-10" dirty="0">
                <a:latin typeface="Tahoma" panose="020B0604030504040204"/>
                <a:cs typeface="Tahoma" panose="020B0604030504040204"/>
              </a:rPr>
              <a:t>tissue</a:t>
            </a:r>
            <a:r>
              <a:rPr sz="160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necrosis,</a:t>
            </a:r>
            <a:r>
              <a:rPr sz="16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breakdown</a:t>
            </a:r>
            <a:r>
              <a:rPr sz="16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of</a:t>
            </a:r>
            <a:r>
              <a:rPr sz="16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bone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55" name="object 13"/>
          <p:cNvGrpSpPr/>
          <p:nvPr/>
        </p:nvGrpSpPr>
        <p:grpSpPr>
          <a:xfrm>
            <a:off x="5635878" y="3270250"/>
            <a:ext cx="317500" cy="546100"/>
            <a:chOff x="5635878" y="3270250"/>
            <a:chExt cx="317500" cy="546100"/>
          </a:xfrm>
        </p:grpSpPr>
        <p:sp>
          <p:nvSpPr>
            <p:cNvPr id="1048698" name="object 14"/>
            <p:cNvSpPr/>
            <p:nvPr/>
          </p:nvSpPr>
          <p:spPr>
            <a:xfrm>
              <a:off x="5642228" y="3276600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228600" y="0"/>
                  </a:moveTo>
                  <a:lnTo>
                    <a:pt x="76200" y="0"/>
                  </a:lnTo>
                  <a:lnTo>
                    <a:pt x="76200" y="400050"/>
                  </a:lnTo>
                  <a:lnTo>
                    <a:pt x="0" y="400050"/>
                  </a:lnTo>
                  <a:lnTo>
                    <a:pt x="152400" y="533400"/>
                  </a:lnTo>
                  <a:lnTo>
                    <a:pt x="304800" y="400050"/>
                  </a:lnTo>
                  <a:lnTo>
                    <a:pt x="228600" y="40005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99" name="object 15"/>
            <p:cNvSpPr/>
            <p:nvPr/>
          </p:nvSpPr>
          <p:spPr>
            <a:xfrm>
              <a:off x="5642228" y="3276600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400050"/>
                  </a:moveTo>
                  <a:lnTo>
                    <a:pt x="76200" y="40005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400050"/>
                  </a:lnTo>
                  <a:lnTo>
                    <a:pt x="304800" y="400050"/>
                  </a:lnTo>
                  <a:lnTo>
                    <a:pt x="152400" y="533400"/>
                  </a:lnTo>
                  <a:lnTo>
                    <a:pt x="0" y="400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8700" name="object 16"/>
          <p:cNvSpPr txBox="1"/>
          <p:nvPr/>
        </p:nvSpPr>
        <p:spPr>
          <a:xfrm>
            <a:off x="3584828" y="1600200"/>
            <a:ext cx="4800600" cy="304800"/>
          </a:xfrm>
          <a:prstGeom prst="rect">
            <a:avLst/>
          </a:prstGeom>
          <a:ln w="28575">
            <a:solidFill>
              <a:srgbClr val="0E6EC5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235"/>
              </a:spcBef>
            </a:pPr>
            <a:r>
              <a:rPr sz="1600" spc="-5" dirty="0">
                <a:latin typeface="Tahoma" panose="020B0604030504040204"/>
                <a:cs typeface="Tahoma" panose="020B0604030504040204"/>
              </a:rPr>
              <a:t>acute</a:t>
            </a:r>
            <a:r>
              <a:rPr sz="16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inflammatory</a:t>
            </a:r>
            <a:r>
              <a:rPr sz="1600" spc="4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response</a:t>
            </a:r>
            <a:r>
              <a:rPr sz="16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due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to</a:t>
            </a:r>
            <a:r>
              <a:rPr sz="160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infection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56" name="object 17"/>
          <p:cNvGrpSpPr/>
          <p:nvPr/>
        </p:nvGrpSpPr>
        <p:grpSpPr>
          <a:xfrm>
            <a:off x="5635878" y="4184650"/>
            <a:ext cx="393700" cy="393700"/>
            <a:chOff x="5635878" y="4184650"/>
            <a:chExt cx="393700" cy="393700"/>
          </a:xfrm>
        </p:grpSpPr>
        <p:sp>
          <p:nvSpPr>
            <p:cNvPr id="1048701" name="object 18"/>
            <p:cNvSpPr/>
            <p:nvPr/>
          </p:nvSpPr>
          <p:spPr>
            <a:xfrm>
              <a:off x="5642228" y="41910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285750" y="0"/>
                  </a:moveTo>
                  <a:lnTo>
                    <a:pt x="95250" y="0"/>
                  </a:lnTo>
                  <a:lnTo>
                    <a:pt x="95250" y="285750"/>
                  </a:lnTo>
                  <a:lnTo>
                    <a:pt x="0" y="285750"/>
                  </a:lnTo>
                  <a:lnTo>
                    <a:pt x="190500" y="381000"/>
                  </a:lnTo>
                  <a:lnTo>
                    <a:pt x="381000" y="285750"/>
                  </a:lnTo>
                  <a:lnTo>
                    <a:pt x="285750" y="28575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702" name="object 19"/>
            <p:cNvSpPr/>
            <p:nvPr/>
          </p:nvSpPr>
          <p:spPr>
            <a:xfrm>
              <a:off x="5642228" y="41910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285750"/>
                  </a:moveTo>
                  <a:lnTo>
                    <a:pt x="95250" y="28575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285750"/>
                  </a:lnTo>
                  <a:lnTo>
                    <a:pt x="381000" y="285750"/>
                  </a:lnTo>
                  <a:lnTo>
                    <a:pt x="190500" y="381000"/>
                  </a:lnTo>
                  <a:lnTo>
                    <a:pt x="0" y="2857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8703" name="object 20"/>
          <p:cNvSpPr txBox="1"/>
          <p:nvPr/>
        </p:nvSpPr>
        <p:spPr>
          <a:xfrm>
            <a:off x="4346828" y="5486400"/>
            <a:ext cx="2895600" cy="228600"/>
          </a:xfrm>
          <a:prstGeom prst="rect">
            <a:avLst/>
          </a:prstGeom>
          <a:ln w="28575">
            <a:solidFill>
              <a:srgbClr val="0E6E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3245">
              <a:lnSpc>
                <a:spcPts val="1800"/>
              </a:lnSpc>
            </a:pPr>
            <a:r>
              <a:rPr sz="1600" spc="-10" dirty="0">
                <a:latin typeface="Tahoma" panose="020B0604030504040204"/>
                <a:cs typeface="Tahoma" panose="020B0604030504040204"/>
              </a:rPr>
              <a:t>Squestra</a:t>
            </a:r>
            <a:r>
              <a:rPr sz="16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formation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57" name="object 21"/>
          <p:cNvGrpSpPr/>
          <p:nvPr/>
        </p:nvGrpSpPr>
        <p:grpSpPr>
          <a:xfrm>
            <a:off x="5635878" y="5022850"/>
            <a:ext cx="317500" cy="469900"/>
            <a:chOff x="5635878" y="5022850"/>
            <a:chExt cx="317500" cy="469900"/>
          </a:xfrm>
        </p:grpSpPr>
        <p:sp>
          <p:nvSpPr>
            <p:cNvPr id="1048704" name="object 22"/>
            <p:cNvSpPr/>
            <p:nvPr/>
          </p:nvSpPr>
          <p:spPr>
            <a:xfrm>
              <a:off x="5642228" y="50292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228600" y="0"/>
                  </a:moveTo>
                  <a:lnTo>
                    <a:pt x="76200" y="0"/>
                  </a:lnTo>
                  <a:lnTo>
                    <a:pt x="76200" y="342900"/>
                  </a:lnTo>
                  <a:lnTo>
                    <a:pt x="0" y="342900"/>
                  </a:lnTo>
                  <a:lnTo>
                    <a:pt x="152400" y="457200"/>
                  </a:lnTo>
                  <a:lnTo>
                    <a:pt x="304800" y="342900"/>
                  </a:lnTo>
                  <a:lnTo>
                    <a:pt x="228600" y="3429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705" name="object 23"/>
            <p:cNvSpPr/>
            <p:nvPr/>
          </p:nvSpPr>
          <p:spPr>
            <a:xfrm>
              <a:off x="5642228" y="5029200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342900"/>
                  </a:moveTo>
                  <a:lnTo>
                    <a:pt x="76200" y="3429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42900"/>
                  </a:lnTo>
                  <a:lnTo>
                    <a:pt x="304800" y="342900"/>
                  </a:lnTo>
                  <a:lnTo>
                    <a:pt x="152400" y="457200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8" name="object 24"/>
          <p:cNvGrpSpPr/>
          <p:nvPr/>
        </p:nvGrpSpPr>
        <p:grpSpPr>
          <a:xfrm>
            <a:off x="4579620" y="6054850"/>
            <a:ext cx="2659380" cy="678180"/>
            <a:chOff x="4579620" y="6054850"/>
            <a:chExt cx="2659380" cy="678180"/>
          </a:xfrm>
        </p:grpSpPr>
        <p:pic>
          <p:nvPicPr>
            <p:cNvPr id="2097193" name="object 2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79620" y="6054850"/>
              <a:ext cx="2659379" cy="678180"/>
            </a:xfrm>
            <a:prstGeom prst="rect">
              <a:avLst/>
            </a:prstGeom>
          </p:spPr>
        </p:pic>
        <p:pic>
          <p:nvPicPr>
            <p:cNvPr id="2097194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4484" y="6156959"/>
              <a:ext cx="2549652" cy="411480"/>
            </a:xfrm>
            <a:prstGeom prst="rect">
              <a:avLst/>
            </a:prstGeom>
          </p:spPr>
        </p:pic>
      </p:grpSp>
      <p:sp>
        <p:nvSpPr>
          <p:cNvPr id="1048706" name="object 27"/>
          <p:cNvSpPr txBox="1"/>
          <p:nvPr/>
        </p:nvSpPr>
        <p:spPr>
          <a:xfrm>
            <a:off x="4651628" y="6165303"/>
            <a:ext cx="2514600" cy="5334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145"/>
              </a:spcBef>
            </a:pPr>
            <a:r>
              <a:rPr sz="1600" b="1" spc="-10" dirty="0">
                <a:latin typeface="Tahoma" panose="020B0604030504040204"/>
                <a:cs typeface="Tahoma" panose="020B0604030504040204"/>
              </a:rPr>
              <a:t>Chronic</a:t>
            </a:r>
            <a:r>
              <a:rPr sz="1600" b="1" spc="-5" dirty="0">
                <a:latin typeface="Tahoma" panose="020B0604030504040204"/>
                <a:cs typeface="Tahoma" panose="020B0604030504040204"/>
              </a:rPr>
              <a:t> osteomyelitis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59" name="object 28"/>
          <p:cNvGrpSpPr/>
          <p:nvPr/>
        </p:nvGrpSpPr>
        <p:grpSpPr>
          <a:xfrm>
            <a:off x="5635878" y="5708650"/>
            <a:ext cx="317500" cy="455930"/>
            <a:chOff x="5635878" y="5708650"/>
            <a:chExt cx="317500" cy="455930"/>
          </a:xfrm>
        </p:grpSpPr>
        <p:sp>
          <p:nvSpPr>
            <p:cNvPr id="1048707" name="object 29"/>
            <p:cNvSpPr/>
            <p:nvPr/>
          </p:nvSpPr>
          <p:spPr>
            <a:xfrm>
              <a:off x="5642228" y="5715000"/>
              <a:ext cx="304800" cy="443230"/>
            </a:xfrm>
            <a:custGeom>
              <a:avLst/>
              <a:gdLst/>
              <a:ahLst/>
              <a:cxnLst/>
              <a:rect l="l" t="t" r="r" b="b"/>
              <a:pathLst>
                <a:path w="304800" h="443229">
                  <a:moveTo>
                    <a:pt x="228600" y="0"/>
                  </a:moveTo>
                  <a:lnTo>
                    <a:pt x="76200" y="0"/>
                  </a:lnTo>
                  <a:lnTo>
                    <a:pt x="76200" y="332181"/>
                  </a:lnTo>
                  <a:lnTo>
                    <a:pt x="0" y="332181"/>
                  </a:lnTo>
                  <a:lnTo>
                    <a:pt x="152400" y="442912"/>
                  </a:lnTo>
                  <a:lnTo>
                    <a:pt x="304800" y="332181"/>
                  </a:lnTo>
                  <a:lnTo>
                    <a:pt x="228600" y="33218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708" name="object 30"/>
            <p:cNvSpPr/>
            <p:nvPr/>
          </p:nvSpPr>
          <p:spPr>
            <a:xfrm>
              <a:off x="5642228" y="5715000"/>
              <a:ext cx="304800" cy="443230"/>
            </a:xfrm>
            <a:custGeom>
              <a:avLst/>
              <a:gdLst/>
              <a:ahLst/>
              <a:cxnLst/>
              <a:rect l="l" t="t" r="r" b="b"/>
              <a:pathLst>
                <a:path w="304800" h="443229">
                  <a:moveTo>
                    <a:pt x="0" y="332181"/>
                  </a:moveTo>
                  <a:lnTo>
                    <a:pt x="76200" y="332181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32181"/>
                  </a:lnTo>
                  <a:lnTo>
                    <a:pt x="304800" y="332181"/>
                  </a:lnTo>
                  <a:lnTo>
                    <a:pt x="152400" y="442912"/>
                  </a:lnTo>
                  <a:lnTo>
                    <a:pt x="0" y="33218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42955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195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9719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2097197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2097198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199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8709" name="object 8"/>
          <p:cNvSpPr txBox="1">
            <a:spLocks noGrp="1"/>
          </p:cNvSpPr>
          <p:nvPr>
            <p:ph type="title"/>
          </p:nvPr>
        </p:nvSpPr>
        <p:spPr>
          <a:xfrm>
            <a:off x="-12700" y="281178"/>
            <a:ext cx="2211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5" dirty="0">
                <a:solidFill>
                  <a:srgbClr val="04607A"/>
                </a:solidFill>
              </a:rPr>
              <a:t>P</a:t>
            </a:r>
            <a:r>
              <a:rPr sz="4000" spc="-40" dirty="0">
                <a:solidFill>
                  <a:srgbClr val="04607A"/>
                </a:solidFill>
              </a:rPr>
              <a:t>a</a:t>
            </a:r>
            <a:r>
              <a:rPr sz="4000" spc="-5" dirty="0">
                <a:solidFill>
                  <a:srgbClr val="04607A"/>
                </a:solidFill>
              </a:rPr>
              <a:t>th</a:t>
            </a:r>
            <a:r>
              <a:rPr sz="4000" dirty="0">
                <a:solidFill>
                  <a:srgbClr val="04607A"/>
                </a:solidFill>
              </a:rPr>
              <a:t>o</a:t>
            </a:r>
            <a:r>
              <a:rPr sz="4000" spc="-5" dirty="0">
                <a:solidFill>
                  <a:srgbClr val="04607A"/>
                </a:solidFill>
              </a:rPr>
              <a:t>logy:</a:t>
            </a:r>
            <a:endParaRPr sz="4000"/>
          </a:p>
        </p:txBody>
      </p:sp>
      <p:sp>
        <p:nvSpPr>
          <p:cNvPr id="1048710" name="object 9"/>
          <p:cNvSpPr txBox="1"/>
          <p:nvPr/>
        </p:nvSpPr>
        <p:spPr>
          <a:xfrm>
            <a:off x="78739" y="1409445"/>
            <a:ext cx="6327140" cy="536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indent="-381000" algn="just">
              <a:lnSpc>
                <a:spcPts val="236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9370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Pathologic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features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chronic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812800" marR="5080" lvl="1" indent="-342900" algn="just">
              <a:lnSpc>
                <a:spcPct val="80000"/>
              </a:lnSpc>
              <a:spcBef>
                <a:spcPts val="435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81280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presence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sclerotic, necrotic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piece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bone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usually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cortical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surrounded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radiolucent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inflammatory</a:t>
            </a:r>
            <a:r>
              <a:rPr sz="2000" spc="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exudate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and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granulation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tissue </a:t>
            </a:r>
            <a:r>
              <a:rPr sz="2000" spc="-49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known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as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sequestrum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1800">
              <a:latin typeface="Constantia" panose="02030602050306030303"/>
              <a:cs typeface="Constantia" panose="02030602050306030303"/>
            </a:endParaRPr>
          </a:p>
          <a:p>
            <a:pPr marL="812800" lvl="1" indent="-342900">
              <a:lnSpc>
                <a:spcPts val="2345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812165" algn="l"/>
                <a:tab pos="81280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Features: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231900" lvl="2" indent="-305435">
              <a:lnSpc>
                <a:spcPts val="2415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231900" algn="l"/>
                <a:tab pos="1232535" algn="l"/>
              </a:tabLst>
            </a:pPr>
            <a:r>
              <a:rPr sz="2100" dirty="0">
                <a:latin typeface="Constantia" panose="02030602050306030303"/>
                <a:cs typeface="Constantia" panose="02030602050306030303"/>
              </a:rPr>
              <a:t>Dead</a:t>
            </a:r>
            <a:r>
              <a:rPr sz="21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pi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100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1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1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bone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marL="1231900" lvl="2" indent="-305435">
              <a:lnSpc>
                <a:spcPts val="2420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231900" algn="l"/>
                <a:tab pos="1232535" algn="l"/>
              </a:tabLst>
            </a:pPr>
            <a:r>
              <a:rPr sz="2100" spc="-10" dirty="0">
                <a:latin typeface="Constantia" panose="02030602050306030303"/>
                <a:cs typeface="Constantia" panose="02030602050306030303"/>
              </a:rPr>
              <a:t>Pale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marL="1231900" lvl="2" indent="-305435">
              <a:lnSpc>
                <a:spcPts val="2410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231900" algn="l"/>
                <a:tab pos="1232535" algn="l"/>
              </a:tabLst>
            </a:pPr>
            <a:r>
              <a:rPr sz="21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Inner</a:t>
            </a:r>
            <a:r>
              <a:rPr sz="2100" spc="-1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smo</a:t>
            </a:r>
            <a:r>
              <a:rPr sz="2100" spc="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1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1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h</a:t>
            </a:r>
            <a:r>
              <a:rPr sz="2100" spc="-5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,o</a:t>
            </a:r>
            <a:r>
              <a:rPr sz="2100" spc="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u</a:t>
            </a:r>
            <a:r>
              <a:rPr sz="2100" spc="-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1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er</a:t>
            </a:r>
            <a:r>
              <a:rPr sz="2100" spc="-114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4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1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100" spc="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u</a:t>
            </a:r>
            <a:r>
              <a:rPr sz="21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g</a:t>
            </a:r>
            <a:r>
              <a:rPr sz="21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h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marL="1231900" marR="5080" lvl="2" indent="-304800">
              <a:lnSpc>
                <a:spcPct val="80000"/>
              </a:lnSpc>
              <a:spcBef>
                <a:spcPts val="450"/>
              </a:spcBef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231900" algn="l"/>
                <a:tab pos="1232535" algn="l"/>
              </a:tabLst>
            </a:pPr>
            <a:r>
              <a:rPr sz="2100" spc="-5" dirty="0">
                <a:latin typeface="Constantia" panose="02030602050306030303"/>
                <a:cs typeface="Constantia" panose="02030602050306030303"/>
              </a:rPr>
              <a:t>Surrounded</a:t>
            </a:r>
            <a:r>
              <a:rPr sz="2100" spc="4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100" spc="4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infected</a:t>
            </a:r>
            <a:r>
              <a:rPr sz="2100" spc="45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granulation</a:t>
            </a:r>
            <a:r>
              <a:rPr sz="2100" spc="4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tissue </a:t>
            </a:r>
            <a:r>
              <a:rPr sz="2100" spc="-50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trying</a:t>
            </a:r>
            <a:r>
              <a:rPr sz="21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2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1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eat</a:t>
            </a:r>
            <a:r>
              <a:rPr sz="21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it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marL="1231900" lvl="2" indent="-305435">
              <a:lnSpc>
                <a:spcPts val="2410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231900" algn="l"/>
                <a:tab pos="1232535" algn="l"/>
              </a:tabLst>
            </a:pPr>
            <a:r>
              <a:rPr sz="2100" spc="-35" dirty="0">
                <a:latin typeface="Constantia" panose="02030602050306030303"/>
                <a:cs typeface="Constantia" panose="02030602050306030303"/>
              </a:rPr>
              <a:t>Types-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marL="1703070" lvl="3" indent="-318770">
              <a:lnSpc>
                <a:spcPts val="2130"/>
              </a:lnSpc>
              <a:buClr>
                <a:srgbClr val="0AD0D9"/>
              </a:buClr>
              <a:buSzPct val="64000"/>
              <a:buFont typeface="Segoe UI Symbol" panose="020B0502040204020203"/>
              <a:buChar char="⚫"/>
              <a:tabLst>
                <a:tab pos="1702435" algn="l"/>
                <a:tab pos="1703070" algn="l"/>
              </a:tabLst>
            </a:pPr>
            <a:r>
              <a:rPr sz="18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ring(external</a:t>
            </a:r>
            <a:r>
              <a:rPr sz="1800" spc="-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fixator)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704340" lvl="3" indent="-320675">
              <a:lnSpc>
                <a:spcPts val="2130"/>
              </a:lnSpc>
              <a:buClr>
                <a:srgbClr val="0AD0D9"/>
              </a:buClr>
              <a:buSzPct val="64000"/>
              <a:buFont typeface="Segoe UI Symbol" panose="020B0502040204020203"/>
              <a:buChar char="⚫"/>
              <a:tabLst>
                <a:tab pos="1703705" algn="l"/>
                <a:tab pos="1704975" algn="l"/>
              </a:tabLst>
            </a:pPr>
            <a:r>
              <a:rPr sz="18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tubular/match-stick(sickle)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701165" lvl="3" indent="-317500">
              <a:lnSpc>
                <a:spcPts val="2130"/>
              </a:lnSpc>
              <a:buClr>
                <a:srgbClr val="0AD0D9"/>
              </a:buClr>
              <a:buSzPct val="64000"/>
              <a:buFont typeface="Segoe UI Symbol" panose="020B0502040204020203"/>
              <a:buChar char="⚫"/>
              <a:tabLst>
                <a:tab pos="1700530" algn="l"/>
                <a:tab pos="1701800" algn="l"/>
              </a:tabLst>
            </a:pPr>
            <a:r>
              <a:rPr sz="1800" spc="-4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c</a:t>
            </a:r>
            <a:r>
              <a:rPr sz="18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1800" spc="-4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k</a:t>
            </a:r>
            <a:r>
              <a:rPr sz="18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</a:t>
            </a:r>
            <a:r>
              <a:rPr sz="1800" spc="-9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8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and</a:t>
            </a:r>
            <a:r>
              <a:rPr sz="18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8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18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1800" spc="-4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c</a:t>
            </a:r>
            <a:r>
              <a:rPr sz="18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</a:t>
            </a:r>
            <a:r>
              <a:rPr sz="1800" spc="-9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8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g</a:t>
            </a:r>
            <a:r>
              <a:rPr sz="1800" spc="-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18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n</a:t>
            </a:r>
            <a:r>
              <a:rPr sz="18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(</a:t>
            </a:r>
            <a:r>
              <a:rPr sz="18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18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B)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705610" lvl="3" indent="-321945">
              <a:lnSpc>
                <a:spcPts val="2125"/>
              </a:lnSpc>
              <a:buClr>
                <a:srgbClr val="0AD0D9"/>
              </a:buClr>
              <a:buSzPct val="64000"/>
              <a:buFont typeface="Segoe UI Symbol" panose="020B0502040204020203"/>
              <a:buChar char="⚫"/>
              <a:tabLst>
                <a:tab pos="1705610" algn="l"/>
                <a:tab pos="1706245" algn="l"/>
              </a:tabLst>
            </a:pPr>
            <a:r>
              <a:rPr sz="18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Feathery(syphilis)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705610" lvl="3" indent="-321945">
              <a:lnSpc>
                <a:spcPts val="2130"/>
              </a:lnSpc>
              <a:buClr>
                <a:srgbClr val="0AD0D9"/>
              </a:buClr>
              <a:buSzPct val="64000"/>
              <a:buFont typeface="Segoe UI Symbol" panose="020B0502040204020203"/>
              <a:buChar char="⚫"/>
              <a:tabLst>
                <a:tab pos="1705610" algn="l"/>
                <a:tab pos="1706245" algn="l"/>
              </a:tabLst>
            </a:pPr>
            <a:r>
              <a:rPr sz="18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Colored(fungal)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651000" lvl="3" indent="-267335">
              <a:lnSpc>
                <a:spcPts val="2150"/>
              </a:lnSpc>
              <a:buClr>
                <a:srgbClr val="0AD0D9"/>
              </a:buClr>
              <a:buSzPct val="64000"/>
              <a:buFont typeface="Segoe UI Symbol" panose="020B0502040204020203"/>
              <a:buChar char="⚫"/>
              <a:tabLst>
                <a:tab pos="1651000" algn="l"/>
                <a:tab pos="1651635" algn="l"/>
              </a:tabLst>
            </a:pPr>
            <a:r>
              <a:rPr sz="18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Annular(amputation</a:t>
            </a:r>
            <a:r>
              <a:rPr sz="1800" spc="-7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8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stumps)</a:t>
            </a:r>
            <a:endParaRPr sz="18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20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16751" y="2598801"/>
            <a:ext cx="2627248" cy="22017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object 2"/>
          <p:cNvSpPr txBox="1">
            <a:spLocks noGrp="1"/>
          </p:cNvSpPr>
          <p:nvPr>
            <p:ph type="title"/>
          </p:nvPr>
        </p:nvSpPr>
        <p:spPr>
          <a:xfrm>
            <a:off x="2761614" y="0"/>
            <a:ext cx="276098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>
                <a:solidFill>
                  <a:srgbClr val="04607A"/>
                </a:solidFill>
              </a:rPr>
              <a:t>P</a:t>
            </a:r>
            <a:r>
              <a:rPr spc="-45" dirty="0">
                <a:solidFill>
                  <a:srgbClr val="04607A"/>
                </a:solidFill>
              </a:rPr>
              <a:t>a</a:t>
            </a:r>
            <a:r>
              <a:rPr dirty="0">
                <a:solidFill>
                  <a:srgbClr val="04607A"/>
                </a:solidFill>
              </a:rPr>
              <a:t>thol</a:t>
            </a:r>
            <a:r>
              <a:rPr spc="15" dirty="0">
                <a:solidFill>
                  <a:srgbClr val="04607A"/>
                </a:solidFill>
              </a:rPr>
              <a:t>o</a:t>
            </a:r>
            <a:r>
              <a:rPr dirty="0">
                <a:solidFill>
                  <a:srgbClr val="04607A"/>
                </a:solidFill>
              </a:rPr>
              <a:t>gy: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8712" name="object 3"/>
          <p:cNvSpPr txBox="1"/>
          <p:nvPr/>
        </p:nvSpPr>
        <p:spPr>
          <a:xfrm>
            <a:off x="78739" y="1038859"/>
            <a:ext cx="5948045" cy="55486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7020" marR="13335" indent="-274320" algn="just">
              <a:lnSpc>
                <a:spcPts val="2160"/>
              </a:lnSpc>
              <a:spcBef>
                <a:spcPts val="37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involucrum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sheath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reactive,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new, 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immature,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subperiosteal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 that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forms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around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the sequestrum,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effectively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sealing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it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off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blood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stream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just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like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wall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abscess.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400">
              <a:latin typeface="Constantia" panose="02030602050306030303"/>
              <a:cs typeface="Constantia" panose="02030602050306030303"/>
            </a:endParaRPr>
          </a:p>
          <a:p>
            <a:pPr marL="835660" marR="8890" lvl="1" indent="-247015" algn="just">
              <a:lnSpc>
                <a:spcPts val="2270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898525" algn="l"/>
              </a:tabLst>
            </a:pPr>
            <a:r>
              <a:rPr dirty="0"/>
              <a:t>	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5" dirty="0">
                <a:latin typeface="Constantia" panose="02030602050306030303"/>
                <a:cs typeface="Constantia" panose="02030602050306030303"/>
              </a:rPr>
              <a:t>involucrum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irregular</a:t>
            </a:r>
            <a:r>
              <a:rPr sz="21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often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perforated</a:t>
            </a:r>
            <a:r>
              <a:rPr sz="2100" spc="-4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1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openings.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AABADF"/>
              </a:buClr>
              <a:buFont typeface="Segoe UI Symbol" panose="020B0502040204020203"/>
              <a:buChar char="⚫"/>
            </a:pPr>
            <a:endParaRPr sz="2450">
              <a:latin typeface="Constantia" panose="02030602050306030303"/>
              <a:cs typeface="Constantia" panose="02030602050306030303"/>
            </a:endParaRPr>
          </a:p>
          <a:p>
            <a:pPr marL="835660" marR="8890" lvl="1" indent="-247015" algn="just">
              <a:lnSpc>
                <a:spcPct val="90000"/>
              </a:lnSpc>
              <a:spcBef>
                <a:spcPts val="5"/>
              </a:spcBef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835660" algn="l"/>
              </a:tabLst>
            </a:pPr>
            <a:r>
              <a:rPr sz="21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100" spc="-15" dirty="0">
                <a:latin typeface="Constantia" panose="02030602050306030303"/>
                <a:cs typeface="Constantia" panose="02030602050306030303"/>
              </a:rPr>
              <a:t>involucrum may </a:t>
            </a:r>
            <a:r>
              <a:rPr sz="2100" spc="-1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gradually </a:t>
            </a:r>
            <a:r>
              <a:rPr sz="21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increase </a:t>
            </a:r>
            <a:r>
              <a:rPr sz="2100" spc="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in </a:t>
            </a:r>
            <a:r>
              <a:rPr sz="2100" spc="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density</a:t>
            </a:r>
            <a:r>
              <a:rPr sz="2100" spc="-4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and</a:t>
            </a:r>
            <a:r>
              <a:rPr sz="2100" spc="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thickness</a:t>
            </a:r>
            <a:r>
              <a:rPr sz="2100" spc="-2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2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1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form</a:t>
            </a:r>
            <a:r>
              <a:rPr sz="21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part</a:t>
            </a:r>
            <a:r>
              <a:rPr sz="21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1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all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 of</a:t>
            </a:r>
            <a:r>
              <a:rPr sz="2100" spc="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100" spc="-5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new</a:t>
            </a:r>
            <a:r>
              <a:rPr sz="21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5" dirty="0">
                <a:latin typeface="Constantia" panose="02030602050306030303"/>
                <a:cs typeface="Constantia" panose="02030602050306030303"/>
              </a:rPr>
              <a:t>diaphysis.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AABADF"/>
              </a:buClr>
              <a:buFont typeface="Segoe UI Symbol" panose="020B0502040204020203"/>
              <a:buChar char="⚫"/>
            </a:pPr>
            <a:endParaRPr sz="24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New</a:t>
            </a:r>
            <a:r>
              <a:rPr sz="2000" spc="-8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8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formation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550">
              <a:latin typeface="Constantia" panose="02030602050306030303"/>
              <a:cs typeface="Constantia" panose="02030602050306030303"/>
            </a:endParaRPr>
          </a:p>
          <a:p>
            <a:pPr marL="287020" marR="5080" indent="-274320" algn="just">
              <a:lnSpc>
                <a:spcPct val="9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There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exudation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polymorphonuclear 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leukocytes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joined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large</a:t>
            </a:r>
            <a:r>
              <a:rPr sz="2000" spc="4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numbers</a:t>
            </a:r>
            <a:r>
              <a:rPr sz="2000" spc="4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lymphocytes,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histiocytes, and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occasionally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plasma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cells.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201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516751" y="125476"/>
            <a:ext cx="2286000" cy="2719324"/>
          </a:xfrm>
          <a:prstGeom prst="rect">
            <a:avLst/>
          </a:prstGeom>
        </p:spPr>
      </p:pic>
      <p:grpSp>
        <p:nvGrpSpPr>
          <p:cNvPr id="163" name="object 5"/>
          <p:cNvGrpSpPr/>
          <p:nvPr/>
        </p:nvGrpSpPr>
        <p:grpSpPr>
          <a:xfrm>
            <a:off x="5760465" y="2951607"/>
            <a:ext cx="3204210" cy="2582545"/>
            <a:chOff x="5760465" y="2951607"/>
            <a:chExt cx="3204210" cy="2582545"/>
          </a:xfrm>
        </p:grpSpPr>
        <p:pic>
          <p:nvPicPr>
            <p:cNvPr id="2097202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0465" y="4524159"/>
              <a:ext cx="1537842" cy="1009992"/>
            </a:xfrm>
            <a:prstGeom prst="rect">
              <a:avLst/>
            </a:prstGeom>
          </p:spPr>
        </p:pic>
        <p:pic>
          <p:nvPicPr>
            <p:cNvPr id="2097203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0215" y="2951607"/>
              <a:ext cx="2664333" cy="213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204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9720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209720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209720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208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8713" name="object 8"/>
          <p:cNvSpPr txBox="1">
            <a:spLocks noGrp="1"/>
          </p:cNvSpPr>
          <p:nvPr>
            <p:ph type="title"/>
          </p:nvPr>
        </p:nvSpPr>
        <p:spPr>
          <a:xfrm>
            <a:off x="238759" y="327101"/>
            <a:ext cx="263906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4607A"/>
                </a:solidFill>
              </a:rPr>
              <a:t>local</a:t>
            </a:r>
            <a:r>
              <a:rPr spc="-8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signs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714" name="object 9"/>
          <p:cNvSpPr txBox="1"/>
          <p:nvPr/>
        </p:nvSpPr>
        <p:spPr>
          <a:xfrm>
            <a:off x="331419" y="1465834"/>
            <a:ext cx="8057515" cy="4369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1900" spc="-30" dirty="0">
                <a:solidFill>
                  <a:srgbClr val="85DFD0"/>
                </a:solidFill>
                <a:latin typeface="Constantia" panose="02030602050306030303"/>
                <a:cs typeface="Constantia" panose="02030602050306030303"/>
              </a:rPr>
              <a:t>calor,</a:t>
            </a:r>
            <a:r>
              <a:rPr sz="1900" spc="-55" dirty="0">
                <a:solidFill>
                  <a:srgbClr val="85DFD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30" dirty="0">
                <a:solidFill>
                  <a:srgbClr val="85DFD0"/>
                </a:solidFill>
                <a:latin typeface="Constantia" panose="02030602050306030303"/>
                <a:cs typeface="Constantia" panose="02030602050306030303"/>
              </a:rPr>
              <a:t>rubor,</a:t>
            </a:r>
            <a:r>
              <a:rPr sz="1900" spc="-60" dirty="0">
                <a:solidFill>
                  <a:srgbClr val="85DFD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30" dirty="0">
                <a:solidFill>
                  <a:srgbClr val="85DFD0"/>
                </a:solidFill>
                <a:latin typeface="Constantia" panose="02030602050306030303"/>
                <a:cs typeface="Constantia" panose="02030602050306030303"/>
              </a:rPr>
              <a:t>dolor,</a:t>
            </a:r>
            <a:r>
              <a:rPr sz="1900" spc="-20" dirty="0">
                <a:solidFill>
                  <a:srgbClr val="85DFD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solidFill>
                  <a:srgbClr val="85DFD0"/>
                </a:solidFill>
                <a:latin typeface="Constantia" panose="02030602050306030303"/>
                <a:cs typeface="Constantia" panose="02030602050306030303"/>
              </a:rPr>
              <a:t>tumor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6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19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Heat,</a:t>
            </a:r>
            <a:r>
              <a:rPr sz="1900" spc="-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red,</a:t>
            </a:r>
            <a:r>
              <a:rPr sz="1900" spc="-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pain</a:t>
            </a:r>
            <a:r>
              <a:rPr sz="1900" spc="-7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or</a:t>
            </a:r>
            <a:r>
              <a:rPr sz="1900" spc="-7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tenderness,</a:t>
            </a:r>
            <a:r>
              <a:rPr sz="1900" spc="-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swelling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600">
              <a:latin typeface="Constantia" panose="02030602050306030303"/>
              <a:cs typeface="Constantia" panose="02030602050306030303"/>
            </a:endParaRPr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1900" spc="-25" dirty="0">
                <a:latin typeface="Constantia" panose="02030602050306030303"/>
                <a:cs typeface="Constantia" panose="02030602050306030303"/>
              </a:rPr>
              <a:t>Initially,</a:t>
            </a:r>
            <a:r>
              <a:rPr sz="1900" spc="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1900" spc="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lesion</a:t>
            </a:r>
            <a:r>
              <a:rPr sz="1900" spc="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1900" spc="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within</a:t>
            </a:r>
            <a:r>
              <a:rPr sz="1900" spc="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1900" spc="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medually</a:t>
            </a:r>
            <a:r>
              <a:rPr sz="1900" spc="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35" dirty="0">
                <a:latin typeface="Constantia" panose="02030602050306030303"/>
                <a:cs typeface="Constantia" panose="02030602050306030303"/>
              </a:rPr>
              <a:t>cavity,</a:t>
            </a:r>
            <a:r>
              <a:rPr sz="1900" spc="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there</a:t>
            </a:r>
            <a:r>
              <a:rPr sz="1900" spc="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1900" spc="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no</a:t>
            </a:r>
            <a:r>
              <a:rPr sz="1900" spc="8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swelling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1900" spc="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soft </a:t>
            </a:r>
            <a:r>
              <a:rPr sz="1900" spc="-45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tissue</a:t>
            </a:r>
            <a:r>
              <a:rPr sz="19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19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also</a:t>
            </a:r>
            <a:r>
              <a:rPr sz="19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normal.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6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19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19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merely</a:t>
            </a:r>
            <a:r>
              <a:rPr sz="19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sign</a:t>
            </a:r>
            <a:r>
              <a:rPr sz="19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19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deep</a:t>
            </a:r>
            <a:r>
              <a:rPr sz="1900" spc="-7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tenderness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.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6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1900" spc="-5" dirty="0">
                <a:latin typeface="Constantia" panose="02030602050306030303"/>
                <a:cs typeface="Constantia" panose="02030602050306030303"/>
              </a:rPr>
              <a:t>Localized finger-tip</a:t>
            </a:r>
            <a:r>
              <a:rPr sz="19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tenderness</a:t>
            </a:r>
            <a:r>
              <a:rPr sz="19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19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felt</a:t>
            </a:r>
            <a:r>
              <a:rPr sz="19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25" dirty="0">
                <a:latin typeface="Constantia" panose="02030602050306030303"/>
                <a:cs typeface="Constantia" panose="02030602050306030303"/>
              </a:rPr>
              <a:t>over</a:t>
            </a:r>
            <a:r>
              <a:rPr sz="19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19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around</a:t>
            </a:r>
            <a:r>
              <a:rPr sz="19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19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metaphysis.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6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1900" spc="-5" dirty="0">
                <a:latin typeface="Constantia" panose="02030602050306030303"/>
                <a:cs typeface="Constantia" panose="02030602050306030303"/>
              </a:rPr>
              <a:t>it</a:t>
            </a:r>
            <a:r>
              <a:rPr sz="1900" spc="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1900" spc="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necessary</a:t>
            </a:r>
            <a:r>
              <a:rPr sz="1900" spc="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1900" spc="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palpate</a:t>
            </a:r>
            <a:r>
              <a:rPr sz="1900" spc="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carefully</a:t>
            </a:r>
            <a:r>
              <a:rPr sz="1900" spc="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all</a:t>
            </a:r>
            <a:r>
              <a:rPr sz="1900" spc="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metaphysic</a:t>
            </a:r>
            <a:r>
              <a:rPr sz="1900" spc="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areas</a:t>
            </a:r>
            <a:r>
              <a:rPr sz="1900" spc="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1900" spc="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determine</a:t>
            </a:r>
            <a:r>
              <a:rPr sz="1900" spc="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local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ct val="100000"/>
              </a:lnSpc>
            </a:pPr>
            <a:r>
              <a:rPr sz="1900" spc="-10" dirty="0">
                <a:latin typeface="Constantia" panose="02030602050306030303"/>
                <a:cs typeface="Constantia" panose="02030602050306030303"/>
              </a:rPr>
              <a:t>tenderness,</a:t>
            </a:r>
            <a:r>
              <a:rPr sz="19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pseudoparalysis</a:t>
            </a:r>
            <a:endParaRPr sz="19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1" y="6085075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object 2"/>
          <p:cNvSpPr txBox="1">
            <a:spLocks noGrp="1"/>
          </p:cNvSpPr>
          <p:nvPr>
            <p:ph type="title"/>
          </p:nvPr>
        </p:nvSpPr>
        <p:spPr>
          <a:xfrm>
            <a:off x="310997" y="350901"/>
            <a:ext cx="336613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4607A"/>
                </a:solidFill>
              </a:rPr>
              <a:t>Clinic</a:t>
            </a:r>
            <a:r>
              <a:rPr spc="-95" dirty="0">
                <a:solidFill>
                  <a:srgbClr val="04607A"/>
                </a:solidFill>
              </a:rPr>
              <a:t> </a:t>
            </a:r>
            <a:r>
              <a:rPr spc="-15" dirty="0">
                <a:solidFill>
                  <a:srgbClr val="04607A"/>
                </a:solidFill>
              </a:rPr>
              <a:t>picture</a:t>
            </a:r>
            <a:endParaRPr spc="-15" dirty="0">
              <a:solidFill>
                <a:srgbClr val="04607A"/>
              </a:solidFill>
            </a:endParaRPr>
          </a:p>
        </p:txBody>
      </p:sp>
      <p:sp>
        <p:nvSpPr>
          <p:cNvPr id="1048716" name="object 3"/>
          <p:cNvSpPr txBox="1"/>
          <p:nvPr/>
        </p:nvSpPr>
        <p:spPr>
          <a:xfrm>
            <a:off x="474370" y="2077593"/>
            <a:ext cx="7622540" cy="3014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6985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An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increase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effusion in the adjacent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joint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proves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4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most cases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sympathetic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synovitis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sterile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clear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fluid..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marR="5080" indent="-274320" algn="just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It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 important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remember that 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metaphysis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lies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within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joint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capsule of the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hip,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shoulder,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ankle.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Therefore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these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joints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can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develop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septic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arthritis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extension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If</a:t>
            </a:r>
            <a:r>
              <a:rPr sz="2000" spc="3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3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</a:t>
            </a:r>
            <a:r>
              <a:rPr sz="2000" spc="3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3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septicemia</a:t>
            </a:r>
            <a:r>
              <a:rPr sz="2000" spc="3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proceeded</a:t>
            </a:r>
            <a:r>
              <a:rPr sz="2000" spc="3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unabated,</a:t>
            </a:r>
            <a:r>
              <a:rPr sz="2000" spc="3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3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patient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x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shock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synd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om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209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64098" y="426593"/>
            <a:ext cx="2971800" cy="134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" y="6059903"/>
            <a:ext cx="1906271" cy="6207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210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97211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2097212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2097213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214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8717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10717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4607A"/>
                </a:solidFill>
              </a:rPr>
              <a:t>Clinical</a:t>
            </a:r>
            <a:r>
              <a:rPr spc="-95" dirty="0">
                <a:solidFill>
                  <a:srgbClr val="04607A"/>
                </a:solidFill>
              </a:rPr>
              <a:t> </a:t>
            </a:r>
            <a:r>
              <a:rPr spc="-30" dirty="0">
                <a:solidFill>
                  <a:srgbClr val="04607A"/>
                </a:solidFill>
              </a:rPr>
              <a:t>features</a:t>
            </a:r>
            <a:endParaRPr spc="-30" dirty="0">
              <a:solidFill>
                <a:srgbClr val="04607A"/>
              </a:solidFill>
            </a:endParaRPr>
          </a:p>
        </p:txBody>
      </p:sp>
      <p:sp>
        <p:nvSpPr>
          <p:cNvPr id="1048718" name="object 9"/>
          <p:cNvSpPr txBox="1"/>
          <p:nvPr/>
        </p:nvSpPr>
        <p:spPr>
          <a:xfrm>
            <a:off x="402437" y="1717294"/>
            <a:ext cx="815276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During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period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inactivity,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symptoms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present.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Only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Skin-thin,</a:t>
            </a:r>
            <a:r>
              <a:rPr sz="2000" spc="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dark,</a:t>
            </a:r>
            <a:r>
              <a:rPr sz="2000" spc="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scarred,</a:t>
            </a:r>
            <a:r>
              <a:rPr sz="2000" spc="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poor nourished,</a:t>
            </a:r>
            <a:r>
              <a:rPr sz="2000" spc="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past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sinus,</a:t>
            </a:r>
            <a:r>
              <a:rPr sz="2000" spc="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ulceration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that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not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easily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heal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Muscles-wasting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contracture,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atrophy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Joint-stiffness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Bone-thick,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sclerotic,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tai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abs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vity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215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88252" y="2859354"/>
            <a:ext cx="12382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object 2"/>
          <p:cNvSpPr txBox="1">
            <a:spLocks noGrp="1"/>
          </p:cNvSpPr>
          <p:nvPr>
            <p:ph type="title"/>
          </p:nvPr>
        </p:nvSpPr>
        <p:spPr>
          <a:xfrm>
            <a:off x="238759" y="0"/>
            <a:ext cx="37001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>
                <a:solidFill>
                  <a:srgbClr val="04607A"/>
                </a:solidFill>
              </a:rPr>
              <a:t>Clinical</a:t>
            </a:r>
            <a:r>
              <a:rPr sz="4500" spc="-95" dirty="0">
                <a:solidFill>
                  <a:srgbClr val="04607A"/>
                </a:solidFill>
              </a:rPr>
              <a:t> </a:t>
            </a:r>
            <a:r>
              <a:rPr sz="4500" spc="-25" dirty="0">
                <a:solidFill>
                  <a:srgbClr val="04607A"/>
                </a:solidFill>
              </a:rPr>
              <a:t>features</a:t>
            </a:r>
            <a:endParaRPr sz="4500"/>
          </a:p>
        </p:txBody>
      </p:sp>
      <p:sp>
        <p:nvSpPr>
          <p:cNvPr id="1048720" name="object 3"/>
          <p:cNvSpPr txBox="1"/>
          <p:nvPr/>
        </p:nvSpPr>
        <p:spPr>
          <a:xfrm>
            <a:off x="307340" y="1167130"/>
            <a:ext cx="8013065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At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intervals,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flare-up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occurs,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1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175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841375" algn="l"/>
                <a:tab pos="1748155" algn="l"/>
                <a:tab pos="2051685" algn="l"/>
                <a:tab pos="2753995" algn="l"/>
                <a:tab pos="3993515" algn="l"/>
                <a:tab pos="4350385" algn="l"/>
                <a:tab pos="5659755" algn="l"/>
                <a:tab pos="6848475" algn="l"/>
                <a:tab pos="73971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ela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se	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o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esult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r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	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	l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ow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resistance.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lighting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up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manifested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aching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pain that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worse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night.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 marR="9525" indent="-274320" algn="just">
              <a:lnSpc>
                <a:spcPct val="115000"/>
              </a:lnSpc>
              <a:spcBef>
                <a:spcPts val="152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Locally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there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will be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some heat,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swelling,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redness, tenderness, edema,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because pus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build up in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cavity,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then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sinus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open and starts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exudate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purulent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material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small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sequestra.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5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sinus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closes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subsides.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216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97217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209721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2097219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220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8721" name="object 8"/>
          <p:cNvSpPr txBox="1">
            <a:spLocks noGrp="1"/>
          </p:cNvSpPr>
          <p:nvPr>
            <p:ph type="title"/>
          </p:nvPr>
        </p:nvSpPr>
        <p:spPr>
          <a:xfrm>
            <a:off x="382930" y="0"/>
            <a:ext cx="499745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04607A"/>
                </a:solidFill>
              </a:rPr>
              <a:t>Laboratory</a:t>
            </a:r>
            <a:r>
              <a:rPr spc="-80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findings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722" name="object 9"/>
          <p:cNvSpPr txBox="1"/>
          <p:nvPr/>
        </p:nvSpPr>
        <p:spPr>
          <a:xfrm>
            <a:off x="402437" y="617956"/>
            <a:ext cx="8155940" cy="554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8890" indent="-274320" algn="just">
              <a:lnSpc>
                <a:spcPct val="115000"/>
              </a:lnSpc>
              <a:spcBef>
                <a:spcPts val="10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white blood cell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count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will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show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marked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leucocytosis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high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20,000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more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 marR="5080" indent="-274320" algn="just">
              <a:lnSpc>
                <a:spcPct val="115000"/>
              </a:lnSpc>
              <a:spcBef>
                <a:spcPts val="152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blood culture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demonstrates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presence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bacteremia,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blood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must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taken when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patient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has a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chill, especially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when there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spiking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temperature.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 marR="5080" indent="-274320" algn="just">
              <a:lnSpc>
                <a:spcPct val="115000"/>
              </a:lnSpc>
              <a:spcBef>
                <a:spcPts val="152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Aspiration.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point of maximal tenderness should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be aspirated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large-bore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needle.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5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thick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pus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not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pass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through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needle.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100">
              <a:latin typeface="Constantia" panose="02030602050306030303"/>
              <a:cs typeface="Constantia" panose="02030602050306030303"/>
            </a:endParaRPr>
          </a:p>
          <a:p>
            <a:pPr marL="286385" marR="9525" indent="-274320" algn="just">
              <a:lnSpc>
                <a:spcPct val="115000"/>
              </a:lnSpc>
              <a:spcBef>
                <a:spcPts val="139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Any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material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aspirated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should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gram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stained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cultured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ermine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sens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it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vity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tic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37160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4607A"/>
                </a:solidFill>
              </a:rPr>
              <a:t>Microbiology</a:t>
            </a:r>
            <a:r>
              <a:rPr spc="-125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: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8724" name="object 3"/>
          <p:cNvSpPr txBox="1"/>
          <p:nvPr/>
        </p:nvSpPr>
        <p:spPr>
          <a:xfrm>
            <a:off x="78739" y="1207134"/>
            <a:ext cx="8073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840105" algn="l"/>
                <a:tab pos="2042795" algn="l"/>
                <a:tab pos="2854960" algn="l"/>
                <a:tab pos="4694555" algn="l"/>
                <a:tab pos="5839460" algn="l"/>
                <a:tab pos="638492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In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patients	with	Cierny-Mader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Stage-1,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hematogenous,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725" name="object 4"/>
          <p:cNvSpPr txBox="1"/>
          <p:nvPr/>
        </p:nvSpPr>
        <p:spPr>
          <a:xfrm>
            <a:off x="353059" y="1420444"/>
            <a:ext cx="704913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osteomyelitis,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positive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cultures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blood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joint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fluid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diagnostic.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726" name="object 5"/>
          <p:cNvSpPr txBox="1"/>
          <p:nvPr/>
        </p:nvSpPr>
        <p:spPr>
          <a:xfrm>
            <a:off x="40640" y="1969388"/>
            <a:ext cx="8154034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51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24485" algn="l"/>
                <a:tab pos="3251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Definitive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diagnosis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obtained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from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intraop</a:t>
            </a:r>
            <a:r>
              <a:rPr sz="2000" spc="-6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biopsy</a:t>
            </a:r>
            <a:r>
              <a:rPr sz="2000" spc="-9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samples.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550">
              <a:latin typeface="Constantia" panose="02030602050306030303"/>
              <a:cs typeface="Constantia" panose="02030602050306030303"/>
            </a:endParaRPr>
          </a:p>
          <a:p>
            <a:pPr marL="3251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24485" algn="l"/>
                <a:tab pos="3251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Best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samples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tissue</a:t>
            </a:r>
            <a:r>
              <a:rPr sz="2000" spc="-7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fragments</a:t>
            </a:r>
            <a:r>
              <a:rPr sz="2000" spc="-1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directly</a:t>
            </a:r>
            <a:r>
              <a:rPr sz="2000" spc="-8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from</a:t>
            </a:r>
            <a:r>
              <a:rPr sz="2000" spc="-9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center</a:t>
            </a:r>
            <a:r>
              <a:rPr sz="2000" spc="-14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5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infection.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550">
              <a:latin typeface="Constantia" panose="02030602050306030303"/>
              <a:cs typeface="Constantia" panose="02030602050306030303"/>
            </a:endParaRPr>
          </a:p>
          <a:p>
            <a:pPr marL="325120" indent="-274320">
              <a:lnSpc>
                <a:spcPts val="204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24485" algn="l"/>
                <a:tab pos="3251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If</a:t>
            </a:r>
            <a:r>
              <a:rPr sz="2000" spc="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possible,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culture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specimens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should</a:t>
            </a:r>
            <a:r>
              <a:rPr sz="2000" spc="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6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obtained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before</a:t>
            </a:r>
            <a:r>
              <a:rPr sz="2000" spc="-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antibiotics</a:t>
            </a:r>
            <a:r>
              <a:rPr sz="2000" spc="-5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25120">
              <a:lnSpc>
                <a:spcPts val="204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initiated.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onstantia" panose="02030602050306030303"/>
              <a:cs typeface="Constantia" panose="02030602050306030303"/>
            </a:endParaRPr>
          </a:p>
          <a:p>
            <a:pPr marL="325120" marR="43180" indent="-274320">
              <a:lnSpc>
                <a:spcPct val="7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24485" algn="l"/>
                <a:tab pos="325120" algn="l"/>
              </a:tabLst>
            </a:pP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7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empiric</a:t>
            </a:r>
            <a:r>
              <a:rPr sz="2000" spc="6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regimen</a:t>
            </a:r>
            <a:r>
              <a:rPr sz="2000" spc="9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should</a:t>
            </a:r>
            <a:r>
              <a:rPr sz="2000" spc="1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6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discontinued</a:t>
            </a:r>
            <a:r>
              <a:rPr sz="2000" spc="1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4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three</a:t>
            </a:r>
            <a:r>
              <a:rPr sz="2000" spc="8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days</a:t>
            </a:r>
            <a:r>
              <a:rPr sz="2000" spc="9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before</a:t>
            </a:r>
            <a:r>
              <a:rPr sz="2000" spc="7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ollecti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sam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les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cultu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r>
              <a:rPr sz="1950" spc="22" baseline="26000" dirty="0">
                <a:latin typeface="Constantia" panose="02030602050306030303"/>
                <a:cs typeface="Constantia" panose="02030602050306030303"/>
              </a:rPr>
              <a:t>a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727" name="object 6"/>
          <p:cNvSpPr txBox="1"/>
          <p:nvPr/>
        </p:nvSpPr>
        <p:spPr>
          <a:xfrm>
            <a:off x="78739" y="4590999"/>
            <a:ext cx="80829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1382395" algn="l"/>
                <a:tab pos="1776730" algn="l"/>
                <a:tab pos="3096260" algn="l"/>
                <a:tab pos="3794125" algn="l"/>
                <a:tab pos="4319905" algn="l"/>
                <a:tab pos="5057775" algn="l"/>
                <a:tab pos="5734050" algn="l"/>
                <a:tab pos="6236970" algn="l"/>
                <a:tab pos="6776720" algn="l"/>
                <a:tab pos="7758430" algn="l"/>
              </a:tabLst>
            </a:pPr>
            <a:r>
              <a:rPr sz="2000" spc="-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u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u</a:t>
            </a:r>
            <a:r>
              <a:rPr sz="20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es	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	spe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ime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	f</a:t>
            </a:r>
            <a:r>
              <a:rPr sz="2000" spc="-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om	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	sin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4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	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	</a:t>
            </a:r>
            <a:r>
              <a:rPr sz="20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eli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bl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r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728" name="object 7"/>
          <p:cNvSpPr txBox="1"/>
          <p:nvPr/>
        </p:nvSpPr>
        <p:spPr>
          <a:xfrm>
            <a:off x="353059" y="4804664"/>
            <a:ext cx="6968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predicting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which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organisms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will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isolated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from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infected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729" name="object 8"/>
          <p:cNvSpPr txBox="1"/>
          <p:nvPr/>
        </p:nvSpPr>
        <p:spPr>
          <a:xfrm>
            <a:off x="258267" y="6122923"/>
            <a:ext cx="8291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a.Ericsson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HM,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Sherris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JC.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Antibiotic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sensitivity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testing.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Report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 international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collaborative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study.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Acta</a:t>
            </a:r>
            <a:r>
              <a:rPr sz="1200" i="1" spc="15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Pathol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Microbiol </a:t>
            </a:r>
            <a:r>
              <a:rPr sz="1200" i="1" spc="-320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Scand</a:t>
            </a:r>
            <a:r>
              <a:rPr sz="1200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[B]</a:t>
            </a:r>
            <a:r>
              <a:rPr sz="1200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Microbiol</a:t>
            </a:r>
            <a:r>
              <a:rPr sz="1200" i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Immunol.</a:t>
            </a:r>
            <a:r>
              <a:rPr sz="1200" i="1" spc="1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 MT"/>
                <a:cs typeface="Arial MT"/>
              </a:rPr>
              <a:t>1971;217(Suppl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217):1-90.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3716654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4607A"/>
                </a:solidFill>
              </a:rPr>
              <a:t>Microbiology</a:t>
            </a:r>
            <a:r>
              <a:rPr spc="-125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: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8731" name="object 3"/>
          <p:cNvSpPr txBox="1"/>
          <p:nvPr/>
        </p:nvSpPr>
        <p:spPr>
          <a:xfrm>
            <a:off x="78739" y="924559"/>
            <a:ext cx="8083550" cy="4998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Improved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techniques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processing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purulent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materials: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65278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lysis-centrifugation</a:t>
            </a:r>
            <a:r>
              <a:rPr sz="2000" spc="-9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technique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652780" marR="1397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Mild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ultrasonication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removes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hardware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provide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optimal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bacterial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removal.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65278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6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3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yme</a:t>
            </a:r>
            <a:r>
              <a:rPr sz="2000" spc="-4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ase</a:t>
            </a:r>
            <a:r>
              <a:rPr sz="2000" spc="-114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cha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6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eact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927100" marR="5080" lvl="2" indent="-247650">
              <a:lnSpc>
                <a:spcPct val="100000"/>
              </a:lnSpc>
              <a:spcBef>
                <a:spcPts val="500"/>
              </a:spcBef>
              <a:buClr>
                <a:srgbClr val="009DD9"/>
              </a:buClr>
              <a:buSzPct val="69000"/>
              <a:buFont typeface="Segoe UI Symbol" panose="020B0502040204020203"/>
              <a:buChar char="⚫"/>
              <a:tabLst>
                <a:tab pos="927100" algn="l"/>
                <a:tab pos="927735" algn="l"/>
                <a:tab pos="4030345" algn="l"/>
              </a:tabLst>
            </a:pPr>
            <a:r>
              <a:rPr sz="2100" spc="-10" dirty="0">
                <a:latin typeface="Constantia" panose="02030602050306030303"/>
                <a:cs typeface="Constantia" panose="02030602050306030303"/>
              </a:rPr>
              <a:t>Used</a:t>
            </a:r>
            <a:r>
              <a:rPr sz="2100" spc="4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100" spc="40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100" spc="3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diagnosis</a:t>
            </a:r>
            <a:r>
              <a:rPr sz="2100" spc="4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of	bone</a:t>
            </a:r>
            <a:r>
              <a:rPr sz="2100" spc="3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infection</a:t>
            </a:r>
            <a:r>
              <a:rPr sz="2100" spc="4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due</a:t>
            </a:r>
            <a:r>
              <a:rPr sz="2100" spc="3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2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100" spc="3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unusual</a:t>
            </a:r>
            <a:r>
              <a:rPr sz="2100" spc="43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or </a:t>
            </a:r>
            <a:r>
              <a:rPr sz="2100" spc="-5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difficult</a:t>
            </a:r>
            <a:r>
              <a:rPr sz="21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pathogens,</a:t>
            </a:r>
            <a:r>
              <a:rPr sz="21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such</a:t>
            </a:r>
            <a:r>
              <a:rPr sz="21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as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marL="1201420" lvl="3" indent="-210820">
              <a:lnSpc>
                <a:spcPct val="100000"/>
              </a:lnSpc>
              <a:spcBef>
                <a:spcPts val="485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202055" algn="l"/>
              </a:tabLst>
            </a:pPr>
            <a:r>
              <a:rPr sz="2000" i="1" spc="-10" dirty="0">
                <a:latin typeface="Constantia" panose="02030602050306030303"/>
                <a:cs typeface="Constantia" panose="02030602050306030303"/>
              </a:rPr>
              <a:t>Mycoplasma</a:t>
            </a:r>
            <a:r>
              <a:rPr sz="2000" i="1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pneumoniae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263650" lvl="3" indent="-27305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263650" algn="l"/>
                <a:tab pos="126428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Bru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ella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species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201420" lvl="3" indent="-210820">
              <a:lnSpc>
                <a:spcPct val="100000"/>
              </a:lnSpc>
              <a:spcBef>
                <a:spcPts val="485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202055" algn="l"/>
              </a:tabLst>
            </a:pPr>
            <a:r>
              <a:rPr sz="2000" i="1" spc="-5" dirty="0">
                <a:latin typeface="Constantia" panose="02030602050306030303"/>
                <a:cs typeface="Constantia" panose="02030602050306030303"/>
              </a:rPr>
              <a:t>Bartonella</a:t>
            </a:r>
            <a:r>
              <a:rPr sz="2000" i="1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henselae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201420" lvl="3" indent="-2108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20205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Both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tuberculous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nontuberculous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mycobacterium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species.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59168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object 2"/>
          <p:cNvSpPr txBox="1">
            <a:spLocks noGrp="1"/>
          </p:cNvSpPr>
          <p:nvPr>
            <p:ph type="title"/>
          </p:nvPr>
        </p:nvSpPr>
        <p:spPr>
          <a:xfrm>
            <a:off x="673100" y="256997"/>
            <a:ext cx="291465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dirty="0">
                <a:solidFill>
                  <a:srgbClr val="FF9900"/>
                </a:solidFill>
              </a:rPr>
              <a:t>Introduction</a:t>
            </a:r>
            <a:endParaRPr sz="4500"/>
          </a:p>
        </p:txBody>
      </p:sp>
      <p:sp>
        <p:nvSpPr>
          <p:cNvPr id="1048587" name="object 3"/>
          <p:cNvSpPr txBox="1"/>
          <p:nvPr/>
        </p:nvSpPr>
        <p:spPr>
          <a:xfrm>
            <a:off x="535940" y="1945893"/>
            <a:ext cx="8164830" cy="266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99060" indent="-274320" algn="just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800" spc="-1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Osteomyelitis </a:t>
            </a:r>
            <a:r>
              <a:rPr sz="2800" spc="-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is an </a:t>
            </a:r>
            <a:r>
              <a:rPr sz="2800" spc="1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inflammation </a:t>
            </a:r>
            <a:r>
              <a:rPr sz="2800" spc="-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of </a:t>
            </a:r>
            <a:r>
              <a:rPr sz="2800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bone caused </a:t>
            </a:r>
            <a:r>
              <a:rPr sz="2800" spc="-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by</a:t>
            </a:r>
            <a:r>
              <a:rPr sz="2800" spc="-16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an</a:t>
            </a:r>
            <a:r>
              <a:rPr sz="2800" spc="-4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infecting</a:t>
            </a:r>
            <a:r>
              <a:rPr sz="2800" spc="-8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organism.</a:t>
            </a:r>
            <a:endParaRPr sz="28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3850">
              <a:latin typeface="Constantia" panose="02030602050306030303"/>
              <a:cs typeface="Constantia" panose="02030602050306030303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800" spc="-4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It </a:t>
            </a:r>
            <a:r>
              <a:rPr sz="2800" spc="-2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may </a:t>
            </a:r>
            <a:r>
              <a:rPr sz="2800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remain </a:t>
            </a:r>
            <a:r>
              <a:rPr sz="2800" spc="-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localized, or it </a:t>
            </a:r>
            <a:r>
              <a:rPr sz="2800" spc="-1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may </a:t>
            </a:r>
            <a:r>
              <a:rPr sz="2800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spread </a:t>
            </a:r>
            <a:r>
              <a:rPr sz="2800" spc="-1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through </a:t>
            </a:r>
            <a:r>
              <a:rPr sz="2800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the</a:t>
            </a:r>
            <a:r>
              <a:rPr sz="2800" spc="-7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bone</a:t>
            </a:r>
            <a:r>
              <a:rPr sz="2800" spc="-6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2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to</a:t>
            </a:r>
            <a:r>
              <a:rPr sz="2800" spc="-7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4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involve</a:t>
            </a:r>
            <a:r>
              <a:rPr sz="2800" spc="-6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the</a:t>
            </a:r>
            <a:r>
              <a:rPr sz="2800" spc="-7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marrow,</a:t>
            </a:r>
            <a:r>
              <a:rPr sz="280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2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cortex,</a:t>
            </a:r>
            <a:r>
              <a:rPr sz="2800" spc="-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periosteum, </a:t>
            </a:r>
            <a:r>
              <a:rPr sz="2800" spc="-69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and</a:t>
            </a:r>
            <a:r>
              <a:rPr sz="2800" spc="-7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soft</a:t>
            </a:r>
            <a:r>
              <a:rPr sz="2800" spc="-10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tissue</a:t>
            </a:r>
            <a:r>
              <a:rPr sz="2800" spc="-9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surrounding the</a:t>
            </a:r>
            <a:r>
              <a:rPr sz="2800" spc="-8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bone.</a:t>
            </a:r>
            <a:endParaRPr sz="28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5615989"/>
            <a:ext cx="1917700" cy="78481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221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9722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2097223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2097224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225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8732" name="object 8"/>
          <p:cNvSpPr txBox="1">
            <a:spLocks noGrp="1"/>
          </p:cNvSpPr>
          <p:nvPr>
            <p:ph type="title"/>
          </p:nvPr>
        </p:nvSpPr>
        <p:spPr>
          <a:xfrm>
            <a:off x="166827" y="515823"/>
            <a:ext cx="351472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04607A"/>
                </a:solidFill>
              </a:rPr>
              <a:t>X-ray</a:t>
            </a:r>
            <a:r>
              <a:rPr spc="-7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findings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733" name="object 9"/>
          <p:cNvSpPr txBox="1"/>
          <p:nvPr/>
        </p:nvSpPr>
        <p:spPr>
          <a:xfrm>
            <a:off x="296976" y="1540509"/>
            <a:ext cx="830834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20" dirty="0">
                <a:latin typeface="Constantia" panose="02030602050306030303"/>
                <a:cs typeface="Constantia" panose="02030602050306030303"/>
              </a:rPr>
              <a:t>X-ray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films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negative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within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1-2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weeks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Careful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comparison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opposite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side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show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abnormal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soft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tissue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ct val="100000"/>
              </a:lnSpc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shadows.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marR="1143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It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must be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stressed</a:t>
            </a:r>
            <a:r>
              <a:rPr sz="2000" spc="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that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x-ray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appearances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normal</a:t>
            </a:r>
            <a:r>
              <a:rPr sz="2000" spc="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acute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phase.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There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little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value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making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early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diagnosis.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marR="34163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time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there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x-ray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evidence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destruction,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patient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has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entered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chronic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phase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disease.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60280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51662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04607A"/>
                </a:solidFill>
              </a:rPr>
              <a:t>X-ray</a:t>
            </a:r>
            <a:r>
              <a:rPr spc="-50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findings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735" name="object 3"/>
          <p:cNvSpPr txBox="1"/>
          <p:nvPr/>
        </p:nvSpPr>
        <p:spPr>
          <a:xfrm>
            <a:off x="535940" y="1951989"/>
            <a:ext cx="808037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It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takes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from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10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21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days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 an osseous lesion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become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visible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on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conventional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radiography,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because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30–50%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reduction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bone density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mu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adiog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hic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chan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ent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736" name="object 4"/>
          <p:cNvSpPr txBox="1"/>
          <p:nvPr/>
        </p:nvSpPr>
        <p:spPr>
          <a:xfrm>
            <a:off x="329590" y="6062268"/>
            <a:ext cx="7980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Bonakdarpour </a:t>
            </a:r>
            <a:r>
              <a:rPr sz="1800" dirty="0">
                <a:latin typeface="Arial MT"/>
                <a:cs typeface="Arial MT"/>
              </a:rPr>
              <a:t>A, </a:t>
            </a:r>
            <a:r>
              <a:rPr sz="1800" spc="-5" dirty="0">
                <a:latin typeface="Arial MT"/>
                <a:cs typeface="Arial MT"/>
              </a:rPr>
              <a:t>Gaines VD (1983)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radiology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osteomyelitis. Orthop Clin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North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Am </a:t>
            </a:r>
            <a:r>
              <a:rPr sz="1800" spc="-5" dirty="0">
                <a:latin typeface="Arial MT"/>
                <a:cs typeface="Arial MT"/>
              </a:rPr>
              <a:t>14:21–33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2097226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059810" y="2924949"/>
            <a:ext cx="2190750" cy="292417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51662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04607A"/>
                </a:solidFill>
              </a:rPr>
              <a:t>X-ray</a:t>
            </a:r>
            <a:r>
              <a:rPr spc="-50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findings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738" name="object 3"/>
          <p:cNvSpPr txBox="1"/>
          <p:nvPr/>
        </p:nvSpPr>
        <p:spPr>
          <a:xfrm>
            <a:off x="535940" y="1951989"/>
            <a:ext cx="8078470" cy="2369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Font typeface="Constantia" panose="02030602050306030303"/>
              <a:buAutoNum type="arabicPeriod"/>
              <a:tabLst>
                <a:tab pos="343535" algn="l"/>
              </a:tabLst>
            </a:pPr>
            <a:r>
              <a:rPr dirty="0"/>
              <a:t>	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Localized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osteopaenia and trabecular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destruction are early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signs of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sup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at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acu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ess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nstantia" panose="02030602050306030303"/>
              <a:buAutoNum type="arabicPeriod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5"/>
              </a:spcBef>
              <a:buFont typeface="Constantia" panose="02030602050306030303"/>
              <a:buAutoNum type="arabicPeriod"/>
              <a:tabLst>
                <a:tab pos="351155" algn="l"/>
              </a:tabLst>
            </a:pPr>
            <a:r>
              <a:rPr dirty="0"/>
              <a:t>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type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extent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cortical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destruction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variable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.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wide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spectrum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encountered,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ranging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from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solitary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radiolucency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irregular,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multiple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radiolucencies (mottling)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permeative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pattern.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individual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lesions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generally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indistinct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irregular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outline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.</a:t>
            </a:r>
            <a:endParaRPr sz="26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3" y="5826506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230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231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pic>
        <p:nvPicPr>
          <p:cNvPr id="2097232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387" y="981138"/>
            <a:ext cx="8785225" cy="547204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23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9723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209723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209723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23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8742" name="object 8"/>
          <p:cNvSpPr txBox="1">
            <a:spLocks noGrp="1"/>
          </p:cNvSpPr>
          <p:nvPr>
            <p:ph type="title"/>
          </p:nvPr>
        </p:nvSpPr>
        <p:spPr>
          <a:xfrm>
            <a:off x="310997" y="83946"/>
            <a:ext cx="3516629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solidFill>
                  <a:srgbClr val="04607A"/>
                </a:solidFill>
              </a:rPr>
              <a:t>X-ray</a:t>
            </a:r>
            <a:r>
              <a:rPr spc="-5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findings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743" name="object 9"/>
          <p:cNvSpPr txBox="1"/>
          <p:nvPr/>
        </p:nvSpPr>
        <p:spPr>
          <a:xfrm>
            <a:off x="535940" y="1111452"/>
            <a:ext cx="8079740" cy="435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1940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Lamellated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periosteal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reactions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invariably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present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onstantia" panose="02030602050306030303"/>
              <a:buAutoNum type="arabicPeriod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6385" marR="6350" indent="-210820" algn="just">
              <a:lnSpc>
                <a:spcPts val="2160"/>
              </a:lnSpc>
              <a:buAutoNum type="arabicPeriod"/>
              <a:tabLst>
                <a:tab pos="40640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reparative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phase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during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therapy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characterized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endosteal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periosteal new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bone formation, development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surrounding sclerosis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an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sometimes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la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os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eoscle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1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ea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onstantia" panose="02030602050306030303"/>
              <a:buAutoNum type="arabicPeriod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6385" marR="12700" indent="-210820" algn="just">
              <a:lnSpc>
                <a:spcPts val="2160"/>
              </a:lnSpc>
              <a:buAutoNum type="arabicPeriod"/>
              <a:tabLst>
                <a:tab pos="40640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Soft tissue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changes,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such as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swelling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obliteration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tissue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planes,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diagnosti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alue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adult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onstantia" panose="02030602050306030303"/>
              <a:buAutoNum type="arabicPeriod"/>
            </a:pPr>
            <a:endParaRPr sz="2700">
              <a:latin typeface="Constantia" panose="02030602050306030303"/>
              <a:cs typeface="Constantia" panose="02030602050306030303"/>
            </a:endParaRPr>
          </a:p>
          <a:p>
            <a:pPr marL="286385" marR="5080" indent="-210820" algn="just">
              <a:lnSpc>
                <a:spcPct val="90000"/>
              </a:lnSpc>
              <a:buAutoNum type="arabicPeriod"/>
              <a:tabLst>
                <a:tab pos="47180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In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newborns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infants,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however,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loss of normal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fat planes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within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days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onset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symptoms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 an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early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sign 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soft tissue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swelling.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 this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age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group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lamellated periosteal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changes are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generally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discernible before any bone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destruction.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late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manifestation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ballooned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metaphysis,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sometimes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involvement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epiphysis.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" y="6137360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object 2"/>
          <p:cNvSpPr txBox="1">
            <a:spLocks noGrp="1"/>
          </p:cNvSpPr>
          <p:nvPr>
            <p:ph type="title"/>
          </p:nvPr>
        </p:nvSpPr>
        <p:spPr>
          <a:xfrm>
            <a:off x="599033" y="515823"/>
            <a:ext cx="30759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04607A"/>
                </a:solidFill>
              </a:rPr>
              <a:t>Sonography</a:t>
            </a:r>
            <a:endParaRPr spc="-25" dirty="0">
              <a:solidFill>
                <a:srgbClr val="04607A"/>
              </a:solidFill>
            </a:endParaRPr>
          </a:p>
        </p:txBody>
      </p:sp>
      <p:sp>
        <p:nvSpPr>
          <p:cNvPr id="1048745" name="object 3"/>
          <p:cNvSpPr txBox="1"/>
          <p:nvPr/>
        </p:nvSpPr>
        <p:spPr>
          <a:xfrm>
            <a:off x="546303" y="1723136"/>
            <a:ext cx="762635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Ultrasound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cannot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directly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access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bone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marrow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abnormalities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present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but can document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indirectly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identifying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periosseous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soft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abnormalities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marR="11430" indent="-274320" algn="just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 very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first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sonographic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sign,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seen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even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before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any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periosteal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reaction,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edematous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swelling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deep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soft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238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771775" y="4005071"/>
            <a:ext cx="3688207" cy="1512189"/>
          </a:xfrm>
          <a:prstGeom prst="rect">
            <a:avLst/>
          </a:prstGeom>
        </p:spPr>
      </p:pic>
      <p:sp>
        <p:nvSpPr>
          <p:cNvPr id="1048746" name="object 5"/>
          <p:cNvSpPr txBox="1"/>
          <p:nvPr/>
        </p:nvSpPr>
        <p:spPr>
          <a:xfrm>
            <a:off x="402742" y="5474614"/>
            <a:ext cx="7867650" cy="89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634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 panose="020B0604020202020204"/>
                <a:cs typeface="Arial" panose="020B0604020202020204"/>
              </a:rPr>
              <a:t>osteomyelitis</a:t>
            </a:r>
            <a:r>
              <a:rPr sz="1600" b="1" spc="6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affecting</a:t>
            </a:r>
            <a:r>
              <a:rPr sz="1600" b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distal</a:t>
            </a:r>
            <a:r>
              <a:rPr sz="1600" b="1" spc="3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tibial</a:t>
            </a:r>
            <a:r>
              <a:rPr sz="1600" b="1" spc="4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latin typeface="Arial" panose="020B0604020202020204"/>
                <a:cs typeface="Arial" panose="020B0604020202020204"/>
              </a:rPr>
              <a:t>metaphysis</a:t>
            </a:r>
            <a:r>
              <a:rPr sz="1600" b="1" spc="5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seen on</a:t>
            </a:r>
            <a:r>
              <a:rPr sz="16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ultrasound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575"/>
              </a:spcBef>
            </a:pPr>
            <a:r>
              <a:rPr sz="1400" dirty="0">
                <a:latin typeface="Arial MT"/>
                <a:cs typeface="Arial MT"/>
              </a:rPr>
              <a:t>Cardinal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Bureau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NJ,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Aubin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Chhem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RK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(2001)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Role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ultrasound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muskuloskeletal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infections.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Radiol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Clin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North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Am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39:191–201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object 2"/>
          <p:cNvSpPr txBox="1">
            <a:spLocks noGrp="1"/>
          </p:cNvSpPr>
          <p:nvPr>
            <p:ph type="title"/>
          </p:nvPr>
        </p:nvSpPr>
        <p:spPr>
          <a:xfrm>
            <a:off x="310997" y="0"/>
            <a:ext cx="23856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rgbClr val="04607A"/>
                </a:solidFill>
              </a:rPr>
              <a:t>Bone</a:t>
            </a:r>
            <a:r>
              <a:rPr sz="4500" spc="-85" dirty="0">
                <a:solidFill>
                  <a:srgbClr val="04607A"/>
                </a:solidFill>
              </a:rPr>
              <a:t> </a:t>
            </a:r>
            <a:r>
              <a:rPr sz="4500" spc="-15" dirty="0">
                <a:solidFill>
                  <a:srgbClr val="04607A"/>
                </a:solidFill>
              </a:rPr>
              <a:t>scan</a:t>
            </a:r>
            <a:endParaRPr sz="4500"/>
          </a:p>
        </p:txBody>
      </p:sp>
      <p:sp>
        <p:nvSpPr>
          <p:cNvPr id="1048748" name="object 3"/>
          <p:cNvSpPr txBox="1"/>
          <p:nvPr/>
        </p:nvSpPr>
        <p:spPr>
          <a:xfrm>
            <a:off x="474370" y="565150"/>
            <a:ext cx="7914005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635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Radioisotopic</a:t>
            </a:r>
            <a:r>
              <a:rPr sz="2000" spc="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scanning</a:t>
            </a:r>
            <a:r>
              <a:rPr sz="2000" spc="1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valuable</a:t>
            </a:r>
            <a:r>
              <a:rPr sz="2000" spc="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1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early</a:t>
            </a:r>
            <a:r>
              <a:rPr sz="2000" spc="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localization</a:t>
            </a:r>
            <a:r>
              <a:rPr sz="2000" spc="1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(within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48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hrs)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880110" algn="l"/>
                <a:tab pos="2162810" algn="l"/>
                <a:tab pos="2559050" algn="l"/>
                <a:tab pos="3931285" algn="l"/>
                <a:tab pos="4963160" algn="l"/>
                <a:tab pos="6026785" algn="l"/>
                <a:tab pos="740029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speci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ic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	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adio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ct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ima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	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chni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q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h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av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improved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evaluation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musculoskeletal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Technitium-99m</a:t>
            </a:r>
            <a:r>
              <a:rPr sz="2000" spc="1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imaging</a:t>
            </a:r>
            <a:r>
              <a:rPr sz="2000" spc="1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1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very</a:t>
            </a:r>
            <a:r>
              <a:rPr sz="2000" spc="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sensitive</a:t>
            </a:r>
            <a:r>
              <a:rPr sz="2000" spc="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2000" spc="1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it</a:t>
            </a:r>
            <a:r>
              <a:rPr sz="2000" spc="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1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1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choice</a:t>
            </a:r>
            <a:r>
              <a:rPr sz="2000" spc="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acute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hematogenous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osteomyelitis,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overall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accuracy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being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92%.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239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19630" y="3366211"/>
            <a:ext cx="5354955" cy="3303142"/>
          </a:xfrm>
          <a:prstGeom prst="rect">
            <a:avLst/>
          </a:prstGeom>
        </p:spPr>
      </p:pic>
      <p:sp>
        <p:nvSpPr>
          <p:cNvPr id="1048749" name="object 5"/>
          <p:cNvSpPr txBox="1"/>
          <p:nvPr/>
        </p:nvSpPr>
        <p:spPr>
          <a:xfrm>
            <a:off x="6955917" y="5257291"/>
            <a:ext cx="175196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 panose="020B0604020202020204"/>
                <a:cs typeface="Arial" panose="020B0604020202020204"/>
              </a:rPr>
              <a:t>Bone 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scan revealing </a:t>
            </a:r>
            <a:r>
              <a:rPr sz="1400" b="1" spc="-38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hot</a:t>
            </a:r>
            <a:r>
              <a:rPr sz="1400" b="1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latin typeface="Arial" panose="020B0604020202020204"/>
                <a:cs typeface="Arial" panose="020B0604020202020204"/>
              </a:rPr>
              <a:t>spot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in</a:t>
            </a:r>
            <a:r>
              <a:rPr sz="1400" b="1" spc="39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latin typeface="Arial" panose="020B0604020202020204"/>
                <a:cs typeface="Arial" panose="020B0604020202020204"/>
              </a:rPr>
              <a:t>right 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 tibia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240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241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8750" name="object 5"/>
          <p:cNvSpPr txBox="1"/>
          <p:nvPr/>
        </p:nvSpPr>
        <p:spPr>
          <a:xfrm>
            <a:off x="421640" y="1947418"/>
            <a:ext cx="8237855" cy="2166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685" marR="4826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401320" algn="l"/>
                <a:tab pos="1225550" algn="l"/>
                <a:tab pos="3185795" algn="l"/>
                <a:tab pos="4598670" algn="l"/>
                <a:tab pos="5266690" algn="l"/>
                <a:tab pos="6059170" algn="l"/>
                <a:tab pos="6807200" algn="l"/>
                <a:tab pos="7298055" algn="l"/>
              </a:tabLst>
            </a:pPr>
            <a:r>
              <a:rPr sz="2600" spc="-5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550" spc="15" baseline="26000" dirty="0">
                <a:latin typeface="Constantia" panose="02030602050306030303"/>
                <a:cs typeface="Constantia" panose="02030602050306030303"/>
              </a:rPr>
              <a:t>67</a:t>
            </a:r>
            <a:r>
              <a:rPr sz="2550" baseline="26000" dirty="0">
                <a:latin typeface="Constantia" panose="02030602050306030303"/>
                <a:cs typeface="Constantia" panose="02030602050306030303"/>
              </a:rPr>
              <a:t>	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scin</a:t>
            </a:r>
            <a:r>
              <a:rPr sz="2600" spc="-2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ig</a:t>
            </a:r>
            <a:r>
              <a:rPr sz="2600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y	p</a:t>
            </a:r>
            <a:r>
              <a:rPr sz="2600" spc="-45" dirty="0">
                <a:latin typeface="Constantia" panose="02030602050306030303"/>
                <a:cs typeface="Constantia" panose="02030602050306030303"/>
              </a:rPr>
              <a:t>ro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vides	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t	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600" spc="-6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y	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	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t 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vertebral</a:t>
            </a:r>
            <a:r>
              <a:rPr sz="26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6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radiologically.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3550">
              <a:latin typeface="Constantia" panose="02030602050306030303"/>
              <a:cs typeface="Constantia" panose="02030602050306030303"/>
            </a:endParaRPr>
          </a:p>
          <a:p>
            <a:pPr marL="400685" marR="43180" indent="-274320">
              <a:lnSpc>
                <a:spcPct val="100000"/>
              </a:lnSpc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401320" algn="l"/>
              </a:tabLst>
            </a:pPr>
            <a:r>
              <a:rPr sz="260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550" baseline="26000" dirty="0">
                <a:latin typeface="Constantia" panose="02030602050306030303"/>
                <a:cs typeface="Constantia" panose="02030602050306030303"/>
              </a:rPr>
              <a:t>111</a:t>
            </a:r>
            <a:r>
              <a:rPr sz="2550" spc="7" baseline="26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labeled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leucocyte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imaging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is the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test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choice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for </a:t>
            </a:r>
            <a:r>
              <a:rPr sz="2600" spc="-6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os</a:t>
            </a:r>
            <a:r>
              <a:rPr sz="2600" spc="-4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eo</a:t>
            </a:r>
            <a:r>
              <a:rPr sz="2600" spc="-40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600" spc="-7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eli</a:t>
            </a:r>
            <a:r>
              <a:rPr sz="2600" spc="-2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600" spc="-1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else</a:t>
            </a:r>
            <a:r>
              <a:rPr sz="2600" spc="-3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he</a:t>
            </a:r>
            <a:r>
              <a:rPr sz="26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6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bo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600" spc="-26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.</a:t>
            </a:r>
            <a:endParaRPr sz="26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" y="5867400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object 2"/>
          <p:cNvSpPr txBox="1">
            <a:spLocks noGrp="1"/>
          </p:cNvSpPr>
          <p:nvPr>
            <p:ph type="title"/>
          </p:nvPr>
        </p:nvSpPr>
        <p:spPr>
          <a:xfrm>
            <a:off x="-12700" y="26034"/>
            <a:ext cx="7741284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4607A"/>
                </a:solidFill>
              </a:rPr>
              <a:t>Magnetic</a:t>
            </a:r>
            <a:r>
              <a:rPr spc="-60" dirty="0">
                <a:solidFill>
                  <a:srgbClr val="04607A"/>
                </a:solidFill>
              </a:rPr>
              <a:t> </a:t>
            </a:r>
            <a:r>
              <a:rPr spc="-10" dirty="0">
                <a:solidFill>
                  <a:srgbClr val="04607A"/>
                </a:solidFill>
              </a:rPr>
              <a:t>Resonance</a:t>
            </a:r>
            <a:r>
              <a:rPr spc="-50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Imaging: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8752" name="object 3"/>
          <p:cNvSpPr txBox="1"/>
          <p:nvPr/>
        </p:nvSpPr>
        <p:spPr>
          <a:xfrm>
            <a:off x="78739" y="3256722"/>
            <a:ext cx="3809365" cy="21901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52780" indent="-247015">
              <a:lnSpc>
                <a:spcPct val="100000"/>
              </a:lnSpc>
              <a:spcBef>
                <a:spcPts val="335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Helpful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surgical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planning.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24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Disadvantage: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marR="417830" lvl="1" indent="-247015">
              <a:lnSpc>
                <a:spcPts val="2160"/>
              </a:lnSpc>
              <a:spcBef>
                <a:spcPts val="51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metallic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implant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egion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est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 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produce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focal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artifacts.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015">
              <a:lnSpc>
                <a:spcPts val="2280"/>
              </a:lnSpc>
              <a:spcBef>
                <a:spcPts val="21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20" dirty="0">
                <a:latin typeface="Constantia" panose="02030602050306030303"/>
                <a:cs typeface="Constantia" panose="02030602050306030303"/>
              </a:rPr>
              <a:t>False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positives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tumors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>
              <a:lnSpc>
                <a:spcPts val="2280"/>
              </a:lnSpc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healing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fractures.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188" name="object 4"/>
          <p:cNvGrpSpPr/>
          <p:nvPr/>
        </p:nvGrpSpPr>
        <p:grpSpPr>
          <a:xfrm>
            <a:off x="7315200" y="981075"/>
            <a:ext cx="1828800" cy="2286000"/>
            <a:chOff x="7315200" y="981075"/>
            <a:chExt cx="1828800" cy="2286000"/>
          </a:xfrm>
        </p:grpSpPr>
        <p:pic>
          <p:nvPicPr>
            <p:cNvPr id="2097242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315200" y="981075"/>
              <a:ext cx="1828799" cy="2286000"/>
            </a:xfrm>
            <a:prstGeom prst="rect">
              <a:avLst/>
            </a:prstGeom>
          </p:spPr>
        </p:pic>
        <p:pic>
          <p:nvPicPr>
            <p:cNvPr id="2097243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400" y="981075"/>
              <a:ext cx="1752599" cy="2286000"/>
            </a:xfrm>
            <a:prstGeom prst="rect">
              <a:avLst/>
            </a:prstGeom>
          </p:spPr>
        </p:pic>
      </p:grpSp>
      <p:sp>
        <p:nvSpPr>
          <p:cNvPr id="1048753" name="object 7"/>
          <p:cNvSpPr txBox="1"/>
          <p:nvPr/>
        </p:nvSpPr>
        <p:spPr>
          <a:xfrm>
            <a:off x="78739" y="1183005"/>
            <a:ext cx="8209280" cy="234251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7020" marR="4344035" indent="-274320">
              <a:lnSpc>
                <a:spcPts val="2160"/>
              </a:lnSpc>
              <a:spcBef>
                <a:spcPts val="37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Magnetic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resonance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imaging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has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7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hi</a:t>
            </a:r>
            <a:r>
              <a:rPr sz="20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h</a:t>
            </a:r>
            <a:r>
              <a:rPr sz="2000" spc="-8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sens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it</a:t>
            </a:r>
            <a:r>
              <a:rPr sz="2000" spc="-3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vity</a:t>
            </a:r>
            <a:r>
              <a:rPr sz="2000" spc="-1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and  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specificity</a:t>
            </a:r>
            <a:r>
              <a:rPr sz="2000" spc="-1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21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Advantage: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marR="4356735" lvl="1" indent="-247015">
              <a:lnSpc>
                <a:spcPts val="2160"/>
              </a:lnSpc>
              <a:spcBef>
                <a:spcPts val="51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40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se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diffe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enti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ting  bet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een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sof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-tis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ue  infection.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4512945">
              <a:lnSpc>
                <a:spcPct val="100000"/>
              </a:lnSpc>
              <a:spcBef>
                <a:spcPts val="450"/>
              </a:spcBef>
            </a:pPr>
            <a:r>
              <a:rPr sz="1200" spc="-5" dirty="0">
                <a:latin typeface="Tahoma" panose="020B0604030504040204"/>
                <a:cs typeface="Tahoma" panose="020B0604030504040204"/>
              </a:rPr>
              <a:t>Plain film and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MR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images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chronic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osteomyelitis</a:t>
            </a:r>
            <a:r>
              <a:rPr sz="12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of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right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48754" name="object 8"/>
          <p:cNvSpPr txBox="1"/>
          <p:nvPr/>
        </p:nvSpPr>
        <p:spPr>
          <a:xfrm>
            <a:off x="4579365" y="3500120"/>
            <a:ext cx="846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 panose="020B0604030504040204"/>
                <a:cs typeface="Tahoma" panose="020B0604030504040204"/>
              </a:rPr>
              <a:t>distal</a:t>
            </a:r>
            <a:r>
              <a:rPr sz="12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30" dirty="0">
                <a:latin typeface="Tahoma" panose="020B0604030504040204"/>
                <a:cs typeface="Tahoma" panose="020B0604030504040204"/>
              </a:rPr>
              <a:t>femur.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2097244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9" y="3717035"/>
            <a:ext cx="3622675" cy="2743200"/>
          </a:xfrm>
          <a:prstGeom prst="rect">
            <a:avLst/>
          </a:prstGeom>
        </p:spPr>
      </p:pic>
      <p:sp>
        <p:nvSpPr>
          <p:cNvPr id="1048755" name="object 10"/>
          <p:cNvSpPr txBox="1"/>
          <p:nvPr/>
        </p:nvSpPr>
        <p:spPr>
          <a:xfrm>
            <a:off x="5083555" y="6499656"/>
            <a:ext cx="260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 panose="020B0604030504040204"/>
                <a:cs typeface="Tahoma" panose="020B0604030504040204"/>
              </a:rPr>
              <a:t>A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case</a:t>
            </a:r>
            <a:r>
              <a:rPr sz="12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of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chronic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osteomylitis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of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fibula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5964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object 2"/>
          <p:cNvSpPr txBox="1">
            <a:spLocks noGrp="1"/>
          </p:cNvSpPr>
          <p:nvPr>
            <p:ph type="title"/>
          </p:nvPr>
        </p:nvSpPr>
        <p:spPr>
          <a:xfrm>
            <a:off x="176276" y="372237"/>
            <a:ext cx="62077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4607A"/>
                </a:solidFill>
              </a:rPr>
              <a:t>Early</a:t>
            </a:r>
            <a:r>
              <a:rPr sz="3200" spc="-40" dirty="0">
                <a:solidFill>
                  <a:srgbClr val="04607A"/>
                </a:solidFill>
              </a:rPr>
              <a:t> </a:t>
            </a:r>
            <a:r>
              <a:rPr sz="3200" spc="-5" dirty="0">
                <a:solidFill>
                  <a:srgbClr val="04607A"/>
                </a:solidFill>
              </a:rPr>
              <a:t>diagnosis</a:t>
            </a:r>
            <a:r>
              <a:rPr sz="3200" spc="5" dirty="0">
                <a:solidFill>
                  <a:srgbClr val="04607A"/>
                </a:solidFill>
              </a:rPr>
              <a:t> </a:t>
            </a:r>
            <a:r>
              <a:rPr sz="3200" spc="-5" dirty="0">
                <a:solidFill>
                  <a:srgbClr val="04607A"/>
                </a:solidFill>
              </a:rPr>
              <a:t>depends</a:t>
            </a:r>
            <a:r>
              <a:rPr sz="3200" spc="-15" dirty="0">
                <a:solidFill>
                  <a:srgbClr val="04607A"/>
                </a:solidFill>
              </a:rPr>
              <a:t> </a:t>
            </a:r>
            <a:r>
              <a:rPr sz="3200" spc="-5" dirty="0">
                <a:solidFill>
                  <a:srgbClr val="04607A"/>
                </a:solidFill>
              </a:rPr>
              <a:t>on</a:t>
            </a:r>
            <a:r>
              <a:rPr sz="3200" spc="20" dirty="0">
                <a:solidFill>
                  <a:srgbClr val="04607A"/>
                </a:solidFill>
              </a:rPr>
              <a:t> </a:t>
            </a:r>
            <a:r>
              <a:rPr sz="3200" spc="-10" dirty="0">
                <a:solidFill>
                  <a:srgbClr val="04607A"/>
                </a:solidFill>
              </a:rPr>
              <a:t>following:</a:t>
            </a:r>
            <a:endParaRPr sz="3200"/>
          </a:p>
        </p:txBody>
      </p:sp>
      <p:sp>
        <p:nvSpPr>
          <p:cNvPr id="1048757" name="object 3"/>
          <p:cNvSpPr txBox="1"/>
          <p:nvPr/>
        </p:nvSpPr>
        <p:spPr>
          <a:xfrm>
            <a:off x="245567" y="1262227"/>
            <a:ext cx="8551545" cy="509397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32435" indent="-206375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3307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se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acu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illnes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set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x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emia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478155" indent="-25209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47879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local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severe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pain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unwillingness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move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limbs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462915" indent="-23685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46355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deep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tenderness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483870" indent="-25781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48450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WBC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count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as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high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as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20,000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more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01015" marR="186690" indent="-274320">
              <a:lnSpc>
                <a:spcPct val="115000"/>
              </a:lnSpc>
              <a:spcBef>
                <a:spcPts val="480"/>
              </a:spcBef>
              <a:buAutoNum type="arabicPeriod"/>
              <a:tabLst>
                <a:tab pos="481965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Every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effort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must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 made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obtain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bacterial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culture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and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determinate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sensitivity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antibiotics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01015" indent="-274955">
              <a:lnSpc>
                <a:spcPct val="100000"/>
              </a:lnSpc>
              <a:spcBef>
                <a:spcPts val="84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501015" algn="l"/>
                <a:tab pos="501650" algn="l"/>
              </a:tabLst>
            </a:pPr>
            <a:r>
              <a:rPr sz="2000" spc="-19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99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scan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ng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01015" marR="186055" indent="-274320" algn="just">
              <a:lnSpc>
                <a:spcPct val="115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50165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CT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MRI: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MRI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rather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planar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scintigraphy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should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considered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detection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chronic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bacterial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lesions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at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diagnosis</a:t>
            </a:r>
            <a:r>
              <a:rPr sz="1950" spc="-7" baseline="26000" dirty="0">
                <a:latin typeface="Constantia" panose="02030602050306030303"/>
                <a:cs typeface="Constantia" panose="02030602050306030303"/>
              </a:rPr>
              <a:t>1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100">
              <a:latin typeface="Constantia" panose="02030602050306030303"/>
              <a:cs typeface="Constantia" panose="02030602050306030303"/>
            </a:endParaRPr>
          </a:p>
          <a:p>
            <a:pPr marL="25400" marR="17780">
              <a:lnSpc>
                <a:spcPct val="100000"/>
              </a:lnSpc>
              <a:spcBef>
                <a:spcPts val="1330"/>
              </a:spcBef>
            </a:pPr>
            <a:r>
              <a:rPr sz="1400" dirty="0">
                <a:latin typeface="Arial MT"/>
                <a:cs typeface="Arial MT"/>
              </a:rPr>
              <a:t>1.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Comparison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magnetic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resonance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imaging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 </a:t>
            </a:r>
            <a:r>
              <a:rPr sz="1400" spc="-10" dirty="0">
                <a:latin typeface="Arial MT"/>
                <a:cs typeface="Arial MT"/>
              </a:rPr>
              <a:t>99mTechnetium-labelled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methylene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diphosphonate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bone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scintigraphy </a:t>
            </a:r>
            <a:r>
              <a:rPr sz="1400" dirty="0">
                <a:latin typeface="Arial MT"/>
                <a:cs typeface="Arial MT"/>
              </a:rPr>
              <a:t>in the initial assessment of chronic non-bacterial osteomyelitis of childhood and adolescents. </a:t>
            </a:r>
            <a:r>
              <a:rPr sz="1400" spc="5" dirty="0">
                <a:solidFill>
                  <a:srgbClr val="E1D600"/>
                </a:solidFill>
                <a:latin typeface="Arial MT"/>
                <a:cs typeface="Arial MT"/>
              </a:rPr>
              <a:t> </a:t>
            </a:r>
            <a:r>
              <a:rPr sz="1400" u="heavy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 MT"/>
                <a:cs typeface="Arial MT"/>
                <a:hlinkClick r:id="rId1"/>
              </a:rPr>
              <a:t>Morbach</a:t>
            </a:r>
            <a:r>
              <a:rPr sz="1400" u="heavy" spc="-5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 MT"/>
                <a:cs typeface="Arial MT"/>
                <a:hlinkClick r:id="rId1"/>
              </a:rPr>
              <a:t> </a:t>
            </a:r>
            <a:r>
              <a:rPr sz="14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 MT"/>
                <a:cs typeface="Arial MT"/>
                <a:hlinkClick r:id="rId1"/>
              </a:rPr>
              <a:t>H</a:t>
            </a:r>
            <a:r>
              <a:rPr sz="1400" spc="-5" dirty="0">
                <a:latin typeface="Arial MT"/>
                <a:cs typeface="Arial MT"/>
              </a:rPr>
              <a:t>,</a:t>
            </a:r>
            <a:r>
              <a:rPr sz="1400" dirty="0">
                <a:solidFill>
                  <a:srgbClr val="E1D600"/>
                </a:solidFill>
                <a:latin typeface="Arial MT"/>
                <a:cs typeface="Arial MT"/>
              </a:rPr>
              <a:t> </a:t>
            </a:r>
            <a:r>
              <a:rPr sz="1400" u="heavy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 MT"/>
                <a:cs typeface="Arial MT"/>
                <a:hlinkClick r:id="rId2"/>
              </a:rPr>
              <a:t>Schneider</a:t>
            </a:r>
            <a:r>
              <a:rPr sz="1400" u="heavy" spc="-3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400" u="heavy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 MT"/>
                <a:cs typeface="Arial MT"/>
                <a:hlinkClick r:id="rId2"/>
              </a:rPr>
              <a:t>P</a:t>
            </a:r>
            <a:r>
              <a:rPr sz="1400" spc="360" dirty="0">
                <a:solidFill>
                  <a:srgbClr val="E1D600"/>
                </a:solidFill>
                <a:latin typeface="Arial MT"/>
                <a:cs typeface="Arial MT"/>
              </a:rPr>
              <a:t> </a:t>
            </a:r>
            <a:r>
              <a:rPr sz="14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 MT"/>
                <a:cs typeface="Arial MT"/>
              </a:rPr>
              <a:t>Clin Exp</a:t>
            </a:r>
            <a:r>
              <a:rPr sz="1400" u="heavy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 MT"/>
                <a:cs typeface="Arial MT"/>
              </a:rPr>
              <a:t>Rheumatol.</a:t>
            </a:r>
            <a:r>
              <a:rPr sz="1400" spc="-40" dirty="0">
                <a:solidFill>
                  <a:srgbClr val="E1D600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2012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157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9715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209715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2097160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161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8588" name="object 8"/>
          <p:cNvSpPr txBox="1">
            <a:spLocks noGrp="1"/>
          </p:cNvSpPr>
          <p:nvPr>
            <p:ph type="title"/>
          </p:nvPr>
        </p:nvSpPr>
        <p:spPr>
          <a:xfrm>
            <a:off x="673100" y="256997"/>
            <a:ext cx="305054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>
                <a:solidFill>
                  <a:srgbClr val="04607A"/>
                </a:solidFill>
              </a:rPr>
              <a:t>Classification</a:t>
            </a:r>
            <a:endParaRPr sz="4500"/>
          </a:p>
        </p:txBody>
      </p:sp>
      <p:sp>
        <p:nvSpPr>
          <p:cNvPr id="1048589" name="object 9"/>
          <p:cNvSpPr txBox="1"/>
          <p:nvPr/>
        </p:nvSpPr>
        <p:spPr>
          <a:xfrm>
            <a:off x="612140" y="1344447"/>
            <a:ext cx="6296025" cy="228155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28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800" spc="-15" dirty="0">
                <a:latin typeface="Constantia" panose="02030602050306030303"/>
                <a:cs typeface="Constantia" panose="02030602050306030303"/>
              </a:rPr>
              <a:t>Attempts</a:t>
            </a:r>
            <a:r>
              <a:rPr sz="28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2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8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5" dirty="0">
                <a:latin typeface="Constantia" panose="02030602050306030303"/>
                <a:cs typeface="Constantia" panose="02030602050306030303"/>
              </a:rPr>
              <a:t>classify</a:t>
            </a:r>
            <a:r>
              <a:rPr sz="28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20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8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based</a:t>
            </a:r>
            <a:r>
              <a:rPr sz="28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on</a:t>
            </a:r>
            <a:endParaRPr sz="2800">
              <a:latin typeface="Constantia" panose="02030602050306030303"/>
              <a:cs typeface="Constantia" panose="02030602050306030303"/>
            </a:endParaRPr>
          </a:p>
          <a:p>
            <a:pPr marL="365760" marR="5080" lvl="1">
              <a:lnSpc>
                <a:spcPct val="135000"/>
              </a:lnSpc>
              <a:buAutoNum type="arabicParenBoth"/>
              <a:tabLst>
                <a:tab pos="927100" algn="l"/>
                <a:tab pos="927735" algn="l"/>
              </a:tabLst>
            </a:pPr>
            <a:r>
              <a:rPr sz="2800" spc="-10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800" spc="-1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duration</a:t>
            </a:r>
            <a:r>
              <a:rPr sz="28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8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type</a:t>
            </a:r>
            <a:r>
              <a:rPr sz="2800" spc="-1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symptoms </a:t>
            </a:r>
            <a:r>
              <a:rPr sz="2800" spc="-6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(2)the</a:t>
            </a:r>
            <a:r>
              <a:rPr sz="28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mechanism</a:t>
            </a:r>
            <a:r>
              <a:rPr sz="28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800" spc="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infection</a:t>
            </a:r>
            <a:endParaRPr sz="2800">
              <a:latin typeface="Constantia" panose="02030602050306030303"/>
              <a:cs typeface="Constantia" panose="02030602050306030303"/>
            </a:endParaRPr>
          </a:p>
          <a:p>
            <a:pPr marL="365760">
              <a:lnSpc>
                <a:spcPct val="100000"/>
              </a:lnSpc>
              <a:spcBef>
                <a:spcPts val="1175"/>
              </a:spcBef>
            </a:pPr>
            <a:r>
              <a:rPr sz="2800" spc="-5" dirty="0">
                <a:latin typeface="Constantia" panose="02030602050306030303"/>
                <a:cs typeface="Constantia" panose="02030602050306030303"/>
              </a:rPr>
              <a:t>(3)the</a:t>
            </a:r>
            <a:r>
              <a:rPr sz="28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type</a:t>
            </a:r>
            <a:r>
              <a:rPr sz="28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800" spc="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host</a:t>
            </a:r>
            <a:r>
              <a:rPr sz="28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response</a:t>
            </a:r>
            <a:endParaRPr sz="28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" y="6157518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object 2"/>
          <p:cNvSpPr txBox="1">
            <a:spLocks noGrp="1"/>
          </p:cNvSpPr>
          <p:nvPr>
            <p:ph type="title"/>
          </p:nvPr>
        </p:nvSpPr>
        <p:spPr>
          <a:xfrm>
            <a:off x="742899" y="0"/>
            <a:ext cx="691705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4607A"/>
                </a:solidFill>
              </a:rPr>
              <a:t>MORREY</a:t>
            </a:r>
            <a:r>
              <a:rPr spc="-60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AND</a:t>
            </a:r>
            <a:r>
              <a:rPr spc="-50" dirty="0">
                <a:solidFill>
                  <a:srgbClr val="04607A"/>
                </a:solidFill>
              </a:rPr>
              <a:t> </a:t>
            </a:r>
            <a:r>
              <a:rPr spc="-10" dirty="0">
                <a:solidFill>
                  <a:srgbClr val="04607A"/>
                </a:solidFill>
              </a:rPr>
              <a:t>PETERSON’S</a:t>
            </a:r>
            <a:endParaRPr spc="-10" dirty="0">
              <a:solidFill>
                <a:srgbClr val="04607A"/>
              </a:solidFill>
            </a:endParaRPr>
          </a:p>
        </p:txBody>
      </p:sp>
      <p:sp>
        <p:nvSpPr>
          <p:cNvPr id="1048759" name="object 3"/>
          <p:cNvSpPr txBox="1"/>
          <p:nvPr/>
        </p:nvSpPr>
        <p:spPr>
          <a:xfrm>
            <a:off x="742899" y="327101"/>
            <a:ext cx="236093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CRITERIA</a:t>
            </a:r>
            <a:endParaRPr sz="5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48760" name="object 4"/>
          <p:cNvSpPr txBox="1"/>
          <p:nvPr/>
        </p:nvSpPr>
        <p:spPr>
          <a:xfrm>
            <a:off x="535940" y="1897126"/>
            <a:ext cx="8075930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ts val="216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Definition-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pathogen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isolated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from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adjacent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soft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tissue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ts val="2160"/>
              </a:lnSpc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there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histologic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evidence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Constantia" panose="02030602050306030303"/>
              <a:cs typeface="Constantia" panose="02030602050306030303"/>
            </a:endParaRPr>
          </a:p>
          <a:p>
            <a:pPr marL="286385" marR="6985" indent="-274320">
              <a:lnSpc>
                <a:spcPts val="192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1533525" algn="l"/>
                <a:tab pos="1826260" algn="l"/>
                <a:tab pos="2635885" algn="l"/>
                <a:tab pos="3588385" algn="l"/>
                <a:tab pos="3937000" algn="l"/>
                <a:tab pos="4958715" algn="l"/>
                <a:tab pos="5351780" algn="l"/>
                <a:tab pos="6276975" algn="l"/>
                <a:tab pos="6677025" algn="l"/>
                <a:tab pos="764730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babl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e-	a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blo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cu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os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s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clin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	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nd  radiological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features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350">
              <a:latin typeface="Constantia" panose="02030602050306030303"/>
              <a:cs typeface="Constantia" panose="02030602050306030303"/>
            </a:endParaRPr>
          </a:p>
          <a:p>
            <a:pPr marL="286385" marR="15240" indent="-274320">
              <a:lnSpc>
                <a:spcPts val="192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Likely-</a:t>
            </a:r>
            <a:r>
              <a:rPr sz="2000" spc="3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typical</a:t>
            </a:r>
            <a:r>
              <a:rPr sz="2000" spc="3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clinical</a:t>
            </a:r>
            <a:r>
              <a:rPr sz="2000" spc="3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finding</a:t>
            </a:r>
            <a:r>
              <a:rPr sz="2000" spc="3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3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definite</a:t>
            </a:r>
            <a:r>
              <a:rPr sz="2000" spc="3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radiographic</a:t>
            </a:r>
            <a:r>
              <a:rPr sz="2000" spc="3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evidence</a:t>
            </a:r>
            <a:r>
              <a:rPr sz="2000" spc="2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present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response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antibiotic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therapy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761" name="object 5"/>
          <p:cNvSpPr txBox="1"/>
          <p:nvPr/>
        </p:nvSpPr>
        <p:spPr>
          <a:xfrm>
            <a:off x="258267" y="6122619"/>
            <a:ext cx="8136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Morrey,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B.-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00" dirty="0">
                <a:latin typeface="Arial MT"/>
                <a:cs typeface="Arial MT"/>
              </a:rPr>
              <a:t>F.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&amp;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Peterson,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H.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(1975)</a:t>
            </a:r>
            <a:r>
              <a:rPr sz="1800" b="1" spc="15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 MT"/>
                <a:cs typeface="Arial MT"/>
              </a:rPr>
              <a:t>Hematogenous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pyogenic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osteomyelitis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children.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b="1" i="1" dirty="0">
                <a:latin typeface="Arial" panose="020B0604020202020204"/>
                <a:cs typeface="Arial" panose="020B0604020202020204"/>
              </a:rPr>
              <a:t>Orthop.</a:t>
            </a:r>
            <a:r>
              <a:rPr sz="1800" b="1" i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latin typeface="Arial" panose="020B0604020202020204"/>
                <a:cs typeface="Arial" panose="020B0604020202020204"/>
              </a:rPr>
              <a:t>Clin.</a:t>
            </a:r>
            <a:r>
              <a:rPr sz="1800" b="1" i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5" dirty="0">
                <a:latin typeface="Arial" panose="020B0604020202020204"/>
                <a:cs typeface="Arial" panose="020B0604020202020204"/>
              </a:rPr>
              <a:t>N.</a:t>
            </a:r>
            <a:r>
              <a:rPr sz="1800" b="1" i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25" dirty="0">
                <a:latin typeface="Arial" panose="020B0604020202020204"/>
                <a:cs typeface="Arial" panose="020B0604020202020204"/>
              </a:rPr>
              <a:t>Amer.</a:t>
            </a:r>
            <a:r>
              <a:rPr sz="1800" b="1" i="1" spc="1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5" dirty="0">
                <a:latin typeface="Arial" panose="020B0604020202020204"/>
                <a:cs typeface="Arial" panose="020B0604020202020204"/>
              </a:rPr>
              <a:t>6,</a:t>
            </a:r>
            <a:r>
              <a:rPr sz="1800" b="1" i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5" dirty="0">
                <a:latin typeface="Arial" panose="020B0604020202020204"/>
                <a:cs typeface="Arial" panose="020B0604020202020204"/>
              </a:rPr>
              <a:t>935-951.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object 2"/>
          <p:cNvSpPr txBox="1">
            <a:spLocks noGrp="1"/>
          </p:cNvSpPr>
          <p:nvPr>
            <p:ph type="title"/>
          </p:nvPr>
        </p:nvSpPr>
        <p:spPr>
          <a:xfrm>
            <a:off x="1359153" y="241553"/>
            <a:ext cx="185737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4607A"/>
                </a:solidFill>
              </a:rPr>
              <a:t>criteria</a:t>
            </a:r>
            <a:endParaRPr spc="-10" dirty="0">
              <a:solidFill>
                <a:srgbClr val="04607A"/>
              </a:solidFill>
            </a:endParaRPr>
          </a:p>
        </p:txBody>
      </p:sp>
      <p:sp>
        <p:nvSpPr>
          <p:cNvPr id="1048763" name="object 3"/>
          <p:cNvSpPr txBox="1"/>
          <p:nvPr/>
        </p:nvSpPr>
        <p:spPr>
          <a:xfrm>
            <a:off x="258267" y="1645412"/>
            <a:ext cx="8697595" cy="449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739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-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Pus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asp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ati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747395">
              <a:lnSpc>
                <a:spcPct val="100000"/>
              </a:lnSpc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-Positive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bacterial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culture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from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blood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747395">
              <a:lnSpc>
                <a:spcPct val="100000"/>
              </a:lnSpc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-Presence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classic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signs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symptoms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acute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747395">
              <a:lnSpc>
                <a:spcPct val="10000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-R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diog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hic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chan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ty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ica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os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elitis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1021715" marR="417830" indent="-274320">
              <a:lnSpc>
                <a:spcPct val="100000"/>
              </a:lnSpc>
            </a:pPr>
            <a:r>
              <a:rPr sz="2000" spc="-40" dirty="0">
                <a:latin typeface="Constantia" panose="02030602050306030303"/>
                <a:cs typeface="Constantia" panose="02030602050306030303"/>
              </a:rPr>
              <a:t>*--Two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listed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findings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must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present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establishment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diagnosis.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1400" dirty="0">
                <a:latin typeface="Arial MT"/>
                <a:cs typeface="Arial MT"/>
              </a:rPr>
              <a:t>Peltola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H, </a:t>
            </a:r>
            <a:r>
              <a:rPr sz="1400" spc="-15" dirty="0">
                <a:latin typeface="Arial MT"/>
                <a:cs typeface="Arial MT"/>
              </a:rPr>
              <a:t>Vahvanen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(1984)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comparative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study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osteomyelitis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purulent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arthritis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with</a:t>
            </a:r>
            <a:r>
              <a:rPr sz="1400" dirty="0">
                <a:latin typeface="Arial MT"/>
                <a:cs typeface="Arial MT"/>
              </a:rPr>
              <a:t> special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reference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to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aetiology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recovery.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Infection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12:75–79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object 2"/>
          <p:cNvSpPr txBox="1">
            <a:spLocks noGrp="1"/>
          </p:cNvSpPr>
          <p:nvPr>
            <p:ph type="title"/>
          </p:nvPr>
        </p:nvSpPr>
        <p:spPr>
          <a:xfrm>
            <a:off x="520700" y="327101"/>
            <a:ext cx="51962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04607A"/>
                </a:solidFill>
              </a:rPr>
              <a:t>Differential</a:t>
            </a:r>
            <a:r>
              <a:rPr spc="-100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diagnosi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765" name="object 3"/>
          <p:cNvSpPr txBox="1"/>
          <p:nvPr/>
        </p:nvSpPr>
        <p:spPr>
          <a:xfrm>
            <a:off x="5703939" y="498754"/>
            <a:ext cx="418465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5"/>
              </a:lnSpc>
            </a:pPr>
            <a:r>
              <a:rPr sz="50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s:</a:t>
            </a:r>
            <a:endParaRPr sz="5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48766" name="object 4"/>
          <p:cNvSpPr txBox="1"/>
          <p:nvPr/>
        </p:nvSpPr>
        <p:spPr>
          <a:xfrm>
            <a:off x="330200" y="1496059"/>
            <a:ext cx="4723130" cy="482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indent="-534035">
              <a:lnSpc>
                <a:spcPts val="2035"/>
              </a:lnSpc>
              <a:spcBef>
                <a:spcPts val="100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546100" algn="l"/>
                <a:tab pos="546735" algn="l"/>
              </a:tabLst>
            </a:pPr>
            <a:r>
              <a:rPr sz="1800" spc="-16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ube</a:t>
            </a:r>
            <a:r>
              <a:rPr sz="1800" spc="-1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los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18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–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308100" lvl="1" indent="-381635">
              <a:lnSpc>
                <a:spcPts val="1910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308100" algn="l"/>
                <a:tab pos="1308735" algn="l"/>
              </a:tabLst>
            </a:pPr>
            <a:r>
              <a:rPr sz="1800" spc="-5" dirty="0">
                <a:latin typeface="Constantia" panose="02030602050306030303"/>
                <a:cs typeface="Constantia" panose="02030602050306030303"/>
              </a:rPr>
              <a:t>Thi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18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18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800" spc="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18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/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s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308100" lvl="1" indent="-381635">
              <a:lnSpc>
                <a:spcPts val="1915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308100" algn="l"/>
                <a:tab pos="1308735" algn="l"/>
              </a:tabLst>
            </a:pPr>
            <a:r>
              <a:rPr sz="1800" spc="-10" dirty="0">
                <a:latin typeface="Constantia" panose="02030602050306030303"/>
                <a:cs typeface="Constantia" panose="02030602050306030303"/>
              </a:rPr>
              <a:t>Undermining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,bluish</a:t>
            </a:r>
            <a:r>
              <a:rPr sz="18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discoloration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308100" lvl="1" indent="-381635">
              <a:lnSpc>
                <a:spcPts val="1915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308100" algn="l"/>
                <a:tab pos="1308735" algn="l"/>
              </a:tabLst>
            </a:pPr>
            <a:r>
              <a:rPr sz="1800" dirty="0">
                <a:latin typeface="Constantia" panose="02030602050306030303"/>
                <a:cs typeface="Constantia" panose="02030602050306030303"/>
              </a:rPr>
              <a:t>Diap</a:t>
            </a:r>
            <a:r>
              <a:rPr sz="1800" spc="-3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1800" spc="-2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seal</a:t>
            </a:r>
            <a:r>
              <a:rPr sz="18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1800" spc="-5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1800" spc="-5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800" spc="-2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1800" spc="-18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.</a:t>
            </a:r>
            <a:r>
              <a:rPr sz="18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3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800" spc="-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8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ommon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308100" lvl="1" indent="-381635">
              <a:lnSpc>
                <a:spcPts val="1910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308100" algn="l"/>
                <a:tab pos="1308735" algn="l"/>
              </a:tabLst>
            </a:pPr>
            <a:r>
              <a:rPr sz="1800" dirty="0">
                <a:latin typeface="Constantia" panose="02030602050306030303"/>
                <a:cs typeface="Constantia" panose="02030602050306030303"/>
              </a:rPr>
              <a:t>H/o</a:t>
            </a:r>
            <a:r>
              <a:rPr sz="18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pulm.</a:t>
            </a:r>
            <a:r>
              <a:rPr sz="18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5" dirty="0">
                <a:latin typeface="Constantia" panose="02030602050306030303"/>
                <a:cs typeface="Constantia" panose="02030602050306030303"/>
              </a:rPr>
              <a:t>T.B.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308100" lvl="1" indent="-381635">
              <a:lnSpc>
                <a:spcPts val="2035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308100" algn="l"/>
                <a:tab pos="1308735" algn="l"/>
              </a:tabLst>
            </a:pPr>
            <a:r>
              <a:rPr sz="1800" spc="-10" dirty="0">
                <a:latin typeface="Constantia" panose="02030602050306030303"/>
                <a:cs typeface="Constantia" panose="02030602050306030303"/>
              </a:rPr>
              <a:t>Often</a:t>
            </a:r>
            <a:r>
              <a:rPr sz="18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multifocal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AABADF"/>
              </a:buClr>
              <a:buFont typeface="Segoe UI Symbol" panose="020B0502040204020203"/>
              <a:buChar char="⚫"/>
            </a:pPr>
            <a:endParaRPr sz="1500">
              <a:latin typeface="Constantia" panose="02030602050306030303"/>
              <a:cs typeface="Constantia" panose="02030602050306030303"/>
            </a:endParaRPr>
          </a:p>
          <a:p>
            <a:pPr marL="546100" indent="-534035">
              <a:lnSpc>
                <a:spcPts val="2035"/>
              </a:lnSpc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546100" algn="l"/>
                <a:tab pos="546735" algn="l"/>
              </a:tabLst>
            </a:pPr>
            <a:r>
              <a:rPr sz="1800" spc="-5" dirty="0">
                <a:latin typeface="Constantia" panose="02030602050306030303"/>
                <a:cs typeface="Constantia" panose="02030602050306030303"/>
              </a:rPr>
              <a:t>Soft</a:t>
            </a:r>
            <a:r>
              <a:rPr sz="18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tissue</a:t>
            </a:r>
            <a:r>
              <a:rPr sz="18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infection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308100" lvl="1" indent="-381635">
              <a:lnSpc>
                <a:spcPts val="2035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308100" algn="l"/>
                <a:tab pos="1308735" algn="l"/>
              </a:tabLst>
            </a:pPr>
            <a:r>
              <a:rPr sz="1800" dirty="0">
                <a:latin typeface="Constantia" panose="02030602050306030303"/>
                <a:cs typeface="Constantia" panose="02030602050306030303"/>
              </a:rPr>
              <a:t>absen</a:t>
            </a:r>
            <a:r>
              <a:rPr sz="18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8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18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5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800" spc="-3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18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cha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1800" spc="-55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es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AABADF"/>
              </a:buClr>
              <a:buFont typeface="Segoe UI Symbol" panose="020B0502040204020203"/>
              <a:buChar char="⚫"/>
            </a:pPr>
            <a:endParaRPr sz="1500">
              <a:latin typeface="Constantia" panose="02030602050306030303"/>
              <a:cs typeface="Constantia" panose="02030602050306030303"/>
            </a:endParaRPr>
          </a:p>
          <a:p>
            <a:pPr marL="546100" indent="-534035">
              <a:lnSpc>
                <a:spcPts val="2040"/>
              </a:lnSpc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546100" algn="l"/>
                <a:tab pos="546735" algn="l"/>
              </a:tabLst>
            </a:pPr>
            <a:r>
              <a:rPr sz="1800" spc="-15" dirty="0">
                <a:latin typeface="Constantia" panose="02030602050306030303"/>
                <a:cs typeface="Constantia" panose="02030602050306030303"/>
              </a:rPr>
              <a:t>Ewing</a:t>
            </a:r>
            <a:r>
              <a:rPr sz="18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sarcoma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308100" lvl="1" indent="-381635">
              <a:lnSpc>
                <a:spcPts val="1915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308100" algn="l"/>
                <a:tab pos="1308735" algn="l"/>
              </a:tabLst>
            </a:pPr>
            <a:r>
              <a:rPr sz="1800" spc="-10" dirty="0">
                <a:latin typeface="Constantia" panose="02030602050306030303"/>
                <a:cs typeface="Constantia" panose="02030602050306030303"/>
              </a:rPr>
              <a:t>radiological</a:t>
            </a:r>
            <a:r>
              <a:rPr sz="18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d/d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358265" lvl="1" indent="-431800">
              <a:lnSpc>
                <a:spcPts val="1910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358265" algn="l"/>
                <a:tab pos="1358900" algn="l"/>
              </a:tabLst>
            </a:pPr>
            <a:r>
              <a:rPr sz="1800" dirty="0">
                <a:latin typeface="Constantia" panose="02030602050306030303"/>
                <a:cs typeface="Constantia" panose="02030602050306030303"/>
              </a:rPr>
              <a:t>ac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18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8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1800" spc="-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1800" spc="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ntat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on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1308100" lvl="1" indent="-381635">
              <a:lnSpc>
                <a:spcPts val="2035"/>
              </a:lnSpc>
              <a:buClr>
                <a:srgbClr val="AABADF"/>
              </a:buClr>
              <a:buSzPct val="69000"/>
              <a:buFont typeface="Segoe UI Symbol" panose="020B0502040204020203"/>
              <a:buChar char="⚫"/>
              <a:tabLst>
                <a:tab pos="1308100" algn="l"/>
                <a:tab pos="1308735" algn="l"/>
              </a:tabLst>
            </a:pPr>
            <a:r>
              <a:rPr sz="1800" dirty="0">
                <a:latin typeface="Constantia" panose="02030602050306030303"/>
                <a:cs typeface="Constantia" panose="02030602050306030303"/>
              </a:rPr>
              <a:t>Bx</a:t>
            </a:r>
            <a:r>
              <a:rPr sz="18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18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diagnostic.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AABADF"/>
              </a:buClr>
              <a:buFont typeface="Segoe UI Symbol" panose="020B0502040204020203"/>
              <a:buChar char="⚫"/>
            </a:pPr>
            <a:endParaRPr sz="1500">
              <a:latin typeface="Constantia" panose="02030602050306030303"/>
              <a:cs typeface="Constantia" panose="02030602050306030303"/>
            </a:endParaRPr>
          </a:p>
          <a:p>
            <a:pPr marL="546100" indent="-534035">
              <a:lnSpc>
                <a:spcPts val="2135"/>
              </a:lnSpc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546100" algn="l"/>
                <a:tab pos="546735" algn="l"/>
              </a:tabLst>
            </a:pPr>
            <a:r>
              <a:rPr sz="1800" spc="-15" dirty="0">
                <a:latin typeface="Constantia" panose="02030602050306030303"/>
                <a:cs typeface="Constantia" panose="02030602050306030303"/>
              </a:rPr>
              <a:t>Foreign</a:t>
            </a:r>
            <a:r>
              <a:rPr sz="18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body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546100" indent="-534035">
              <a:lnSpc>
                <a:spcPts val="2115"/>
              </a:lnSpc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546100" algn="l"/>
                <a:tab pos="546735" algn="l"/>
              </a:tabLst>
            </a:pPr>
            <a:r>
              <a:rPr sz="1800" spc="-10" dirty="0">
                <a:latin typeface="Constantia" panose="02030602050306030303"/>
                <a:cs typeface="Constantia" panose="02030602050306030303"/>
              </a:rPr>
              <a:t>Osteoid</a:t>
            </a:r>
            <a:r>
              <a:rPr sz="18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osteoma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546100" indent="-534035">
              <a:lnSpc>
                <a:spcPts val="2110"/>
              </a:lnSpc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546100" algn="l"/>
                <a:tab pos="546735" algn="l"/>
              </a:tabLst>
            </a:pPr>
            <a:r>
              <a:rPr sz="1800" dirty="0">
                <a:latin typeface="Constantia" panose="02030602050306030303"/>
                <a:cs typeface="Constantia" panose="02030602050306030303"/>
              </a:rPr>
              <a:t>Histiocytic</a:t>
            </a:r>
            <a:r>
              <a:rPr sz="1800" spc="3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eosinophilic</a:t>
            </a:r>
            <a:r>
              <a:rPr sz="18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granuloma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546100" indent="-534035">
              <a:lnSpc>
                <a:spcPts val="2135"/>
              </a:lnSpc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546100" algn="l"/>
                <a:tab pos="546735" algn="l"/>
              </a:tabLst>
            </a:pPr>
            <a:r>
              <a:rPr sz="1800" dirty="0">
                <a:latin typeface="Constantia" panose="02030602050306030303"/>
                <a:cs typeface="Constantia" panose="02030602050306030303"/>
              </a:rPr>
              <a:t>Gar</a:t>
            </a:r>
            <a:r>
              <a:rPr sz="1800" spc="-1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800" spc="-2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800" spc="-75" dirty="0">
                <a:latin typeface="Constantia" panose="02030602050306030303"/>
                <a:cs typeface="Constantia" panose="02030602050306030303"/>
              </a:rPr>
              <a:t>’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18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os</a:t>
            </a:r>
            <a:r>
              <a:rPr sz="18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eo</a:t>
            </a:r>
            <a:r>
              <a:rPr sz="1800" spc="-2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1800" spc="-5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el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tis</a:t>
            </a:r>
            <a:endParaRPr sz="18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24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42079" y="4038600"/>
            <a:ext cx="1212329" cy="1981200"/>
          </a:xfrm>
          <a:prstGeom prst="rect">
            <a:avLst/>
          </a:prstGeom>
        </p:spPr>
      </p:pic>
      <p:pic>
        <p:nvPicPr>
          <p:cNvPr id="209724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485775"/>
            <a:ext cx="1886712" cy="33242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object 2"/>
          <p:cNvSpPr txBox="1">
            <a:spLocks noGrp="1"/>
          </p:cNvSpPr>
          <p:nvPr>
            <p:ph type="title"/>
          </p:nvPr>
        </p:nvSpPr>
        <p:spPr>
          <a:xfrm>
            <a:off x="673100" y="174701"/>
            <a:ext cx="27006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>
                <a:solidFill>
                  <a:srgbClr val="04607A"/>
                </a:solidFill>
              </a:rPr>
              <a:t>Treatment</a:t>
            </a:r>
            <a:endParaRPr spc="-55" dirty="0">
              <a:solidFill>
                <a:srgbClr val="04607A"/>
              </a:solidFill>
            </a:endParaRPr>
          </a:p>
        </p:txBody>
      </p:sp>
      <p:sp>
        <p:nvSpPr>
          <p:cNvPr id="1048768" name="object 3"/>
          <p:cNvSpPr txBox="1"/>
          <p:nvPr/>
        </p:nvSpPr>
        <p:spPr>
          <a:xfrm>
            <a:off x="231140" y="1401826"/>
            <a:ext cx="5634355" cy="37757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6385" marR="5080" indent="-274320" algn="just">
              <a:lnSpc>
                <a:spcPct val="101000"/>
              </a:lnSpc>
              <a:spcBef>
                <a:spcPts val="85"/>
              </a:spcBef>
              <a:buFont typeface="Constantia" panose="02030602050306030303"/>
              <a:buAutoNum type="arabicPeriod"/>
              <a:tabLst>
                <a:tab pos="330200" algn="l"/>
              </a:tabLst>
            </a:pPr>
            <a:r>
              <a:rPr dirty="0"/>
              <a:t>	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General treatment: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nutritional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therapy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or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general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supportive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treatment </a:t>
            </a:r>
            <a:r>
              <a:rPr sz="2000" i="1" spc="-15" dirty="0">
                <a:latin typeface="Constantia" panose="02030602050306030303"/>
                <a:cs typeface="Constantia" panose="02030602050306030303"/>
              </a:rPr>
              <a:t>by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intaking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enough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caloric, protein,</a:t>
            </a:r>
            <a:r>
              <a:rPr sz="2000" i="1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vitamin</a:t>
            </a:r>
            <a:r>
              <a:rPr sz="2000" i="1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20" dirty="0">
                <a:latin typeface="Constantia" panose="02030602050306030303"/>
                <a:cs typeface="Constantia" panose="02030602050306030303"/>
              </a:rPr>
              <a:t>etc.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nstantia" panose="02030602050306030303"/>
              <a:buAutoNum type="arabicPeriod"/>
            </a:pPr>
            <a:endParaRPr sz="2800">
              <a:latin typeface="Constantia" panose="02030602050306030303"/>
              <a:cs typeface="Constantia" panose="02030602050306030303"/>
            </a:endParaRPr>
          </a:p>
          <a:p>
            <a:pPr marL="332740" indent="-320040">
              <a:lnSpc>
                <a:spcPct val="100000"/>
              </a:lnSpc>
              <a:buAutoNum type="arabicPeriod"/>
              <a:tabLst>
                <a:tab pos="332740" algn="l"/>
              </a:tabLst>
            </a:pPr>
            <a:r>
              <a:rPr sz="2600" spc="-5" dirty="0">
                <a:latin typeface="Constantia" panose="02030602050306030303"/>
                <a:cs typeface="Constantia" panose="02030602050306030303"/>
              </a:rPr>
              <a:t>Antibiotic</a:t>
            </a:r>
            <a:r>
              <a:rPr sz="26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therapy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onstantia" panose="02030602050306030303"/>
              <a:buAutoNum type="arabicPeriod"/>
            </a:pPr>
            <a:endParaRPr sz="3550">
              <a:latin typeface="Constantia" panose="02030602050306030303"/>
              <a:cs typeface="Constantia" panose="02030602050306030303"/>
            </a:endParaRPr>
          </a:p>
          <a:p>
            <a:pPr marL="327660" indent="-315595">
              <a:lnSpc>
                <a:spcPct val="100000"/>
              </a:lnSpc>
              <a:buAutoNum type="arabicPeriod"/>
              <a:tabLst>
                <a:tab pos="328295" algn="l"/>
              </a:tabLst>
            </a:pPr>
            <a:r>
              <a:rPr sz="2600" spc="-5" dirty="0">
                <a:latin typeface="Constantia" panose="02030602050306030303"/>
                <a:cs typeface="Constantia" panose="02030602050306030303"/>
              </a:rPr>
              <a:t>Surgical</a:t>
            </a:r>
            <a:r>
              <a:rPr sz="26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treatment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onstantia" panose="02030602050306030303"/>
              <a:buAutoNum type="arabicPeriod"/>
            </a:pPr>
            <a:endParaRPr sz="3550">
              <a:latin typeface="Constantia" panose="02030602050306030303"/>
              <a:cs typeface="Constantia" panose="02030602050306030303"/>
            </a:endParaRPr>
          </a:p>
          <a:p>
            <a:pPr marL="352425" indent="-340360">
              <a:lnSpc>
                <a:spcPct val="100000"/>
              </a:lnSpc>
              <a:buAutoNum type="arabicPeriod"/>
              <a:tabLst>
                <a:tab pos="353060" algn="l"/>
              </a:tabLst>
            </a:pPr>
            <a:r>
              <a:rPr sz="2600" dirty="0">
                <a:latin typeface="Constantia" panose="02030602050306030303"/>
                <a:cs typeface="Constantia" panose="02030602050306030303"/>
              </a:rPr>
              <a:t>Immobilization</a:t>
            </a:r>
            <a:endParaRPr sz="26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247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940171" y="838161"/>
            <a:ext cx="2908554" cy="5111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6" y="5949276"/>
            <a:ext cx="1906271" cy="62078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39102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rgbClr val="04607A"/>
                </a:solidFill>
              </a:rPr>
              <a:t>Nade’s</a:t>
            </a:r>
            <a:r>
              <a:rPr spc="-110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principles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770" name="object 3"/>
          <p:cNvSpPr txBox="1"/>
          <p:nvPr/>
        </p:nvSpPr>
        <p:spPr>
          <a:xfrm>
            <a:off x="535940" y="1951989"/>
            <a:ext cx="6377305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Antibiotic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effective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before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pus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forms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Wingdings" panose="05000000000000000000"/>
              <a:buChar char="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Antibiotic</a:t>
            </a:r>
            <a:r>
              <a:rPr sz="20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cannot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sterilise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avacular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" panose="05000000000000000000"/>
              <a:buChar char="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Antibiotic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prevents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reformation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pus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once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removed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Wingdings" panose="05000000000000000000"/>
              <a:buChar char="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Pus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removal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restores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periosteum----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restores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blood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flow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Wingdings" panose="05000000000000000000"/>
              <a:buChar char="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Antibiotic</a:t>
            </a:r>
            <a:r>
              <a:rPr sz="20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should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continued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after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surgery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771" name="object 4"/>
          <p:cNvSpPr txBox="1"/>
          <p:nvPr/>
        </p:nvSpPr>
        <p:spPr>
          <a:xfrm>
            <a:off x="258267" y="5979667"/>
            <a:ext cx="86715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Nade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S.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Antibiotics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management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acute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haematogenous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osteomyelitis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acute septic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arthritis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 infancy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childhood.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Aust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New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Zealand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Surg.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1978;48:78–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80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95" name="object 5"/>
          <p:cNvGrpSpPr/>
          <p:nvPr/>
        </p:nvGrpSpPr>
        <p:grpSpPr>
          <a:xfrm>
            <a:off x="7092950" y="188848"/>
            <a:ext cx="1633855" cy="2009139"/>
            <a:chOff x="7092950" y="188848"/>
            <a:chExt cx="1633855" cy="2009139"/>
          </a:xfrm>
        </p:grpSpPr>
        <p:pic>
          <p:nvPicPr>
            <p:cNvPr id="2097248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117079" y="213359"/>
              <a:ext cx="1609344" cy="1984248"/>
            </a:xfrm>
            <a:prstGeom prst="rect">
              <a:avLst/>
            </a:prstGeom>
          </p:spPr>
        </p:pic>
        <p:pic>
          <p:nvPicPr>
            <p:cNvPr id="2097249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2950" y="188848"/>
              <a:ext cx="1606550" cy="1981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object 2"/>
          <p:cNvSpPr txBox="1">
            <a:spLocks noGrp="1"/>
          </p:cNvSpPr>
          <p:nvPr>
            <p:ph type="title"/>
          </p:nvPr>
        </p:nvSpPr>
        <p:spPr>
          <a:xfrm>
            <a:off x="444500" y="616965"/>
            <a:ext cx="8258175" cy="1351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04607A"/>
                </a:solidFill>
              </a:rPr>
              <a:t>Prospective</a:t>
            </a:r>
            <a:r>
              <a:rPr sz="2900" spc="-5" dirty="0">
                <a:solidFill>
                  <a:srgbClr val="04607A"/>
                </a:solidFill>
              </a:rPr>
              <a:t> </a:t>
            </a:r>
            <a:r>
              <a:rPr sz="2900" spc="-20" dirty="0">
                <a:solidFill>
                  <a:srgbClr val="04607A"/>
                </a:solidFill>
              </a:rPr>
              <a:t>Evaluation</a:t>
            </a:r>
            <a:r>
              <a:rPr sz="2900" spc="-15" dirty="0">
                <a:solidFill>
                  <a:srgbClr val="04607A"/>
                </a:solidFill>
              </a:rPr>
              <a:t> </a:t>
            </a:r>
            <a:r>
              <a:rPr sz="2900" dirty="0">
                <a:solidFill>
                  <a:srgbClr val="04607A"/>
                </a:solidFill>
              </a:rPr>
              <a:t>of</a:t>
            </a:r>
            <a:r>
              <a:rPr sz="2900" spc="5" dirty="0">
                <a:solidFill>
                  <a:srgbClr val="04607A"/>
                </a:solidFill>
              </a:rPr>
              <a:t> </a:t>
            </a:r>
            <a:r>
              <a:rPr sz="2900" dirty="0">
                <a:solidFill>
                  <a:srgbClr val="04607A"/>
                </a:solidFill>
              </a:rPr>
              <a:t>a</a:t>
            </a:r>
            <a:r>
              <a:rPr sz="2900" spc="5" dirty="0">
                <a:solidFill>
                  <a:srgbClr val="04607A"/>
                </a:solidFill>
              </a:rPr>
              <a:t> </a:t>
            </a:r>
            <a:r>
              <a:rPr sz="2900" spc="-10" dirty="0">
                <a:solidFill>
                  <a:srgbClr val="04607A"/>
                </a:solidFill>
              </a:rPr>
              <a:t>Shortened</a:t>
            </a:r>
            <a:r>
              <a:rPr sz="2900" spc="-5" dirty="0">
                <a:solidFill>
                  <a:srgbClr val="04607A"/>
                </a:solidFill>
              </a:rPr>
              <a:t> </a:t>
            </a:r>
            <a:r>
              <a:rPr sz="2900" spc="-15" dirty="0">
                <a:solidFill>
                  <a:srgbClr val="04607A"/>
                </a:solidFill>
              </a:rPr>
              <a:t>Regimen</a:t>
            </a:r>
            <a:r>
              <a:rPr sz="2900" spc="-10" dirty="0">
                <a:solidFill>
                  <a:srgbClr val="04607A"/>
                </a:solidFill>
              </a:rPr>
              <a:t> </a:t>
            </a:r>
            <a:r>
              <a:rPr sz="2900" dirty="0">
                <a:solidFill>
                  <a:srgbClr val="04607A"/>
                </a:solidFill>
              </a:rPr>
              <a:t>of </a:t>
            </a:r>
            <a:r>
              <a:rPr sz="2900" spc="5" dirty="0">
                <a:solidFill>
                  <a:srgbClr val="04607A"/>
                </a:solidFill>
              </a:rPr>
              <a:t> </a:t>
            </a:r>
            <a:r>
              <a:rPr sz="2900" spc="-35" dirty="0">
                <a:solidFill>
                  <a:srgbClr val="04607A"/>
                </a:solidFill>
              </a:rPr>
              <a:t>Treatment </a:t>
            </a:r>
            <a:r>
              <a:rPr sz="2900" spc="-30" dirty="0">
                <a:solidFill>
                  <a:srgbClr val="04607A"/>
                </a:solidFill>
              </a:rPr>
              <a:t>for </a:t>
            </a:r>
            <a:r>
              <a:rPr sz="2900" spc="-10" dirty="0">
                <a:solidFill>
                  <a:srgbClr val="04607A"/>
                </a:solidFill>
              </a:rPr>
              <a:t>Acute </a:t>
            </a:r>
            <a:r>
              <a:rPr sz="2900" spc="-15" dirty="0">
                <a:solidFill>
                  <a:srgbClr val="04607A"/>
                </a:solidFill>
              </a:rPr>
              <a:t>Osteomyelitis </a:t>
            </a:r>
            <a:r>
              <a:rPr sz="2900" dirty="0">
                <a:solidFill>
                  <a:srgbClr val="04607A"/>
                </a:solidFill>
              </a:rPr>
              <a:t>and </a:t>
            </a:r>
            <a:r>
              <a:rPr sz="2900" spc="-5" dirty="0">
                <a:solidFill>
                  <a:srgbClr val="04607A"/>
                </a:solidFill>
              </a:rPr>
              <a:t>Septic Arthritis </a:t>
            </a:r>
            <a:r>
              <a:rPr sz="2900" dirty="0">
                <a:solidFill>
                  <a:srgbClr val="04607A"/>
                </a:solidFill>
              </a:rPr>
              <a:t> in</a:t>
            </a:r>
            <a:r>
              <a:rPr sz="2900" spc="-40" dirty="0">
                <a:solidFill>
                  <a:srgbClr val="04607A"/>
                </a:solidFill>
              </a:rPr>
              <a:t> </a:t>
            </a:r>
            <a:r>
              <a:rPr sz="2900" spc="-10" dirty="0">
                <a:solidFill>
                  <a:srgbClr val="04607A"/>
                </a:solidFill>
              </a:rPr>
              <a:t>Children</a:t>
            </a:r>
            <a:endParaRPr sz="2900"/>
          </a:p>
        </p:txBody>
      </p:sp>
      <p:sp>
        <p:nvSpPr>
          <p:cNvPr id="1048773" name="object 3"/>
          <p:cNvSpPr txBox="1"/>
          <p:nvPr/>
        </p:nvSpPr>
        <p:spPr>
          <a:xfrm>
            <a:off x="474370" y="2125827"/>
            <a:ext cx="7625080" cy="24034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Included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70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consecutive,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eligible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children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aged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2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weeks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14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years.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marR="203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1979930" algn="l"/>
                <a:tab pos="2678430" algn="l"/>
                <a:tab pos="3217545" algn="l"/>
                <a:tab pos="3874770" algn="l"/>
                <a:tab pos="5184140" algn="l"/>
                <a:tab pos="6226810" algn="l"/>
                <a:tab pos="6630670" algn="l"/>
                <a:tab pos="738060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Sta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	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	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gan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ol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ed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case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Found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that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59%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children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could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converted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oral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therapy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after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ct val="100000"/>
              </a:lnSpc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3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days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intravenous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therapy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86%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after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5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days.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marR="1016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Established</a:t>
            </a:r>
            <a:r>
              <a:rPr sz="2000" spc="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that</a:t>
            </a:r>
            <a:r>
              <a:rPr sz="2000" spc="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3</a:t>
            </a:r>
            <a:r>
              <a:rPr sz="2000" spc="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weeks</a:t>
            </a:r>
            <a:r>
              <a:rPr sz="2000" spc="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oral</a:t>
            </a:r>
            <a:r>
              <a:rPr sz="2000" spc="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therapy</a:t>
            </a:r>
            <a:r>
              <a:rPr sz="2000" spc="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was</a:t>
            </a:r>
            <a:r>
              <a:rPr sz="2000" spc="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appropriate</a:t>
            </a:r>
            <a:r>
              <a:rPr sz="2000" spc="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those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patients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who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received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5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days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less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intravenous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treatment.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774" name="object 4"/>
          <p:cNvSpPr txBox="1"/>
          <p:nvPr/>
        </p:nvSpPr>
        <p:spPr>
          <a:xfrm>
            <a:off x="78739" y="6203086"/>
            <a:ext cx="8658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Journal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 Pediatric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Orthopaedics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Issue: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Volume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29(5),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July/August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2009,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pp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518-525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63333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rgbClr val="04607A"/>
                </a:solidFill>
              </a:rPr>
              <a:t>Nade’s</a:t>
            </a:r>
            <a:r>
              <a:rPr spc="-45" dirty="0">
                <a:solidFill>
                  <a:srgbClr val="04607A"/>
                </a:solidFill>
              </a:rPr>
              <a:t> </a:t>
            </a:r>
            <a:r>
              <a:rPr spc="-10" dirty="0">
                <a:solidFill>
                  <a:srgbClr val="04607A"/>
                </a:solidFill>
              </a:rPr>
              <a:t>indications</a:t>
            </a:r>
            <a:r>
              <a:rPr spc="-40" dirty="0">
                <a:solidFill>
                  <a:srgbClr val="04607A"/>
                </a:solidFill>
              </a:rPr>
              <a:t> for</a:t>
            </a:r>
            <a:r>
              <a:rPr spc="-20" dirty="0">
                <a:solidFill>
                  <a:srgbClr val="04607A"/>
                </a:solidFill>
              </a:rPr>
              <a:t> surgery</a:t>
            </a:r>
            <a:endParaRPr spc="-20" dirty="0">
              <a:solidFill>
                <a:srgbClr val="04607A"/>
              </a:solidFill>
            </a:endParaRPr>
          </a:p>
        </p:txBody>
      </p:sp>
      <p:sp>
        <p:nvSpPr>
          <p:cNvPr id="1048776" name="object 3"/>
          <p:cNvSpPr txBox="1"/>
          <p:nvPr/>
        </p:nvSpPr>
        <p:spPr>
          <a:xfrm>
            <a:off x="535940" y="1706346"/>
            <a:ext cx="8081645" cy="18491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000"/>
              <a:buAutoNum type="arabicPeriod"/>
              <a:tabLst>
                <a:tab pos="622300" algn="l"/>
                <a:tab pos="622935" algn="l"/>
              </a:tabLst>
            </a:pPr>
            <a:r>
              <a:rPr sz="2600" spc="-10" dirty="0">
                <a:latin typeface="Constantia" panose="02030602050306030303"/>
                <a:cs typeface="Constantia" panose="02030602050306030303"/>
              </a:rPr>
              <a:t>Abscess</a:t>
            </a:r>
            <a:r>
              <a:rPr sz="26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formation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 marL="622300" marR="5080" indent="-61023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000"/>
              <a:buAutoNum type="arabicPeriod"/>
              <a:tabLst>
                <a:tab pos="622300" algn="l"/>
                <a:tab pos="622935" algn="l"/>
              </a:tabLst>
            </a:pPr>
            <a:r>
              <a:rPr sz="2600" spc="-15" dirty="0">
                <a:latin typeface="Constantia" panose="02030602050306030303"/>
                <a:cs typeface="Constantia" panose="02030602050306030303"/>
              </a:rPr>
              <a:t>Severely</a:t>
            </a:r>
            <a:r>
              <a:rPr sz="2600" spc="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ill</a:t>
            </a:r>
            <a:r>
              <a:rPr sz="2600" spc="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&amp;</a:t>
            </a:r>
            <a:r>
              <a:rPr sz="2600" spc="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moribund</a:t>
            </a:r>
            <a:r>
              <a:rPr sz="2600" spc="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child</a:t>
            </a:r>
            <a:r>
              <a:rPr sz="2600" spc="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600" spc="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features</a:t>
            </a:r>
            <a:r>
              <a:rPr sz="2600" spc="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600" spc="1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acute </a:t>
            </a:r>
            <a:r>
              <a:rPr sz="2600" spc="-6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osteomyelitis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 marL="622300" indent="-610235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000"/>
              <a:buAutoNum type="arabicPeriod"/>
              <a:tabLst>
                <a:tab pos="622300" algn="l"/>
                <a:tab pos="622935" algn="l"/>
              </a:tabLst>
            </a:pPr>
            <a:r>
              <a:rPr sz="2600" spc="-20" dirty="0">
                <a:latin typeface="Constantia" panose="02030602050306030303"/>
                <a:cs typeface="Constantia" panose="02030602050306030303"/>
              </a:rPr>
              <a:t>Failure</a:t>
            </a:r>
            <a:r>
              <a:rPr sz="26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6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respond</a:t>
            </a:r>
            <a:r>
              <a:rPr sz="26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6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IV</a:t>
            </a:r>
            <a:r>
              <a:rPr sz="26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antibiotics</a:t>
            </a:r>
            <a:r>
              <a:rPr sz="26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6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&gt;48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hrs</a:t>
            </a:r>
            <a:endParaRPr sz="26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250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549536" y="3717146"/>
            <a:ext cx="2910261" cy="2483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8" y="5888495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object 2"/>
          <p:cNvSpPr txBox="1">
            <a:spLocks noGrp="1"/>
          </p:cNvSpPr>
          <p:nvPr>
            <p:ph type="title"/>
          </p:nvPr>
        </p:nvSpPr>
        <p:spPr>
          <a:xfrm>
            <a:off x="454863" y="97612"/>
            <a:ext cx="367157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4607A"/>
                </a:solidFill>
              </a:rPr>
              <a:t>Complications</a:t>
            </a:r>
            <a:endParaRPr spc="-10" dirty="0">
              <a:solidFill>
                <a:srgbClr val="04607A"/>
              </a:solidFill>
            </a:endParaRPr>
          </a:p>
        </p:txBody>
      </p:sp>
      <p:sp>
        <p:nvSpPr>
          <p:cNvPr id="1048778" name="object 3"/>
          <p:cNvSpPr txBox="1"/>
          <p:nvPr/>
        </p:nvSpPr>
        <p:spPr>
          <a:xfrm>
            <a:off x="546303" y="1069339"/>
            <a:ext cx="5816600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Chronic</a:t>
            </a:r>
            <a:r>
              <a:rPr sz="20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osteomyelitis-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2%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&gt;3wks,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19%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&lt;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3wks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Se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arthritis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wth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distu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Septicemia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DVT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Pulmona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embolism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779" name="object 4"/>
          <p:cNvSpPr txBox="1"/>
          <p:nvPr/>
        </p:nvSpPr>
        <p:spPr>
          <a:xfrm>
            <a:off x="659383" y="6049467"/>
            <a:ext cx="7579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Ramos</a:t>
            </a:r>
            <a:r>
              <a:rPr sz="1800" dirty="0">
                <a:latin typeface="Arial MT"/>
                <a:cs typeface="Arial MT"/>
              </a:rPr>
              <a:t> OM:</a:t>
            </a:r>
            <a:r>
              <a:rPr sz="1800" spc="-5" dirty="0">
                <a:latin typeface="Arial MT"/>
                <a:cs typeface="Arial MT"/>
              </a:rPr>
              <a:t> Chronic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osteomylitis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children.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Paedi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Infe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</a:t>
            </a:r>
            <a:r>
              <a:rPr sz="1800" spc="-5" dirty="0">
                <a:latin typeface="Arial MT"/>
                <a:cs typeface="Arial MT"/>
              </a:rPr>
              <a:t> 2002;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21:431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object 2"/>
          <p:cNvSpPr txBox="1">
            <a:spLocks noGrp="1"/>
          </p:cNvSpPr>
          <p:nvPr>
            <p:ph type="title"/>
          </p:nvPr>
        </p:nvSpPr>
        <p:spPr>
          <a:xfrm>
            <a:off x="444500" y="269189"/>
            <a:ext cx="7455534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04607A"/>
                </a:solidFill>
              </a:rPr>
              <a:t>SUBACUTE </a:t>
            </a:r>
            <a:r>
              <a:rPr spc="-50" dirty="0">
                <a:solidFill>
                  <a:srgbClr val="04607A"/>
                </a:solidFill>
              </a:rPr>
              <a:t>HEMATOGENOUS </a:t>
            </a:r>
            <a:r>
              <a:rPr spc="-1120" dirty="0">
                <a:solidFill>
                  <a:srgbClr val="04607A"/>
                </a:solidFill>
              </a:rPr>
              <a:t> </a:t>
            </a:r>
            <a:r>
              <a:rPr spc="-15" dirty="0">
                <a:solidFill>
                  <a:srgbClr val="04607A"/>
                </a:solidFill>
              </a:rPr>
              <a:t>OSTEOMYELITIS</a:t>
            </a:r>
            <a:endParaRPr spc="-15" dirty="0">
              <a:solidFill>
                <a:srgbClr val="04607A"/>
              </a:solidFill>
            </a:endParaRPr>
          </a:p>
        </p:txBody>
      </p:sp>
      <p:sp>
        <p:nvSpPr>
          <p:cNvPr id="1048781" name="object 3"/>
          <p:cNvSpPr txBox="1"/>
          <p:nvPr/>
        </p:nvSpPr>
        <p:spPr>
          <a:xfrm>
            <a:off x="535940" y="1789557"/>
            <a:ext cx="7309484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20" dirty="0">
                <a:latin typeface="Constantia" panose="02030602050306030303"/>
                <a:cs typeface="Constantia" panose="02030602050306030303"/>
              </a:rPr>
              <a:t>More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insidious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onset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lacks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severity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symptoms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9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Diagnosis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typically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delayed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more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2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weeks.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9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pathogen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identified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only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60%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time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9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S.</a:t>
            </a:r>
            <a:r>
              <a:rPr sz="2000" b="1" i="1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aureus</a:t>
            </a:r>
            <a:r>
              <a:rPr sz="2000" b="1" i="1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Staphylococcus</a:t>
            </a:r>
            <a:r>
              <a:rPr sz="2000" b="1" i="1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epidermidis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9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diagnosis</a:t>
            </a:r>
            <a:r>
              <a:rPr sz="2000" spc="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often</a:t>
            </a:r>
            <a:r>
              <a:rPr sz="2000" spc="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must</a:t>
            </a:r>
            <a:r>
              <a:rPr sz="2000" spc="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established</a:t>
            </a:r>
            <a:r>
              <a:rPr sz="2000" spc="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spc="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open</a:t>
            </a:r>
            <a:r>
              <a:rPr sz="2000" spc="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biopsy</a:t>
            </a:r>
            <a:r>
              <a:rPr sz="2000" spc="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ct val="100000"/>
              </a:lnSpc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culture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" y="5956840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object 2"/>
          <p:cNvSpPr txBox="1">
            <a:spLocks noGrp="1"/>
          </p:cNvSpPr>
          <p:nvPr>
            <p:ph type="title"/>
          </p:nvPr>
        </p:nvSpPr>
        <p:spPr>
          <a:xfrm>
            <a:off x="444500" y="181101"/>
            <a:ext cx="331851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4607A"/>
                </a:solidFill>
              </a:rPr>
              <a:t>classifi</a:t>
            </a:r>
            <a:r>
              <a:rPr spc="-40" dirty="0">
                <a:solidFill>
                  <a:srgbClr val="04607A"/>
                </a:solidFill>
              </a:rPr>
              <a:t>c</a:t>
            </a:r>
            <a:r>
              <a:rPr spc="-50" dirty="0">
                <a:solidFill>
                  <a:srgbClr val="04607A"/>
                </a:solidFill>
              </a:rPr>
              <a:t>a</a:t>
            </a:r>
            <a:r>
              <a:rPr dirty="0">
                <a:solidFill>
                  <a:srgbClr val="04607A"/>
                </a:solidFill>
              </a:rPr>
              <a:t>tion</a:t>
            </a:r>
            <a:endParaRPr dirty="0">
              <a:solidFill>
                <a:srgbClr val="04607A"/>
              </a:solidFill>
            </a:endParaRPr>
          </a:p>
        </p:txBody>
      </p:sp>
      <p:graphicFrame>
        <p:nvGraphicFramePr>
          <p:cNvPr id="4194305" name="object 3"/>
          <p:cNvGraphicFramePr>
            <a:graphicFrameLocks noGrp="1"/>
          </p:cNvGraphicFramePr>
          <p:nvPr/>
        </p:nvGraphicFramePr>
        <p:xfrm>
          <a:off x="450850" y="1158875"/>
          <a:ext cx="8258175" cy="5264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3955"/>
                <a:gridCol w="3665220"/>
                <a:gridCol w="3429000"/>
              </a:tblGrid>
              <a:tr h="44805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Type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Gledhill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Classification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obert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et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.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Cl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ss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i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a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 panose="02030602050306030303"/>
                          <a:cs typeface="Constantia" panose="02030602050306030303"/>
                        </a:rPr>
                        <a:t>ion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05219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I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92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Solitary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localized zone </a:t>
                      </a: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of </a:t>
                      </a:r>
                      <a:r>
                        <a:rPr sz="1800" spc="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radiolucency</a:t>
                      </a:r>
                      <a:r>
                        <a:rPr sz="1800" spc="-9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surrounded</a:t>
                      </a: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by</a:t>
                      </a:r>
                      <a:r>
                        <a:rPr sz="1800" spc="-10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5" dirty="0">
                          <a:latin typeface="Constantia" panose="02030602050306030303"/>
                          <a:cs typeface="Constantia" panose="02030602050306030303"/>
                        </a:rPr>
                        <a:t>reactive </a:t>
                      </a:r>
                      <a:r>
                        <a:rPr sz="1800" spc="-434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new</a:t>
                      </a:r>
                      <a:r>
                        <a:rPr sz="1800" spc="-6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bone</a:t>
                      </a:r>
                      <a:r>
                        <a:rPr sz="1800" spc="-5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formation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Ia—Punched-out</a:t>
                      </a:r>
                      <a:r>
                        <a:rPr sz="1800" spc="-9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radiolucency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586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9685" marR="4997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Ib—Punched-out</a:t>
                      </a:r>
                      <a:r>
                        <a:rPr sz="1800" spc="-10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radiolucent </a:t>
                      </a:r>
                      <a:r>
                        <a:rPr sz="1800" spc="-434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lesion</a:t>
                      </a:r>
                      <a:r>
                        <a:rPr sz="1800" spc="-10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with</a:t>
                      </a:r>
                      <a:r>
                        <a:rPr sz="1800" spc="-8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sclerotic</a:t>
                      </a:r>
                      <a:r>
                        <a:rPr sz="1800" spc="-7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margin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756539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II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Metaphyseal</a:t>
                      </a:r>
                      <a:r>
                        <a:rPr sz="1800" spc="-8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radiolucencies</a:t>
                      </a:r>
                      <a:r>
                        <a:rPr sz="1800" spc="-8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with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cortical</a:t>
                      </a:r>
                      <a:r>
                        <a:rPr sz="1800" spc="-10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erosion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—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785876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III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2965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Cortical</a:t>
                      </a:r>
                      <a:r>
                        <a:rPr sz="1800" spc="-3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hyperostosis</a:t>
                      </a:r>
                      <a:r>
                        <a:rPr sz="1800" spc="-6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in</a:t>
                      </a:r>
                      <a:r>
                        <a:rPr sz="1800" spc="-7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diaphysis; </a:t>
                      </a:r>
                      <a:r>
                        <a:rPr sz="1800" spc="-44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no</a:t>
                      </a:r>
                      <a:r>
                        <a:rPr sz="1800" spc="-10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onion</a:t>
                      </a:r>
                      <a:r>
                        <a:rPr sz="1800" spc="-5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skinning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9685" marR="2247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Localized</a:t>
                      </a:r>
                      <a:r>
                        <a:rPr sz="1800" spc="-6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cortical</a:t>
                      </a:r>
                      <a:r>
                        <a:rPr sz="1800" spc="-5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and</a:t>
                      </a:r>
                      <a:r>
                        <a:rPr sz="1800" spc="-3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periosteal </a:t>
                      </a:r>
                      <a:r>
                        <a:rPr sz="1800" spc="-44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reaction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IV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2393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Subperiosteal</a:t>
                      </a:r>
                      <a:r>
                        <a:rPr sz="1800" spc="-4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new</a:t>
                      </a:r>
                      <a:r>
                        <a:rPr sz="1800" spc="-6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bone</a:t>
                      </a:r>
                      <a:r>
                        <a:rPr sz="1800" spc="-10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and</a:t>
                      </a:r>
                      <a:r>
                        <a:rPr sz="1800" spc="-5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onion </a:t>
                      </a:r>
                      <a:r>
                        <a:rPr sz="1800" spc="-434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skin</a:t>
                      </a:r>
                      <a:r>
                        <a:rPr sz="1800" spc="-4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5" dirty="0">
                          <a:latin typeface="Constantia" panose="02030602050306030303"/>
                          <a:cs typeface="Constantia" panose="02030602050306030303"/>
                        </a:rPr>
                        <a:t>layering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Onion</a:t>
                      </a:r>
                      <a:r>
                        <a:rPr sz="1800" spc="-7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skin</a:t>
                      </a:r>
                      <a:r>
                        <a:rPr sz="1800" spc="-6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periosteal</a:t>
                      </a:r>
                      <a:r>
                        <a:rPr sz="1800" spc="-5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reaction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19836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V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—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Central</a:t>
                      </a:r>
                      <a:r>
                        <a:rPr sz="1800" spc="-5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radiolucency</a:t>
                      </a:r>
                      <a:r>
                        <a:rPr sz="1800" spc="-4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in</a:t>
                      </a:r>
                      <a:r>
                        <a:rPr sz="1800" spc="-7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epiphysis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600684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VI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latin typeface="Constantia" panose="02030602050306030303"/>
                          <a:cs typeface="Constantia" panose="02030602050306030303"/>
                        </a:rPr>
                        <a:t>—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9685" marR="5314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Destructive</a:t>
                      </a:r>
                      <a:r>
                        <a:rPr sz="1800" spc="-105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0" dirty="0">
                          <a:latin typeface="Constantia" panose="02030602050306030303"/>
                          <a:cs typeface="Constantia" panose="02030602050306030303"/>
                        </a:rPr>
                        <a:t>process</a:t>
                      </a:r>
                      <a:r>
                        <a:rPr sz="1800" spc="-6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20" dirty="0">
                          <a:latin typeface="Constantia" panose="02030602050306030303"/>
                          <a:cs typeface="Constantia" panose="02030602050306030303"/>
                        </a:rPr>
                        <a:t>involving </a:t>
                      </a:r>
                      <a:r>
                        <a:rPr sz="1800" spc="-434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15" dirty="0">
                          <a:latin typeface="Constantia" panose="02030602050306030303"/>
                          <a:cs typeface="Constantia" panose="02030602050306030303"/>
                        </a:rPr>
                        <a:t>vertebral</a:t>
                      </a:r>
                      <a:r>
                        <a:rPr sz="1800" spc="-40" dirty="0">
                          <a:latin typeface="Constantia" panose="02030602050306030303"/>
                          <a:cs typeface="Constantia" panose="02030602050306030303"/>
                        </a:rPr>
                        <a:t> </a:t>
                      </a:r>
                      <a:r>
                        <a:rPr sz="1800" spc="-5" dirty="0">
                          <a:latin typeface="Constantia" panose="02030602050306030303"/>
                          <a:cs typeface="Constantia" panose="02030602050306030303"/>
                        </a:rPr>
                        <a:t>body</a:t>
                      </a:r>
                      <a:endParaRPr sz="1800">
                        <a:latin typeface="Constantia" panose="02030602050306030303"/>
                        <a:cs typeface="Constantia" panose="02030602050306030303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object 2"/>
          <p:cNvSpPr txBox="1">
            <a:spLocks noGrp="1"/>
          </p:cNvSpPr>
          <p:nvPr>
            <p:ph type="title"/>
          </p:nvPr>
        </p:nvSpPr>
        <p:spPr>
          <a:xfrm>
            <a:off x="454863" y="324103"/>
            <a:ext cx="353822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CC00"/>
                </a:solidFill>
              </a:rPr>
              <a:t>O</a:t>
            </a:r>
            <a:r>
              <a:rPr spc="-65" dirty="0">
                <a:solidFill>
                  <a:srgbClr val="FFCC00"/>
                </a:solidFill>
              </a:rPr>
              <a:t>s</a:t>
            </a:r>
            <a:r>
              <a:rPr spc="-45" dirty="0">
                <a:solidFill>
                  <a:srgbClr val="FFCC00"/>
                </a:solidFill>
              </a:rPr>
              <a:t>t</a:t>
            </a:r>
            <a:r>
              <a:rPr dirty="0">
                <a:solidFill>
                  <a:srgbClr val="FFCC00"/>
                </a:solidFill>
              </a:rPr>
              <a:t>eo</a:t>
            </a:r>
            <a:r>
              <a:rPr spc="-105" dirty="0">
                <a:solidFill>
                  <a:srgbClr val="FFCC00"/>
                </a:solidFill>
              </a:rPr>
              <a:t>m</a:t>
            </a:r>
            <a:r>
              <a:rPr spc="-60" dirty="0">
                <a:solidFill>
                  <a:srgbClr val="FFCC00"/>
                </a:solidFill>
              </a:rPr>
              <a:t>y</a:t>
            </a:r>
            <a:r>
              <a:rPr dirty="0">
                <a:solidFill>
                  <a:srgbClr val="FFCC00"/>
                </a:solidFill>
              </a:rPr>
              <a:t>elitis</a:t>
            </a:r>
            <a:endParaRPr dirty="0">
              <a:solidFill>
                <a:srgbClr val="FFCC00"/>
              </a:solidFill>
            </a:endParaRPr>
          </a:p>
        </p:txBody>
      </p:sp>
      <p:pic>
        <p:nvPicPr>
          <p:cNvPr id="209716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09955" y="2855976"/>
            <a:ext cx="1639824" cy="582168"/>
          </a:xfrm>
          <a:prstGeom prst="rect">
            <a:avLst/>
          </a:prstGeom>
        </p:spPr>
      </p:pic>
      <p:pic>
        <p:nvPicPr>
          <p:cNvPr id="209716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7355" y="2855976"/>
            <a:ext cx="2101596" cy="582168"/>
          </a:xfrm>
          <a:prstGeom prst="rect">
            <a:avLst/>
          </a:prstGeom>
        </p:spPr>
      </p:pic>
      <p:grpSp>
        <p:nvGrpSpPr>
          <p:cNvPr id="121" name="object 5"/>
          <p:cNvGrpSpPr/>
          <p:nvPr/>
        </p:nvGrpSpPr>
        <p:grpSpPr>
          <a:xfrm>
            <a:off x="4620767" y="2855976"/>
            <a:ext cx="2664460" cy="582295"/>
            <a:chOff x="4620767" y="2855976"/>
            <a:chExt cx="2664460" cy="582295"/>
          </a:xfrm>
        </p:grpSpPr>
        <p:pic>
          <p:nvPicPr>
            <p:cNvPr id="2097165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0767" y="3066288"/>
              <a:ext cx="432815" cy="361188"/>
            </a:xfrm>
            <a:prstGeom prst="rect">
              <a:avLst/>
            </a:prstGeom>
          </p:spPr>
        </p:pic>
        <p:pic>
          <p:nvPicPr>
            <p:cNvPr id="2097166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3251" y="2855976"/>
              <a:ext cx="2601468" cy="582168"/>
            </a:xfrm>
            <a:prstGeom prst="rect">
              <a:avLst/>
            </a:prstGeom>
          </p:spPr>
        </p:pic>
      </p:grpSp>
      <p:pic>
        <p:nvPicPr>
          <p:cNvPr id="2097167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9955" y="4379976"/>
            <a:ext cx="2136648" cy="582168"/>
          </a:xfrm>
          <a:prstGeom prst="rect">
            <a:avLst/>
          </a:prstGeom>
        </p:spPr>
      </p:pic>
      <p:grpSp>
        <p:nvGrpSpPr>
          <p:cNvPr id="122" name="object 9"/>
          <p:cNvGrpSpPr/>
          <p:nvPr/>
        </p:nvGrpSpPr>
        <p:grpSpPr>
          <a:xfrm>
            <a:off x="409955" y="3368040"/>
            <a:ext cx="8382000" cy="2551430"/>
            <a:chOff x="409955" y="3368040"/>
            <a:chExt cx="8382000" cy="2551430"/>
          </a:xfrm>
        </p:grpSpPr>
        <p:pic>
          <p:nvPicPr>
            <p:cNvPr id="2097168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0767" y="3578352"/>
              <a:ext cx="432815" cy="361188"/>
            </a:xfrm>
            <a:prstGeom prst="rect">
              <a:avLst/>
            </a:prstGeom>
          </p:spPr>
        </p:pic>
        <p:pic>
          <p:nvPicPr>
            <p:cNvPr id="2097169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3252" y="3368040"/>
              <a:ext cx="2723388" cy="582168"/>
            </a:xfrm>
            <a:prstGeom prst="rect">
              <a:avLst/>
            </a:prstGeom>
          </p:spPr>
        </p:pic>
        <p:pic>
          <p:nvPicPr>
            <p:cNvPr id="2097170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1151" y="3368040"/>
              <a:ext cx="637031" cy="582168"/>
            </a:xfrm>
            <a:prstGeom prst="rect">
              <a:avLst/>
            </a:prstGeom>
          </p:spPr>
        </p:pic>
        <p:pic>
          <p:nvPicPr>
            <p:cNvPr id="2097171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4755" y="3794760"/>
              <a:ext cx="1688592" cy="582168"/>
            </a:xfrm>
            <a:prstGeom prst="rect">
              <a:avLst/>
            </a:prstGeom>
          </p:spPr>
        </p:pic>
        <p:pic>
          <p:nvPicPr>
            <p:cNvPr id="2097172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1116" y="4379976"/>
              <a:ext cx="637032" cy="582168"/>
            </a:xfrm>
            <a:prstGeom prst="rect">
              <a:avLst/>
            </a:prstGeom>
          </p:spPr>
        </p:pic>
        <p:pic>
          <p:nvPicPr>
            <p:cNvPr id="2097173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7355" y="4379976"/>
              <a:ext cx="1810512" cy="582168"/>
            </a:xfrm>
            <a:prstGeom prst="rect">
              <a:avLst/>
            </a:prstGeom>
          </p:spPr>
        </p:pic>
        <p:pic>
          <p:nvPicPr>
            <p:cNvPr id="2097174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2379" y="4379976"/>
              <a:ext cx="830579" cy="582168"/>
            </a:xfrm>
            <a:prstGeom prst="rect">
              <a:avLst/>
            </a:prstGeom>
          </p:spPr>
        </p:pic>
        <p:pic>
          <p:nvPicPr>
            <p:cNvPr id="2097175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67355" y="4806696"/>
              <a:ext cx="1933956" cy="582168"/>
            </a:xfrm>
            <a:prstGeom prst="rect">
              <a:avLst/>
            </a:prstGeom>
          </p:spPr>
        </p:pic>
        <p:pic>
          <p:nvPicPr>
            <p:cNvPr id="2097176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24755" y="4379976"/>
              <a:ext cx="2865120" cy="582168"/>
            </a:xfrm>
            <a:prstGeom prst="rect">
              <a:avLst/>
            </a:prstGeom>
          </p:spPr>
        </p:pic>
        <p:pic>
          <p:nvPicPr>
            <p:cNvPr id="2097177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14387" y="4379976"/>
              <a:ext cx="701040" cy="582168"/>
            </a:xfrm>
            <a:prstGeom prst="rect">
              <a:avLst/>
            </a:prstGeom>
          </p:spPr>
        </p:pic>
        <p:pic>
          <p:nvPicPr>
            <p:cNvPr id="2097178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64908" y="4379976"/>
              <a:ext cx="1527048" cy="582168"/>
            </a:xfrm>
            <a:prstGeom prst="rect">
              <a:avLst/>
            </a:prstGeom>
          </p:spPr>
        </p:pic>
        <p:pic>
          <p:nvPicPr>
            <p:cNvPr id="2097179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9955" y="5337048"/>
              <a:ext cx="1981200" cy="582168"/>
            </a:xfrm>
            <a:prstGeom prst="rect">
              <a:avLst/>
            </a:prstGeom>
          </p:spPr>
        </p:pic>
      </p:grpSp>
      <p:grpSp>
        <p:nvGrpSpPr>
          <p:cNvPr id="123" name="object 22"/>
          <p:cNvGrpSpPr/>
          <p:nvPr/>
        </p:nvGrpSpPr>
        <p:grpSpPr>
          <a:xfrm>
            <a:off x="2467355" y="4806696"/>
            <a:ext cx="3982720" cy="1112520"/>
            <a:chOff x="2467355" y="4806696"/>
            <a:chExt cx="3982720" cy="1112520"/>
          </a:xfrm>
        </p:grpSpPr>
        <p:pic>
          <p:nvPicPr>
            <p:cNvPr id="2097180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24755" y="4806696"/>
              <a:ext cx="1924812" cy="582168"/>
            </a:xfrm>
            <a:prstGeom prst="rect">
              <a:avLst/>
            </a:prstGeom>
          </p:spPr>
        </p:pic>
        <p:pic>
          <p:nvPicPr>
            <p:cNvPr id="2097181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67355" y="5337048"/>
              <a:ext cx="2225040" cy="582168"/>
            </a:xfrm>
            <a:prstGeom prst="rect">
              <a:avLst/>
            </a:prstGeom>
          </p:spPr>
        </p:pic>
      </p:grpSp>
      <p:graphicFrame>
        <p:nvGraphicFramePr>
          <p:cNvPr id="4194304" name="object 25"/>
          <p:cNvGraphicFramePr>
            <a:graphicFrameLocks noGrp="1"/>
          </p:cNvGraphicFramePr>
          <p:nvPr/>
        </p:nvGraphicFramePr>
        <p:xfrm>
          <a:off x="525259" y="2905886"/>
          <a:ext cx="8048625" cy="3046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3933825"/>
              </a:tblGrid>
              <a:tr h="1524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800" spc="-5" dirty="0">
                          <a:latin typeface="Verdana" panose="020B0604030504040204"/>
                          <a:cs typeface="Verdana" panose="020B0604030504040204"/>
                        </a:rPr>
                        <a:t>Acute:</a:t>
                      </a:r>
                      <a:endParaRPr sz="2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800" spc="-5" dirty="0">
                          <a:latin typeface="Verdana" panose="020B0604030504040204"/>
                          <a:cs typeface="Verdana" panose="020B0604030504040204"/>
                        </a:rPr>
                        <a:t>&lt;2weeks</a:t>
                      </a:r>
                      <a:endParaRPr sz="2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 indent="-160655">
                        <a:lnSpc>
                          <a:spcPct val="100000"/>
                        </a:lnSpc>
                        <a:spcBef>
                          <a:spcPts val="345"/>
                        </a:spcBef>
                        <a:buClr>
                          <a:srgbClr val="E1D600"/>
                        </a:buClr>
                        <a:buSzPct val="55000"/>
                        <a:buFont typeface="Wingdings" panose="05000000000000000000"/>
                        <a:buChar char=""/>
                        <a:tabLst>
                          <a:tab pos="252095" algn="l"/>
                        </a:tabLst>
                      </a:pPr>
                      <a:r>
                        <a:rPr sz="2800" spc="-10" dirty="0">
                          <a:latin typeface="Verdana" panose="020B0604030504040204"/>
                          <a:cs typeface="Verdana" panose="020B0604030504040204"/>
                        </a:rPr>
                        <a:t>Early</a:t>
                      </a:r>
                      <a:r>
                        <a:rPr sz="2800" spc="-2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800" spc="-10" dirty="0">
                          <a:latin typeface="Verdana" panose="020B0604030504040204"/>
                          <a:cs typeface="Verdana" panose="020B0604030504040204"/>
                        </a:rPr>
                        <a:t>acute</a:t>
                      </a:r>
                      <a:endParaRPr sz="2800">
                        <a:latin typeface="Verdana" panose="020B0604030504040204"/>
                        <a:cs typeface="Verdana" panose="020B0604030504040204"/>
                      </a:endParaRPr>
                    </a:p>
                    <a:p>
                      <a:pPr marL="92075" marR="1265555">
                        <a:lnSpc>
                          <a:spcPct val="100000"/>
                        </a:lnSpc>
                        <a:spcBef>
                          <a:spcPts val="675"/>
                        </a:spcBef>
                        <a:buClr>
                          <a:srgbClr val="E1D600"/>
                        </a:buClr>
                        <a:buSzPct val="55000"/>
                        <a:buFont typeface="Wingdings" panose="05000000000000000000"/>
                        <a:buChar char=""/>
                        <a:tabLst>
                          <a:tab pos="252095" algn="l"/>
                        </a:tabLst>
                      </a:pPr>
                      <a:r>
                        <a:rPr sz="2800" spc="-5" dirty="0">
                          <a:latin typeface="Verdana" panose="020B0604030504040204"/>
                          <a:cs typeface="Verdana" panose="020B0604030504040204"/>
                        </a:rPr>
                        <a:t>Late</a:t>
                      </a:r>
                      <a:r>
                        <a:rPr sz="2800" spc="-6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800" spc="-10" dirty="0">
                          <a:latin typeface="Verdana" panose="020B0604030504040204"/>
                          <a:cs typeface="Verdana" panose="020B0604030504040204"/>
                        </a:rPr>
                        <a:t>acute(4- </a:t>
                      </a:r>
                      <a:r>
                        <a:rPr sz="2800" spc="-969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800" spc="-10" dirty="0">
                          <a:latin typeface="Verdana" panose="020B0604030504040204"/>
                          <a:cs typeface="Verdana" panose="020B0604030504040204"/>
                        </a:rPr>
                        <a:t>5days)</a:t>
                      </a:r>
                      <a:endParaRPr sz="2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38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73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spc="-10" dirty="0">
                          <a:latin typeface="Verdana" panose="020B0604030504040204"/>
                          <a:cs typeface="Verdana" panose="020B0604030504040204"/>
                        </a:rPr>
                        <a:t>Subacute:</a:t>
                      </a:r>
                      <a:endParaRPr sz="2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673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dirty="0">
                          <a:latin typeface="Verdana" panose="020B0604030504040204"/>
                          <a:cs typeface="Verdana" panose="020B0604030504040204"/>
                        </a:rPr>
                        <a:t>2weeks—  </a:t>
                      </a:r>
                      <a:r>
                        <a:rPr sz="2800" spc="-5" dirty="0">
                          <a:latin typeface="Verdana" panose="020B0604030504040204"/>
                          <a:cs typeface="Verdana" panose="020B0604030504040204"/>
                        </a:rPr>
                        <a:t>6weeks</a:t>
                      </a:r>
                      <a:endParaRPr sz="2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82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spc="-5" dirty="0">
                          <a:latin typeface="Verdana" panose="020B0604030504040204"/>
                          <a:cs typeface="Verdana" panose="020B0604030504040204"/>
                        </a:rPr>
                        <a:t>Less</a:t>
                      </a:r>
                      <a:r>
                        <a:rPr sz="2800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800" spc="-5" dirty="0">
                          <a:latin typeface="Verdana" panose="020B0604030504040204"/>
                          <a:cs typeface="Verdana" panose="020B0604030504040204"/>
                        </a:rPr>
                        <a:t>virulent</a:t>
                      </a:r>
                      <a:r>
                        <a:rPr sz="280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800" spc="-5" dirty="0">
                          <a:latin typeface="Verdana" panose="020B0604030504040204"/>
                          <a:cs typeface="Verdana" panose="020B0604030504040204"/>
                        </a:rPr>
                        <a:t>–</a:t>
                      </a:r>
                      <a:r>
                        <a:rPr sz="2800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800" spc="-5" dirty="0">
                          <a:latin typeface="Verdana" panose="020B0604030504040204"/>
                          <a:cs typeface="Verdana" panose="020B0604030504040204"/>
                        </a:rPr>
                        <a:t>more </a:t>
                      </a:r>
                      <a:r>
                        <a:rPr sz="2800" spc="-969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800" spc="-10" dirty="0">
                          <a:latin typeface="Verdana" panose="020B0604030504040204"/>
                          <a:cs typeface="Verdana" panose="020B0604030504040204"/>
                        </a:rPr>
                        <a:t>immune</a:t>
                      </a:r>
                      <a:endParaRPr sz="2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51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spc="-10" dirty="0">
                          <a:latin typeface="Verdana" panose="020B0604030504040204"/>
                          <a:cs typeface="Verdana" panose="020B0604030504040204"/>
                        </a:rPr>
                        <a:t>Chronic:</a:t>
                      </a:r>
                      <a:endParaRPr sz="2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800" spc="-10" dirty="0">
                          <a:latin typeface="Verdana" panose="020B0604030504040204"/>
                          <a:cs typeface="Verdana" panose="020B0604030504040204"/>
                        </a:rPr>
                        <a:t>&gt;6</a:t>
                      </a:r>
                      <a:r>
                        <a:rPr sz="2800" spc="-5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800" spc="-10" dirty="0">
                          <a:latin typeface="Verdana" panose="020B0604030504040204"/>
                          <a:cs typeface="Verdana" panose="020B0604030504040204"/>
                        </a:rPr>
                        <a:t>weeks</a:t>
                      </a:r>
                      <a:endParaRPr sz="2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48593" name="object 26"/>
          <p:cNvSpPr txBox="1"/>
          <p:nvPr/>
        </p:nvSpPr>
        <p:spPr>
          <a:xfrm>
            <a:off x="618540" y="1711198"/>
            <a:ext cx="68395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nstantia" panose="02030602050306030303"/>
                <a:cs typeface="Constantia" panose="02030602050306030303"/>
              </a:rPr>
              <a:t>Based</a:t>
            </a:r>
            <a:r>
              <a:rPr sz="28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8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800" spc="-1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duration</a:t>
            </a:r>
            <a:r>
              <a:rPr sz="28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8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type</a:t>
            </a:r>
            <a:r>
              <a:rPr sz="28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8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symptoms</a:t>
            </a:r>
            <a:endParaRPr sz="28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object 2"/>
          <p:cNvSpPr txBox="1">
            <a:spLocks noGrp="1"/>
          </p:cNvSpPr>
          <p:nvPr>
            <p:ph type="title"/>
          </p:nvPr>
        </p:nvSpPr>
        <p:spPr>
          <a:xfrm>
            <a:off x="520700" y="327101"/>
            <a:ext cx="39414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>
                <a:solidFill>
                  <a:srgbClr val="04607A"/>
                </a:solidFill>
              </a:rPr>
              <a:t>Brodie’s</a:t>
            </a:r>
            <a:r>
              <a:rPr spc="-80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abcess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8784" name="object 3"/>
          <p:cNvSpPr txBox="1"/>
          <p:nvPr/>
        </p:nvSpPr>
        <p:spPr>
          <a:xfrm>
            <a:off x="618540" y="1614932"/>
            <a:ext cx="5585460" cy="39604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7020" marR="7620" indent="-274320" algn="just">
              <a:lnSpc>
                <a:spcPts val="2160"/>
              </a:lnSpc>
              <a:spcBef>
                <a:spcPts val="37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abscess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containing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pus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or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jelly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like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granulation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tissue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surrounded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zone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of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sclerosis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320" algn="just">
              <a:lnSpc>
                <a:spcPts val="2280"/>
              </a:lnSpc>
              <a:spcBef>
                <a:spcPts val="33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Age</a:t>
            </a:r>
            <a:r>
              <a:rPr sz="2000" spc="3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11-20</a:t>
            </a:r>
            <a:r>
              <a:rPr sz="2000" spc="3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yrs,</a:t>
            </a:r>
            <a:r>
              <a:rPr sz="2000" spc="3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metaphyseal</a:t>
            </a:r>
            <a:r>
              <a:rPr sz="2000" spc="3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area,</a:t>
            </a:r>
            <a:r>
              <a:rPr sz="2000" spc="3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usually</a:t>
            </a:r>
            <a:r>
              <a:rPr sz="2000" spc="3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upper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algn="just">
              <a:lnSpc>
                <a:spcPts val="228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tibi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emur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marR="8890" indent="-274320" algn="just">
              <a:lnSpc>
                <a:spcPts val="2160"/>
              </a:lnSpc>
              <a:spcBef>
                <a:spcPts val="63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Deep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boring pain,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worse at night, relieved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by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rest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320" algn="just">
              <a:lnSpc>
                <a:spcPts val="2280"/>
              </a:lnSpc>
              <a:spcBef>
                <a:spcPts val="33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Circular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or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oval</a:t>
            </a:r>
            <a:r>
              <a:rPr sz="2000" spc="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luscency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surrounded</a:t>
            </a:r>
            <a:r>
              <a:rPr sz="2000" spc="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zone</a:t>
            </a:r>
            <a:r>
              <a:rPr sz="20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ts val="228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sclerosis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36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Treatment: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145" lvl="1" indent="-247015">
              <a:lnSpc>
                <a:spcPct val="100000"/>
              </a:lnSpc>
              <a:spcBef>
                <a:spcPts val="42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145" algn="l"/>
                <a:tab pos="652780" algn="l"/>
              </a:tabLst>
            </a:pPr>
            <a:r>
              <a:rPr sz="1700" spc="-5" dirty="0">
                <a:latin typeface="Constantia" panose="02030602050306030303"/>
                <a:cs typeface="Constantia" panose="02030602050306030303"/>
              </a:rPr>
              <a:t>Conservative</a:t>
            </a:r>
            <a:r>
              <a:rPr sz="17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5" dirty="0">
                <a:latin typeface="Constantia" panose="02030602050306030303"/>
                <a:cs typeface="Constantia" panose="02030602050306030303"/>
              </a:rPr>
              <a:t>if</a:t>
            </a:r>
            <a:r>
              <a:rPr sz="17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dirty="0">
                <a:latin typeface="Constantia" panose="02030602050306030303"/>
                <a:cs typeface="Constantia" panose="02030602050306030303"/>
              </a:rPr>
              <a:t>no</a:t>
            </a:r>
            <a:r>
              <a:rPr sz="17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dirty="0">
                <a:latin typeface="Constantia" panose="02030602050306030303"/>
                <a:cs typeface="Constantia" panose="02030602050306030303"/>
              </a:rPr>
              <a:t>doubt</a:t>
            </a:r>
            <a:r>
              <a:rPr sz="17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dirty="0">
                <a:latin typeface="Constantia" panose="02030602050306030303"/>
                <a:cs typeface="Constantia" panose="02030602050306030303"/>
              </a:rPr>
              <a:t>-</a:t>
            </a:r>
            <a:r>
              <a:rPr sz="17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10" dirty="0">
                <a:latin typeface="Constantia" panose="02030602050306030303"/>
                <a:cs typeface="Constantia" panose="02030602050306030303"/>
              </a:rPr>
              <a:t>rest</a:t>
            </a:r>
            <a:r>
              <a:rPr sz="17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dirty="0">
                <a:latin typeface="Constantia" panose="02030602050306030303"/>
                <a:cs typeface="Constantia" panose="02030602050306030303"/>
              </a:rPr>
              <a:t>+</a:t>
            </a:r>
            <a:r>
              <a:rPr sz="17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dirty="0">
                <a:latin typeface="Constantia" panose="02030602050306030303"/>
                <a:cs typeface="Constantia" panose="02030602050306030303"/>
              </a:rPr>
              <a:t>antibiotic</a:t>
            </a:r>
            <a:r>
              <a:rPr sz="17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17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dirty="0">
                <a:latin typeface="Constantia" panose="02030602050306030303"/>
                <a:cs typeface="Constantia" panose="02030602050306030303"/>
              </a:rPr>
              <a:t>6</a:t>
            </a:r>
            <a:r>
              <a:rPr sz="17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10" dirty="0">
                <a:latin typeface="Constantia" panose="02030602050306030303"/>
                <a:cs typeface="Constantia" panose="02030602050306030303"/>
              </a:rPr>
              <a:t>wks.</a:t>
            </a:r>
            <a:endParaRPr sz="1700">
              <a:latin typeface="Constantia" panose="02030602050306030303"/>
              <a:cs typeface="Constantia" panose="02030602050306030303"/>
            </a:endParaRPr>
          </a:p>
          <a:p>
            <a:pPr marL="652145" marR="17145" lvl="1" indent="-247015">
              <a:lnSpc>
                <a:spcPts val="1840"/>
              </a:lnSpc>
              <a:spcBef>
                <a:spcPts val="625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145" algn="l"/>
                <a:tab pos="652780" algn="l"/>
              </a:tabLst>
            </a:pPr>
            <a:r>
              <a:rPr sz="1700" spc="-5" dirty="0">
                <a:latin typeface="Constantia" panose="02030602050306030303"/>
                <a:cs typeface="Constantia" panose="02030602050306030303"/>
              </a:rPr>
              <a:t>if</a:t>
            </a:r>
            <a:r>
              <a:rPr sz="1700" spc="2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dirty="0">
                <a:latin typeface="Constantia" panose="02030602050306030303"/>
                <a:cs typeface="Constantia" panose="02030602050306030303"/>
              </a:rPr>
              <a:t>no</a:t>
            </a:r>
            <a:r>
              <a:rPr sz="1700" spc="2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10" dirty="0">
                <a:latin typeface="Constantia" panose="02030602050306030303"/>
                <a:cs typeface="Constantia" panose="02030602050306030303"/>
              </a:rPr>
              <a:t>response</a:t>
            </a:r>
            <a:r>
              <a:rPr sz="1700" spc="20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dirty="0">
                <a:latin typeface="Constantia" panose="02030602050306030303"/>
                <a:cs typeface="Constantia" panose="02030602050306030303"/>
              </a:rPr>
              <a:t>–</a:t>
            </a:r>
            <a:r>
              <a:rPr sz="1700" spc="2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5" dirty="0">
                <a:latin typeface="Constantia" panose="02030602050306030303"/>
                <a:cs typeface="Constantia" panose="02030602050306030303"/>
              </a:rPr>
              <a:t>surgical</a:t>
            </a:r>
            <a:r>
              <a:rPr sz="1700" spc="22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10" dirty="0">
                <a:latin typeface="Constantia" panose="02030602050306030303"/>
                <a:cs typeface="Constantia" panose="02030602050306030303"/>
              </a:rPr>
              <a:t>evacuation</a:t>
            </a:r>
            <a:r>
              <a:rPr sz="1700" spc="22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dirty="0">
                <a:latin typeface="Constantia" panose="02030602050306030303"/>
                <a:cs typeface="Constantia" panose="02030602050306030303"/>
              </a:rPr>
              <a:t>&amp;</a:t>
            </a:r>
            <a:r>
              <a:rPr sz="1700" spc="2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15" dirty="0">
                <a:latin typeface="Constantia" panose="02030602050306030303"/>
                <a:cs typeface="Constantia" panose="02030602050306030303"/>
              </a:rPr>
              <a:t>curettage,</a:t>
            </a:r>
            <a:r>
              <a:rPr sz="1700" spc="2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5" dirty="0">
                <a:latin typeface="Constantia" panose="02030602050306030303"/>
                <a:cs typeface="Constantia" panose="02030602050306030303"/>
              </a:rPr>
              <a:t>if </a:t>
            </a:r>
            <a:r>
              <a:rPr sz="1700" spc="-40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15" dirty="0">
                <a:latin typeface="Constantia" panose="02030602050306030303"/>
                <a:cs typeface="Constantia" panose="02030602050306030303"/>
              </a:rPr>
              <a:t>large</a:t>
            </a:r>
            <a:r>
              <a:rPr sz="17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5" dirty="0">
                <a:latin typeface="Constantia" panose="02030602050306030303"/>
                <a:cs typeface="Constantia" panose="02030602050306030303"/>
              </a:rPr>
              <a:t>cavity</a:t>
            </a:r>
            <a:r>
              <a:rPr sz="17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dirty="0">
                <a:latin typeface="Constantia" panose="02030602050306030303"/>
                <a:cs typeface="Constantia" panose="02030602050306030303"/>
              </a:rPr>
              <a:t>-</a:t>
            </a:r>
            <a:r>
              <a:rPr sz="17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10" dirty="0">
                <a:latin typeface="Constantia" panose="02030602050306030303"/>
                <a:cs typeface="Constantia" panose="02030602050306030303"/>
              </a:rPr>
              <a:t>packed</a:t>
            </a:r>
            <a:r>
              <a:rPr sz="17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17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5" dirty="0">
                <a:latin typeface="Constantia" panose="02030602050306030303"/>
                <a:cs typeface="Constantia" panose="02030602050306030303"/>
              </a:rPr>
              <a:t>cancellous</a:t>
            </a:r>
            <a:r>
              <a:rPr sz="17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17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spc="-10" dirty="0">
                <a:latin typeface="Constantia" panose="02030602050306030303"/>
                <a:cs typeface="Constantia" panose="02030602050306030303"/>
              </a:rPr>
              <a:t>graft</a:t>
            </a:r>
            <a:endParaRPr sz="17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251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400800" y="1752600"/>
            <a:ext cx="2114550" cy="36226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object 2"/>
          <p:cNvSpPr txBox="1">
            <a:spLocks noGrp="1"/>
          </p:cNvSpPr>
          <p:nvPr>
            <p:ph type="title"/>
          </p:nvPr>
        </p:nvSpPr>
        <p:spPr>
          <a:xfrm>
            <a:off x="444500" y="269189"/>
            <a:ext cx="731774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04607A"/>
                </a:solidFill>
              </a:rPr>
              <a:t>Chronic</a:t>
            </a:r>
            <a:r>
              <a:rPr spc="-65" dirty="0">
                <a:solidFill>
                  <a:srgbClr val="04607A"/>
                </a:solidFill>
              </a:rPr>
              <a:t> </a:t>
            </a:r>
            <a:r>
              <a:rPr spc="-20" dirty="0">
                <a:solidFill>
                  <a:srgbClr val="04607A"/>
                </a:solidFill>
              </a:rPr>
              <a:t>Osteomyelitis</a:t>
            </a:r>
            <a:r>
              <a:rPr spc="-60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of</a:t>
            </a:r>
            <a:r>
              <a:rPr spc="-45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the </a:t>
            </a:r>
            <a:r>
              <a:rPr spc="-1115" dirty="0">
                <a:solidFill>
                  <a:srgbClr val="04607A"/>
                </a:solidFill>
              </a:rPr>
              <a:t> </a:t>
            </a:r>
            <a:r>
              <a:rPr spc="-15" dirty="0">
                <a:solidFill>
                  <a:srgbClr val="04607A"/>
                </a:solidFill>
              </a:rPr>
              <a:t>Femur</a:t>
            </a:r>
            <a:endParaRPr spc="-15" dirty="0">
              <a:solidFill>
                <a:srgbClr val="04607A"/>
              </a:solidFill>
            </a:endParaRPr>
          </a:p>
        </p:txBody>
      </p:sp>
      <p:pic>
        <p:nvPicPr>
          <p:cNvPr id="2097252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895600" y="1981136"/>
            <a:ext cx="3325876" cy="416407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25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9725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209725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209725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25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8790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6876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Chronic</a:t>
            </a:r>
            <a:r>
              <a:rPr b="1" spc="-9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1" spc="-2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osteomyelitis</a:t>
            </a:r>
            <a:endParaRPr b="1" spc="-25" dirty="0">
              <a:solidFill>
                <a:srgbClr val="04607A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48791" name="object 9"/>
          <p:cNvSpPr txBox="1"/>
          <p:nvPr/>
        </p:nvSpPr>
        <p:spPr>
          <a:xfrm>
            <a:off x="535940" y="1977898"/>
            <a:ext cx="8078470" cy="308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If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any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sequestrum,</a:t>
            </a:r>
            <a:r>
              <a:rPr sz="2000" b="1" i="1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abscess</a:t>
            </a:r>
            <a:r>
              <a:rPr sz="2000" b="1" i="1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20" dirty="0">
                <a:latin typeface="Constantia" panose="02030602050306030303"/>
                <a:cs typeface="Constantia" panose="02030602050306030303"/>
              </a:rPr>
              <a:t>cavity,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sinus</a:t>
            </a:r>
            <a:r>
              <a:rPr sz="2000" b="1" i="1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tract 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 cloaca</a:t>
            </a:r>
            <a:r>
              <a:rPr sz="2000" b="1" i="1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present.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 marL="286385" marR="6350" indent="-274320">
              <a:lnSpc>
                <a:spcPct val="115000"/>
              </a:lnSpc>
              <a:spcBef>
                <a:spcPts val="1520"/>
              </a:spcBef>
              <a:tabLst>
                <a:tab pos="1814195" algn="l"/>
                <a:tab pos="2937510" algn="l"/>
                <a:tab pos="3574415" algn="l"/>
                <a:tab pos="3985895" algn="l"/>
                <a:tab pos="5150485" algn="l"/>
                <a:tab pos="5519420" algn="l"/>
                <a:tab pos="6048375" algn="l"/>
                <a:tab pos="7200900" algn="l"/>
                <a:tab pos="7799705" algn="l"/>
              </a:tabLst>
            </a:pPr>
            <a:r>
              <a:rPr sz="2000" spc="-4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ema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ect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on	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	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ga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m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	l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w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irulen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  present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chronic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onset.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 marL="286385" marR="5080" indent="-274320">
              <a:lnSpc>
                <a:spcPct val="115000"/>
              </a:lnSpc>
              <a:spcBef>
                <a:spcPts val="59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1412875" algn="l"/>
                <a:tab pos="2751455" algn="l"/>
                <a:tab pos="3764915" algn="l"/>
                <a:tab pos="4163695" algn="l"/>
                <a:tab pos="5185410" algn="l"/>
                <a:tab pos="6072505" algn="l"/>
                <a:tab pos="794321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ec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odu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ed	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e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x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	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ou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ual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causin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	a 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chronic</a:t>
            </a:r>
            <a:r>
              <a:rPr sz="20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 marL="286385" marR="8255" indent="-274320">
              <a:lnSpc>
                <a:spcPct val="115000"/>
              </a:lnSpc>
              <a:spcBef>
                <a:spcPts val="60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It</a:t>
            </a:r>
            <a:r>
              <a:rPr sz="2000" spc="3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3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due</a:t>
            </a:r>
            <a:r>
              <a:rPr sz="2000" spc="3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3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3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fact</a:t>
            </a:r>
            <a:r>
              <a:rPr sz="2000" spc="3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that</a:t>
            </a:r>
            <a:r>
              <a:rPr sz="2000" spc="3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3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causative</a:t>
            </a:r>
            <a:r>
              <a:rPr sz="2000" spc="3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organism</a:t>
            </a:r>
            <a:r>
              <a:rPr sz="2000" spc="3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can</a:t>
            </a:r>
            <a:r>
              <a:rPr sz="2000" spc="3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lie</a:t>
            </a:r>
            <a:r>
              <a:rPr sz="2000" spc="3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dormant</a:t>
            </a:r>
            <a:r>
              <a:rPr sz="2000" spc="3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avascular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necrotic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areas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occasionally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becoming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reactive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from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flare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up.</a:t>
            </a:r>
            <a:endParaRPr sz="2000" dirty="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2" y="5746564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3386454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4607A"/>
                </a:solidFill>
              </a:rPr>
              <a:t>Classification</a:t>
            </a:r>
            <a:endParaRPr spc="-10" dirty="0">
              <a:solidFill>
                <a:srgbClr val="04607A"/>
              </a:solidFill>
            </a:endParaRPr>
          </a:p>
        </p:txBody>
      </p:sp>
      <p:sp>
        <p:nvSpPr>
          <p:cNvPr id="1048793" name="object 3"/>
          <p:cNvSpPr txBox="1"/>
          <p:nvPr/>
        </p:nvSpPr>
        <p:spPr>
          <a:xfrm>
            <a:off x="78739" y="781557"/>
            <a:ext cx="8079740" cy="6044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397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two</a:t>
            </a:r>
            <a:r>
              <a:rPr sz="2000" spc="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most</a:t>
            </a:r>
            <a:r>
              <a:rPr sz="2000" spc="4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widely</a:t>
            </a:r>
            <a:r>
              <a:rPr sz="2000" spc="4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used</a:t>
            </a:r>
            <a:r>
              <a:rPr sz="2000" spc="4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4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40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medical</a:t>
            </a:r>
            <a:r>
              <a:rPr sz="2000" spc="4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literature</a:t>
            </a:r>
            <a:r>
              <a:rPr sz="2000" spc="3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45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4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clinical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acti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thos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esen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ed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65278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Waldvogel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et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al-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927100" marR="12065" lvl="2" indent="-247650">
              <a:lnSpc>
                <a:spcPct val="100000"/>
              </a:lnSpc>
              <a:buClr>
                <a:srgbClr val="009DD9"/>
              </a:buClr>
              <a:buSzPct val="69000"/>
              <a:buFont typeface="Segoe UI Symbol" panose="020B0502040204020203"/>
              <a:buChar char="⚫"/>
              <a:tabLst>
                <a:tab pos="927100" algn="l"/>
                <a:tab pos="927735" algn="l"/>
                <a:tab pos="2734310" algn="l"/>
                <a:tab pos="3136900" algn="l"/>
                <a:tab pos="4473575" algn="l"/>
                <a:tab pos="4926330" algn="l"/>
                <a:tab pos="5821045" algn="l"/>
                <a:tab pos="6657975" algn="l"/>
                <a:tab pos="7117080" algn="l"/>
              </a:tabLst>
            </a:pPr>
            <a:r>
              <a:rPr sz="2100" spc="-5" dirty="0">
                <a:latin typeface="Constantia" panose="02030602050306030303"/>
                <a:cs typeface="Constantia" panose="02030602050306030303"/>
              </a:rPr>
              <a:t>Os</a:t>
            </a:r>
            <a:r>
              <a:rPr sz="21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100" spc="-1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100" spc="-30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100" spc="-5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eli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100" spc="-2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bed	as	e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100" spc="-15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er	ac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100" spc="-5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	or	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ch</a:t>
            </a:r>
            <a:r>
              <a:rPr sz="21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c,  depend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1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1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1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absen</a:t>
            </a:r>
            <a:r>
              <a:rPr sz="2100" spc="-3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1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1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1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ese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100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1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 dea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bon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.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Clr>
                <a:srgbClr val="009DD9"/>
              </a:buClr>
              <a:buFont typeface="Segoe UI Symbol" panose="020B0502040204020203"/>
              <a:buChar char="⚫"/>
            </a:pPr>
            <a:endParaRPr sz="2850">
              <a:latin typeface="Constantia" panose="02030602050306030303"/>
              <a:cs typeface="Constantia" panose="02030602050306030303"/>
            </a:endParaRPr>
          </a:p>
          <a:p>
            <a:pPr marL="927100" marR="5080" lvl="2" indent="-247650">
              <a:lnSpc>
                <a:spcPct val="100000"/>
              </a:lnSpc>
              <a:spcBef>
                <a:spcPts val="5"/>
              </a:spcBef>
              <a:buClr>
                <a:srgbClr val="009DD9"/>
              </a:buClr>
              <a:buSzPct val="69000"/>
              <a:buFont typeface="Segoe UI Symbol" panose="020B0502040204020203"/>
              <a:buChar char="⚫"/>
              <a:tabLst>
                <a:tab pos="927100" algn="l"/>
                <a:tab pos="927735" algn="l"/>
              </a:tabLst>
            </a:pPr>
            <a:r>
              <a:rPr sz="2100" spc="-15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100" spc="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100" spc="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also</a:t>
            </a:r>
            <a:r>
              <a:rPr sz="2100" spc="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classified</a:t>
            </a:r>
            <a:r>
              <a:rPr sz="2100" spc="1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5" dirty="0">
                <a:latin typeface="Constantia" panose="02030602050306030303"/>
                <a:cs typeface="Constantia" panose="02030602050306030303"/>
              </a:rPr>
              <a:t>according</a:t>
            </a:r>
            <a:r>
              <a:rPr sz="2100" spc="1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2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100" spc="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100" spc="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5" dirty="0">
                <a:latin typeface="Constantia" panose="02030602050306030303"/>
                <a:cs typeface="Constantia" panose="02030602050306030303"/>
              </a:rPr>
              <a:t>source</a:t>
            </a:r>
            <a:r>
              <a:rPr sz="2100" spc="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100" spc="2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100" spc="-50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infection: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Clr>
                <a:srgbClr val="009DD9"/>
              </a:buClr>
              <a:buFont typeface="Segoe UI Symbol" panose="020B0502040204020203"/>
              <a:buChar char="⚫"/>
            </a:pPr>
            <a:endParaRPr sz="2850">
              <a:latin typeface="Constantia" panose="02030602050306030303"/>
              <a:cs typeface="Constantia" panose="02030602050306030303"/>
            </a:endParaRPr>
          </a:p>
          <a:p>
            <a:pPr marL="1201420" lvl="3" indent="-210820">
              <a:lnSpc>
                <a:spcPct val="100000"/>
              </a:lnSpc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20205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hema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hen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om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bac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emia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3"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1201420" marR="7620" lvl="3" indent="-210820">
              <a:lnSpc>
                <a:spcPct val="100000"/>
              </a:lnSpc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202055" algn="l"/>
                <a:tab pos="2568575" algn="l"/>
                <a:tab pos="3300095" algn="l"/>
                <a:tab pos="4054475" algn="l"/>
                <a:tab pos="4365625" algn="l"/>
                <a:tab pos="5603240" algn="l"/>
                <a:tab pos="6285865" algn="l"/>
                <a:tab pos="6708775" algn="l"/>
                <a:tab pos="7844155" algn="l"/>
              </a:tabLst>
            </a:pP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ig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ocus	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hen	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	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rig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m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ecti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 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nearby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3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1201420" lvl="3" indent="-2108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20205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3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third</a:t>
            </a:r>
            <a:r>
              <a:rPr sz="2000" spc="3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category</a:t>
            </a:r>
            <a:r>
              <a:rPr sz="2000" spc="3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3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this</a:t>
            </a:r>
            <a:r>
              <a:rPr sz="2000" spc="3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classification</a:t>
            </a:r>
            <a:r>
              <a:rPr sz="2000" spc="3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3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3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3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object 2"/>
          <p:cNvSpPr txBox="1">
            <a:spLocks noGrp="1"/>
          </p:cNvSpPr>
          <p:nvPr>
            <p:ph type="title"/>
          </p:nvPr>
        </p:nvSpPr>
        <p:spPr>
          <a:xfrm>
            <a:off x="-12700" y="556082"/>
            <a:ext cx="338709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4607A"/>
                </a:solidFill>
              </a:rPr>
              <a:t>Classification</a:t>
            </a:r>
            <a:endParaRPr spc="-10" dirty="0">
              <a:solidFill>
                <a:srgbClr val="04607A"/>
              </a:solidFill>
            </a:endParaRPr>
          </a:p>
        </p:txBody>
      </p:sp>
      <p:sp>
        <p:nvSpPr>
          <p:cNvPr id="1048795" name="object 3"/>
          <p:cNvSpPr txBox="1"/>
          <p:nvPr/>
        </p:nvSpPr>
        <p:spPr>
          <a:xfrm>
            <a:off x="471931" y="1616709"/>
            <a:ext cx="7686675" cy="4453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80" indent="-247015">
              <a:lnSpc>
                <a:spcPct val="100000"/>
              </a:lnSpc>
              <a:spcBef>
                <a:spcPts val="105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2597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Cier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et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 -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534035" lvl="1" indent="-247650">
              <a:lnSpc>
                <a:spcPct val="100000"/>
              </a:lnSpc>
              <a:buClr>
                <a:srgbClr val="009DD9"/>
              </a:buClr>
              <a:buSzPct val="69000"/>
              <a:buFont typeface="Segoe UI Symbol" panose="020B0502040204020203"/>
              <a:buChar char="⚫"/>
              <a:tabLst>
                <a:tab pos="534035" algn="l"/>
                <a:tab pos="534670" algn="l"/>
              </a:tabLst>
            </a:pPr>
            <a:r>
              <a:rPr sz="2100" dirty="0">
                <a:latin typeface="Constantia" panose="02030602050306030303"/>
                <a:cs typeface="Constantia" panose="02030602050306030303"/>
              </a:rPr>
              <a:t>Includes</a:t>
            </a:r>
            <a:r>
              <a:rPr sz="21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1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ana</a:t>
            </a:r>
            <a:r>
              <a:rPr sz="21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1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sta</a:t>
            </a:r>
            <a:r>
              <a:rPr sz="2100" spc="-45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es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9DD9"/>
              </a:buClr>
              <a:buFont typeface="Segoe UI Symbol" panose="020B0502040204020203"/>
              <a:buChar char="⚫"/>
            </a:pPr>
            <a:endParaRPr sz="2850">
              <a:latin typeface="Constantia" panose="02030602050306030303"/>
              <a:cs typeface="Constantia" panose="02030602050306030303"/>
            </a:endParaRPr>
          </a:p>
          <a:p>
            <a:pPr marL="808355" marR="6350" lvl="2" indent="-2108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808990" algn="l"/>
                <a:tab pos="1827530" algn="l"/>
                <a:tab pos="2248535" algn="l"/>
                <a:tab pos="3733165" algn="l"/>
                <a:tab pos="5370195" algn="l"/>
                <a:tab pos="5737225" algn="l"/>
                <a:tab pos="6900545" algn="l"/>
                <a:tab pos="731329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Sta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e-1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r	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edul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i="1" spc="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i="1" spc="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	o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elit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	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	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he  medullary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cavity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808355" lvl="2" indent="-2108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80899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Stage-2,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5" dirty="0">
                <a:latin typeface="Constantia" panose="02030602050306030303"/>
                <a:cs typeface="Constantia" panose="02030602050306030303"/>
              </a:rPr>
              <a:t>superficial,</a:t>
            </a:r>
            <a:r>
              <a:rPr sz="2000" b="1" i="1" spc="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involves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only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cortical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808355">
              <a:lnSpc>
                <a:spcPct val="10000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bone.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808355" marR="5080" lvl="2" indent="-210820" algn="just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80899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Stage-3,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or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localized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usually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involves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both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cortical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medullary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bone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but does not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involve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entire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diameter</a:t>
            </a:r>
            <a:r>
              <a:rPr sz="2000" spc="-1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808355" marR="8255" lvl="2" indent="-210820" algn="just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80899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Stage-4,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 </a:t>
            </a:r>
            <a:r>
              <a:rPr sz="2000" b="1" i="1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diffuse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,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involves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entire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thickness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bone,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loss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stability.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object 2"/>
          <p:cNvSpPr txBox="1">
            <a:spLocks noGrp="1"/>
          </p:cNvSpPr>
          <p:nvPr>
            <p:ph type="title"/>
          </p:nvPr>
        </p:nvSpPr>
        <p:spPr>
          <a:xfrm>
            <a:off x="-12700" y="556082"/>
            <a:ext cx="338709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4607A"/>
                </a:solidFill>
              </a:rPr>
              <a:t>Classification</a:t>
            </a:r>
            <a:endParaRPr spc="-10" dirty="0">
              <a:solidFill>
                <a:srgbClr val="04607A"/>
              </a:solidFill>
            </a:endParaRPr>
          </a:p>
        </p:txBody>
      </p:sp>
      <p:sp>
        <p:nvSpPr>
          <p:cNvPr id="1048797" name="object 3"/>
          <p:cNvSpPr txBox="1"/>
          <p:nvPr/>
        </p:nvSpPr>
        <p:spPr>
          <a:xfrm>
            <a:off x="78739" y="1586230"/>
            <a:ext cx="8082280" cy="39820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7020" marR="5080" indent="-274320">
              <a:lnSpc>
                <a:spcPts val="2160"/>
              </a:lnSpc>
              <a:spcBef>
                <a:spcPts val="37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this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system,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patient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classified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A,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B,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host.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710565" lvl="1" indent="-305435">
              <a:lnSpc>
                <a:spcPct val="100000"/>
              </a:lnSpc>
              <a:spcBef>
                <a:spcPts val="21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710565" algn="l"/>
                <a:tab pos="71120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“A”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host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has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no</a:t>
            </a:r>
            <a:r>
              <a:rPr sz="2000" spc="-1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systemic</a:t>
            </a:r>
            <a:r>
              <a:rPr sz="2000" spc="-1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8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local</a:t>
            </a:r>
            <a:r>
              <a:rPr sz="2000" spc="-6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compromising</a:t>
            </a:r>
            <a:r>
              <a:rPr sz="2000" spc="-5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factors.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350">
              <a:latin typeface="Constantia" panose="02030602050306030303"/>
              <a:cs typeface="Constantia" panose="02030602050306030303"/>
            </a:endParaRPr>
          </a:p>
          <a:p>
            <a:pPr marL="710565" lvl="1" indent="-305435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710565" algn="l"/>
                <a:tab pos="71120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“B”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host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affected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9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one</a:t>
            </a:r>
            <a:r>
              <a:rPr sz="2000" spc="-1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8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more</a:t>
            </a:r>
            <a:r>
              <a:rPr sz="2000" spc="-10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compromising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factors.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927100" lvl="2" indent="-247650">
              <a:lnSpc>
                <a:spcPct val="100000"/>
              </a:lnSpc>
              <a:spcBef>
                <a:spcPts val="250"/>
              </a:spcBef>
              <a:buClr>
                <a:srgbClr val="009DD9"/>
              </a:buClr>
              <a:buSzPct val="69000"/>
              <a:buFont typeface="Segoe UI Symbol" panose="020B0502040204020203"/>
              <a:buChar char="⚫"/>
              <a:tabLst>
                <a:tab pos="927100" algn="l"/>
                <a:tab pos="927735" algn="l"/>
              </a:tabLst>
            </a:pPr>
            <a:r>
              <a:rPr sz="2100" spc="5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s-s</a:t>
            </a:r>
            <a:r>
              <a:rPr sz="2100" spc="-2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1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1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1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se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marL="927100" lvl="2" indent="-247650">
              <a:lnSpc>
                <a:spcPct val="100000"/>
              </a:lnSpc>
              <a:spcBef>
                <a:spcPts val="250"/>
              </a:spcBef>
              <a:buClr>
                <a:srgbClr val="009DD9"/>
              </a:buClr>
              <a:buSzPct val="69000"/>
              <a:buFont typeface="Segoe UI Symbol" panose="020B0502040204020203"/>
              <a:buChar char="⚫"/>
              <a:tabLst>
                <a:tab pos="927100" algn="l"/>
                <a:tab pos="927735" algn="l"/>
              </a:tabLst>
            </a:pPr>
            <a:r>
              <a:rPr sz="2100" dirty="0">
                <a:latin typeface="Constantia" panose="02030602050306030303"/>
                <a:cs typeface="Constantia" panose="02030602050306030303"/>
              </a:rPr>
              <a:t>Bl-local</a:t>
            </a:r>
            <a:r>
              <a:rPr sz="21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10" dirty="0">
                <a:latin typeface="Constantia" panose="02030602050306030303"/>
                <a:cs typeface="Constantia" panose="02030602050306030303"/>
              </a:rPr>
              <a:t>compromise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marL="927100" lvl="2" indent="-247650">
              <a:lnSpc>
                <a:spcPct val="100000"/>
              </a:lnSpc>
              <a:spcBef>
                <a:spcPts val="255"/>
              </a:spcBef>
              <a:buClr>
                <a:srgbClr val="009DD9"/>
              </a:buClr>
              <a:buSzPct val="69000"/>
              <a:buFont typeface="Segoe UI Symbol" panose="020B0502040204020203"/>
              <a:buChar char="⚫"/>
              <a:tabLst>
                <a:tab pos="927100" algn="l"/>
                <a:tab pos="927735" algn="l"/>
              </a:tabLst>
            </a:pPr>
            <a:r>
              <a:rPr sz="2100" dirty="0">
                <a:latin typeface="Constantia" panose="02030602050306030303"/>
                <a:cs typeface="Constantia" panose="02030602050306030303"/>
              </a:rPr>
              <a:t>Bls-bo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1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100" spc="-2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1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local</a:t>
            </a:r>
            <a:r>
              <a:rPr sz="21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100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1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100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1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100" dirty="0">
                <a:latin typeface="Constantia" panose="02030602050306030303"/>
                <a:cs typeface="Constantia" panose="02030602050306030303"/>
              </a:rPr>
              <a:t>se</a:t>
            </a:r>
            <a:endParaRPr sz="2100">
              <a:latin typeface="Constantia" panose="02030602050306030303"/>
              <a:cs typeface="Constantia" panose="02030602050306030303"/>
            </a:endParaRPr>
          </a:p>
          <a:p>
            <a:pPr lvl="2">
              <a:lnSpc>
                <a:spcPct val="100000"/>
              </a:lnSpc>
              <a:buClr>
                <a:srgbClr val="009DD9"/>
              </a:buClr>
              <a:buFont typeface="Segoe UI Symbol" panose="020B0502040204020203"/>
              <a:buChar char="⚫"/>
            </a:pPr>
            <a:endParaRPr sz="2100">
              <a:latin typeface="Constantia" panose="02030602050306030303"/>
              <a:cs typeface="Constantia" panose="02030602050306030303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Clr>
                <a:srgbClr val="009DD9"/>
              </a:buClr>
              <a:buFont typeface="Segoe UI Symbol" panose="020B0502040204020203"/>
              <a:buChar char="⚫"/>
            </a:pPr>
            <a:endParaRPr sz="2600">
              <a:latin typeface="Constantia" panose="02030602050306030303"/>
              <a:cs typeface="Constantia" panose="02030602050306030303"/>
            </a:endParaRPr>
          </a:p>
          <a:p>
            <a:pPr marL="652780" lvl="1" indent="-263525">
              <a:lnSpc>
                <a:spcPts val="228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2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“C”</a:t>
            </a:r>
            <a:r>
              <a:rPr sz="2000" spc="3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host</a:t>
            </a:r>
            <a:r>
              <a:rPr sz="2000" spc="25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2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</a:t>
            </a:r>
            <a:r>
              <a:rPr sz="2000" spc="2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severely</a:t>
            </a:r>
            <a:r>
              <a:rPr sz="2000" spc="25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compromised</a:t>
            </a:r>
            <a:r>
              <a:rPr sz="2000" spc="3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that</a:t>
            </a:r>
            <a:r>
              <a:rPr sz="2000" spc="2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2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radical</a:t>
            </a:r>
            <a:r>
              <a:rPr sz="2000" spc="3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treatment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47345" algn="ctr">
              <a:lnSpc>
                <a:spcPts val="228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necessary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would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have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unacceptable</a:t>
            </a:r>
            <a:r>
              <a:rPr sz="2000" spc="-8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risk-benefit</a:t>
            </a:r>
            <a:r>
              <a:rPr sz="2000" spc="-9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ratio</a:t>
            </a:r>
            <a:r>
              <a:rPr sz="2000" spc="-6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(Table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I).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8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1030" y="0"/>
            <a:ext cx="9146173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object 2"/>
          <p:cNvSpPr txBox="1">
            <a:spLocks noGrp="1"/>
          </p:cNvSpPr>
          <p:nvPr>
            <p:ph type="title"/>
          </p:nvPr>
        </p:nvSpPr>
        <p:spPr>
          <a:xfrm>
            <a:off x="454863" y="241807"/>
            <a:ext cx="4107179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4607A"/>
                </a:solidFill>
              </a:rPr>
              <a:t>Clinical</a:t>
            </a:r>
            <a:r>
              <a:rPr spc="-95" dirty="0">
                <a:solidFill>
                  <a:srgbClr val="04607A"/>
                </a:solidFill>
              </a:rPr>
              <a:t> </a:t>
            </a:r>
            <a:r>
              <a:rPr spc="-30" dirty="0">
                <a:solidFill>
                  <a:srgbClr val="04607A"/>
                </a:solidFill>
              </a:rPr>
              <a:t>features</a:t>
            </a:r>
            <a:endParaRPr spc="-30" dirty="0">
              <a:solidFill>
                <a:srgbClr val="04607A"/>
              </a:solidFill>
            </a:endParaRPr>
          </a:p>
        </p:txBody>
      </p:sp>
      <p:sp>
        <p:nvSpPr>
          <p:cNvPr id="1048799" name="object 3"/>
          <p:cNvSpPr txBox="1"/>
          <p:nvPr/>
        </p:nvSpPr>
        <p:spPr>
          <a:xfrm>
            <a:off x="546303" y="1429257"/>
            <a:ext cx="815276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During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period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inactivity,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symptoms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present.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 dirty="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Only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Skin-thin,</a:t>
            </a:r>
            <a:r>
              <a:rPr sz="2000" spc="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dark,</a:t>
            </a:r>
            <a:r>
              <a:rPr sz="2000" spc="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scarred,</a:t>
            </a:r>
            <a:r>
              <a:rPr sz="2000" spc="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poor nourished,</a:t>
            </a:r>
            <a:r>
              <a:rPr sz="2000" spc="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past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sinus,</a:t>
            </a:r>
            <a:r>
              <a:rPr sz="2000" spc="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ulceration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ct val="10000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that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not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easily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heal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750" dirty="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Muscles-wasting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contracture,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atrophy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 dirty="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Joint-stiffness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 dirty="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Bone-thick,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sclerotic,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 dirty="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tai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abs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vity</a:t>
            </a:r>
            <a:endParaRPr sz="2000" dirty="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259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0000" y="3048000"/>
            <a:ext cx="1238250" cy="3809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10417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object 2"/>
          <p:cNvSpPr txBox="1">
            <a:spLocks noGrp="1"/>
          </p:cNvSpPr>
          <p:nvPr>
            <p:ph type="title"/>
          </p:nvPr>
        </p:nvSpPr>
        <p:spPr>
          <a:xfrm>
            <a:off x="454863" y="169926"/>
            <a:ext cx="4107179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4607A"/>
                </a:solidFill>
              </a:rPr>
              <a:t>Clinical</a:t>
            </a:r>
            <a:r>
              <a:rPr spc="-95" dirty="0">
                <a:solidFill>
                  <a:srgbClr val="04607A"/>
                </a:solidFill>
              </a:rPr>
              <a:t> </a:t>
            </a:r>
            <a:r>
              <a:rPr spc="-30" dirty="0">
                <a:solidFill>
                  <a:srgbClr val="04607A"/>
                </a:solidFill>
              </a:rPr>
              <a:t>features</a:t>
            </a:r>
            <a:endParaRPr spc="-30" dirty="0">
              <a:solidFill>
                <a:srgbClr val="04607A"/>
              </a:solidFill>
            </a:endParaRPr>
          </a:p>
        </p:txBody>
      </p:sp>
      <p:sp>
        <p:nvSpPr>
          <p:cNvPr id="1048801" name="object 3"/>
          <p:cNvSpPr txBox="1"/>
          <p:nvPr/>
        </p:nvSpPr>
        <p:spPr>
          <a:xfrm>
            <a:off x="307340" y="1167130"/>
            <a:ext cx="8300720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At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intervals,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flare-up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occurs,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1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175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867410" algn="l"/>
                <a:tab pos="1798955" algn="l"/>
                <a:tab pos="2131060" algn="l"/>
                <a:tab pos="2858135" algn="l"/>
                <a:tab pos="3371850" algn="l"/>
                <a:tab pos="4150360" algn="l"/>
                <a:tab pos="4534535" algn="l"/>
                <a:tab pos="5198110" algn="l"/>
                <a:tab pos="5895975" algn="l"/>
                <a:tab pos="7108825" algn="l"/>
                <a:tab pos="768350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ela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se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o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	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r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	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ndit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on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	l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resistance.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2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lighting</a:t>
            </a:r>
            <a:r>
              <a:rPr sz="2000" spc="2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up</a:t>
            </a:r>
            <a:r>
              <a:rPr sz="2000" spc="1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infection</a:t>
            </a:r>
            <a:r>
              <a:rPr sz="2000" spc="2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1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manifested</a:t>
            </a:r>
            <a:r>
              <a:rPr sz="2000" spc="20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1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aching</a:t>
            </a:r>
            <a:r>
              <a:rPr sz="2000" spc="2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pain</a:t>
            </a:r>
            <a:r>
              <a:rPr sz="2000" spc="1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that</a:t>
            </a:r>
            <a:r>
              <a:rPr sz="2000" spc="1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1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worse</a:t>
            </a:r>
            <a:r>
              <a:rPr sz="2000" spc="1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night.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 marR="10795" indent="-274320" algn="just">
              <a:lnSpc>
                <a:spcPct val="115000"/>
              </a:lnSpc>
              <a:spcBef>
                <a:spcPts val="152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Locally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there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will be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some heat,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swelling,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redness, tenderness, edema,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because pus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build up in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cavity,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then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sinus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open and start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exudates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purulent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materials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small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sequestra.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5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sinus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closed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subsided.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object 2"/>
          <p:cNvGrpSpPr/>
          <p:nvPr/>
        </p:nvGrpSpPr>
        <p:grpSpPr>
          <a:xfrm>
            <a:off x="3962400" y="1143000"/>
            <a:ext cx="4578350" cy="4800600"/>
            <a:chOff x="3962400" y="1143000"/>
            <a:chExt cx="4578350" cy="4800600"/>
          </a:xfrm>
        </p:grpSpPr>
        <p:pic>
          <p:nvPicPr>
            <p:cNvPr id="2097260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962400" y="1143000"/>
              <a:ext cx="2290826" cy="4800600"/>
            </a:xfrm>
            <a:prstGeom prst="rect">
              <a:avLst/>
            </a:prstGeom>
          </p:spPr>
        </p:pic>
        <p:sp>
          <p:nvSpPr>
            <p:cNvPr id="1048802" name="object 4"/>
            <p:cNvSpPr/>
            <p:nvPr/>
          </p:nvSpPr>
          <p:spPr>
            <a:xfrm>
              <a:off x="4876800" y="2432303"/>
              <a:ext cx="1906905" cy="629285"/>
            </a:xfrm>
            <a:custGeom>
              <a:avLst/>
              <a:gdLst/>
              <a:ahLst/>
              <a:cxnLst/>
              <a:rect l="l" t="t" r="r" b="b"/>
              <a:pathLst>
                <a:path w="1906904" h="629285">
                  <a:moveTo>
                    <a:pt x="60960" y="556133"/>
                  </a:moveTo>
                  <a:lnTo>
                    <a:pt x="0" y="615696"/>
                  </a:lnTo>
                  <a:lnTo>
                    <a:pt x="84200" y="628776"/>
                  </a:lnTo>
                  <a:lnTo>
                    <a:pt x="75749" y="602361"/>
                  </a:lnTo>
                  <a:lnTo>
                    <a:pt x="62357" y="602361"/>
                  </a:lnTo>
                  <a:lnTo>
                    <a:pt x="58547" y="590296"/>
                  </a:lnTo>
                  <a:lnTo>
                    <a:pt x="70650" y="586422"/>
                  </a:lnTo>
                  <a:lnTo>
                    <a:pt x="60960" y="556133"/>
                  </a:lnTo>
                  <a:close/>
                </a:path>
                <a:path w="1906904" h="629285">
                  <a:moveTo>
                    <a:pt x="70650" y="586422"/>
                  </a:moveTo>
                  <a:lnTo>
                    <a:pt x="58547" y="590296"/>
                  </a:lnTo>
                  <a:lnTo>
                    <a:pt x="62357" y="602361"/>
                  </a:lnTo>
                  <a:lnTo>
                    <a:pt x="74506" y="598473"/>
                  </a:lnTo>
                  <a:lnTo>
                    <a:pt x="70650" y="586422"/>
                  </a:lnTo>
                  <a:close/>
                </a:path>
                <a:path w="1906904" h="629285">
                  <a:moveTo>
                    <a:pt x="74506" y="598473"/>
                  </a:moveTo>
                  <a:lnTo>
                    <a:pt x="62357" y="602361"/>
                  </a:lnTo>
                  <a:lnTo>
                    <a:pt x="75749" y="602361"/>
                  </a:lnTo>
                  <a:lnTo>
                    <a:pt x="74506" y="598473"/>
                  </a:lnTo>
                  <a:close/>
                </a:path>
                <a:path w="1906904" h="629285">
                  <a:moveTo>
                    <a:pt x="1903095" y="0"/>
                  </a:moveTo>
                  <a:lnTo>
                    <a:pt x="70650" y="586422"/>
                  </a:lnTo>
                  <a:lnTo>
                    <a:pt x="74506" y="598473"/>
                  </a:lnTo>
                  <a:lnTo>
                    <a:pt x="1906904" y="12192"/>
                  </a:lnTo>
                  <a:lnTo>
                    <a:pt x="1903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803" name="object 5"/>
            <p:cNvSpPr/>
            <p:nvPr/>
          </p:nvSpPr>
          <p:spPr>
            <a:xfrm>
              <a:off x="6781800" y="2057400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876300" y="0"/>
                  </a:moveTo>
                  <a:lnTo>
                    <a:pt x="810896" y="1044"/>
                  </a:lnTo>
                  <a:lnTo>
                    <a:pt x="746800" y="4130"/>
                  </a:lnTo>
                  <a:lnTo>
                    <a:pt x="684178" y="9183"/>
                  </a:lnTo>
                  <a:lnTo>
                    <a:pt x="623202" y="16129"/>
                  </a:lnTo>
                  <a:lnTo>
                    <a:pt x="564039" y="24895"/>
                  </a:lnTo>
                  <a:lnTo>
                    <a:pt x="506861" y="35408"/>
                  </a:lnTo>
                  <a:lnTo>
                    <a:pt x="451835" y="47592"/>
                  </a:lnTo>
                  <a:lnTo>
                    <a:pt x="399132" y="61376"/>
                  </a:lnTo>
                  <a:lnTo>
                    <a:pt x="348920" y="76685"/>
                  </a:lnTo>
                  <a:lnTo>
                    <a:pt x="301370" y="93446"/>
                  </a:lnTo>
                  <a:lnTo>
                    <a:pt x="256651" y="111585"/>
                  </a:lnTo>
                  <a:lnTo>
                    <a:pt x="214931" y="131028"/>
                  </a:lnTo>
                  <a:lnTo>
                    <a:pt x="176381" y="151702"/>
                  </a:lnTo>
                  <a:lnTo>
                    <a:pt x="141169" y="173533"/>
                  </a:lnTo>
                  <a:lnTo>
                    <a:pt x="109466" y="196447"/>
                  </a:lnTo>
                  <a:lnTo>
                    <a:pt x="57261" y="245232"/>
                  </a:lnTo>
                  <a:lnTo>
                    <a:pt x="21122" y="297467"/>
                  </a:lnTo>
                  <a:lnTo>
                    <a:pt x="2403" y="352563"/>
                  </a:lnTo>
                  <a:lnTo>
                    <a:pt x="0" y="381000"/>
                  </a:lnTo>
                  <a:lnTo>
                    <a:pt x="2403" y="409436"/>
                  </a:lnTo>
                  <a:lnTo>
                    <a:pt x="21122" y="464532"/>
                  </a:lnTo>
                  <a:lnTo>
                    <a:pt x="57261" y="516767"/>
                  </a:lnTo>
                  <a:lnTo>
                    <a:pt x="109466" y="565552"/>
                  </a:lnTo>
                  <a:lnTo>
                    <a:pt x="141169" y="588466"/>
                  </a:lnTo>
                  <a:lnTo>
                    <a:pt x="176381" y="610297"/>
                  </a:lnTo>
                  <a:lnTo>
                    <a:pt x="214931" y="630971"/>
                  </a:lnTo>
                  <a:lnTo>
                    <a:pt x="256651" y="650414"/>
                  </a:lnTo>
                  <a:lnTo>
                    <a:pt x="301370" y="668553"/>
                  </a:lnTo>
                  <a:lnTo>
                    <a:pt x="348920" y="685314"/>
                  </a:lnTo>
                  <a:lnTo>
                    <a:pt x="399132" y="700623"/>
                  </a:lnTo>
                  <a:lnTo>
                    <a:pt x="451835" y="714407"/>
                  </a:lnTo>
                  <a:lnTo>
                    <a:pt x="506861" y="726591"/>
                  </a:lnTo>
                  <a:lnTo>
                    <a:pt x="564039" y="737104"/>
                  </a:lnTo>
                  <a:lnTo>
                    <a:pt x="623202" y="745870"/>
                  </a:lnTo>
                  <a:lnTo>
                    <a:pt x="684178" y="752816"/>
                  </a:lnTo>
                  <a:lnTo>
                    <a:pt x="746800" y="757869"/>
                  </a:lnTo>
                  <a:lnTo>
                    <a:pt x="810896" y="760955"/>
                  </a:lnTo>
                  <a:lnTo>
                    <a:pt x="876300" y="762000"/>
                  </a:lnTo>
                  <a:lnTo>
                    <a:pt x="941703" y="760955"/>
                  </a:lnTo>
                  <a:lnTo>
                    <a:pt x="1005799" y="757869"/>
                  </a:lnTo>
                  <a:lnTo>
                    <a:pt x="1068421" y="752816"/>
                  </a:lnTo>
                  <a:lnTo>
                    <a:pt x="1129397" y="745870"/>
                  </a:lnTo>
                  <a:lnTo>
                    <a:pt x="1188560" y="737104"/>
                  </a:lnTo>
                  <a:lnTo>
                    <a:pt x="1245738" y="726591"/>
                  </a:lnTo>
                  <a:lnTo>
                    <a:pt x="1300764" y="714407"/>
                  </a:lnTo>
                  <a:lnTo>
                    <a:pt x="1353467" y="700623"/>
                  </a:lnTo>
                  <a:lnTo>
                    <a:pt x="1403679" y="685314"/>
                  </a:lnTo>
                  <a:lnTo>
                    <a:pt x="1451229" y="668553"/>
                  </a:lnTo>
                  <a:lnTo>
                    <a:pt x="1495948" y="650414"/>
                  </a:lnTo>
                  <a:lnTo>
                    <a:pt x="1537668" y="630971"/>
                  </a:lnTo>
                  <a:lnTo>
                    <a:pt x="1576218" y="610297"/>
                  </a:lnTo>
                  <a:lnTo>
                    <a:pt x="1611430" y="588466"/>
                  </a:lnTo>
                  <a:lnTo>
                    <a:pt x="1643133" y="565552"/>
                  </a:lnTo>
                  <a:lnTo>
                    <a:pt x="1695338" y="516767"/>
                  </a:lnTo>
                  <a:lnTo>
                    <a:pt x="1731477" y="464532"/>
                  </a:lnTo>
                  <a:lnTo>
                    <a:pt x="1750196" y="409436"/>
                  </a:lnTo>
                  <a:lnTo>
                    <a:pt x="1752600" y="381000"/>
                  </a:lnTo>
                  <a:lnTo>
                    <a:pt x="1750196" y="352563"/>
                  </a:lnTo>
                  <a:lnTo>
                    <a:pt x="1731477" y="297467"/>
                  </a:lnTo>
                  <a:lnTo>
                    <a:pt x="1695338" y="245232"/>
                  </a:lnTo>
                  <a:lnTo>
                    <a:pt x="1643133" y="196447"/>
                  </a:lnTo>
                  <a:lnTo>
                    <a:pt x="1611430" y="173533"/>
                  </a:lnTo>
                  <a:lnTo>
                    <a:pt x="1576218" y="151702"/>
                  </a:lnTo>
                  <a:lnTo>
                    <a:pt x="1537668" y="131028"/>
                  </a:lnTo>
                  <a:lnTo>
                    <a:pt x="1495948" y="111585"/>
                  </a:lnTo>
                  <a:lnTo>
                    <a:pt x="1451229" y="93446"/>
                  </a:lnTo>
                  <a:lnTo>
                    <a:pt x="1403679" y="76685"/>
                  </a:lnTo>
                  <a:lnTo>
                    <a:pt x="1353467" y="61376"/>
                  </a:lnTo>
                  <a:lnTo>
                    <a:pt x="1300764" y="47592"/>
                  </a:lnTo>
                  <a:lnTo>
                    <a:pt x="1245738" y="35408"/>
                  </a:lnTo>
                  <a:lnTo>
                    <a:pt x="1188560" y="24895"/>
                  </a:lnTo>
                  <a:lnTo>
                    <a:pt x="1129397" y="16129"/>
                  </a:lnTo>
                  <a:lnTo>
                    <a:pt x="1068421" y="9183"/>
                  </a:lnTo>
                  <a:lnTo>
                    <a:pt x="1005799" y="4130"/>
                  </a:lnTo>
                  <a:lnTo>
                    <a:pt x="941703" y="1044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804" name="object 6"/>
            <p:cNvSpPr/>
            <p:nvPr/>
          </p:nvSpPr>
          <p:spPr>
            <a:xfrm>
              <a:off x="6781800" y="2057400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0" y="381000"/>
                  </a:moveTo>
                  <a:lnTo>
                    <a:pt x="9500" y="324694"/>
                  </a:lnTo>
                  <a:lnTo>
                    <a:pt x="37099" y="270955"/>
                  </a:lnTo>
                  <a:lnTo>
                    <a:pt x="81440" y="220372"/>
                  </a:lnTo>
                  <a:lnTo>
                    <a:pt x="141169" y="173533"/>
                  </a:lnTo>
                  <a:lnTo>
                    <a:pt x="176381" y="151702"/>
                  </a:lnTo>
                  <a:lnTo>
                    <a:pt x="214931" y="131028"/>
                  </a:lnTo>
                  <a:lnTo>
                    <a:pt x="256651" y="111585"/>
                  </a:lnTo>
                  <a:lnTo>
                    <a:pt x="301370" y="93446"/>
                  </a:lnTo>
                  <a:lnTo>
                    <a:pt x="348920" y="76685"/>
                  </a:lnTo>
                  <a:lnTo>
                    <a:pt x="399132" y="61376"/>
                  </a:lnTo>
                  <a:lnTo>
                    <a:pt x="451835" y="47592"/>
                  </a:lnTo>
                  <a:lnTo>
                    <a:pt x="506861" y="35408"/>
                  </a:lnTo>
                  <a:lnTo>
                    <a:pt x="564039" y="24895"/>
                  </a:lnTo>
                  <a:lnTo>
                    <a:pt x="623202" y="16129"/>
                  </a:lnTo>
                  <a:lnTo>
                    <a:pt x="684178" y="9183"/>
                  </a:lnTo>
                  <a:lnTo>
                    <a:pt x="746800" y="4130"/>
                  </a:lnTo>
                  <a:lnTo>
                    <a:pt x="810896" y="1044"/>
                  </a:lnTo>
                  <a:lnTo>
                    <a:pt x="876300" y="0"/>
                  </a:lnTo>
                  <a:lnTo>
                    <a:pt x="941703" y="1044"/>
                  </a:lnTo>
                  <a:lnTo>
                    <a:pt x="1005799" y="4130"/>
                  </a:lnTo>
                  <a:lnTo>
                    <a:pt x="1068421" y="9183"/>
                  </a:lnTo>
                  <a:lnTo>
                    <a:pt x="1129397" y="16129"/>
                  </a:lnTo>
                  <a:lnTo>
                    <a:pt x="1188560" y="24895"/>
                  </a:lnTo>
                  <a:lnTo>
                    <a:pt x="1245738" y="35408"/>
                  </a:lnTo>
                  <a:lnTo>
                    <a:pt x="1300764" y="47592"/>
                  </a:lnTo>
                  <a:lnTo>
                    <a:pt x="1353467" y="61376"/>
                  </a:lnTo>
                  <a:lnTo>
                    <a:pt x="1403679" y="76685"/>
                  </a:lnTo>
                  <a:lnTo>
                    <a:pt x="1451229" y="93446"/>
                  </a:lnTo>
                  <a:lnTo>
                    <a:pt x="1495948" y="111585"/>
                  </a:lnTo>
                  <a:lnTo>
                    <a:pt x="1537668" y="131028"/>
                  </a:lnTo>
                  <a:lnTo>
                    <a:pt x="1576218" y="151702"/>
                  </a:lnTo>
                  <a:lnTo>
                    <a:pt x="1611430" y="173533"/>
                  </a:lnTo>
                  <a:lnTo>
                    <a:pt x="1643133" y="196447"/>
                  </a:lnTo>
                  <a:lnTo>
                    <a:pt x="1695338" y="245232"/>
                  </a:lnTo>
                  <a:lnTo>
                    <a:pt x="1731477" y="297467"/>
                  </a:lnTo>
                  <a:lnTo>
                    <a:pt x="1750196" y="352563"/>
                  </a:lnTo>
                  <a:lnTo>
                    <a:pt x="1752600" y="381000"/>
                  </a:lnTo>
                  <a:lnTo>
                    <a:pt x="1750196" y="409436"/>
                  </a:lnTo>
                  <a:lnTo>
                    <a:pt x="1743099" y="437305"/>
                  </a:lnTo>
                  <a:lnTo>
                    <a:pt x="1715500" y="491044"/>
                  </a:lnTo>
                  <a:lnTo>
                    <a:pt x="1671159" y="541627"/>
                  </a:lnTo>
                  <a:lnTo>
                    <a:pt x="1611430" y="588466"/>
                  </a:lnTo>
                  <a:lnTo>
                    <a:pt x="1576218" y="610297"/>
                  </a:lnTo>
                  <a:lnTo>
                    <a:pt x="1537668" y="630971"/>
                  </a:lnTo>
                  <a:lnTo>
                    <a:pt x="1495948" y="650414"/>
                  </a:lnTo>
                  <a:lnTo>
                    <a:pt x="1451229" y="668553"/>
                  </a:lnTo>
                  <a:lnTo>
                    <a:pt x="1403679" y="685314"/>
                  </a:lnTo>
                  <a:lnTo>
                    <a:pt x="1353467" y="700623"/>
                  </a:lnTo>
                  <a:lnTo>
                    <a:pt x="1300764" y="714407"/>
                  </a:lnTo>
                  <a:lnTo>
                    <a:pt x="1245738" y="726591"/>
                  </a:lnTo>
                  <a:lnTo>
                    <a:pt x="1188560" y="737104"/>
                  </a:lnTo>
                  <a:lnTo>
                    <a:pt x="1129397" y="745870"/>
                  </a:lnTo>
                  <a:lnTo>
                    <a:pt x="1068421" y="752816"/>
                  </a:lnTo>
                  <a:lnTo>
                    <a:pt x="1005799" y="757869"/>
                  </a:lnTo>
                  <a:lnTo>
                    <a:pt x="941703" y="760955"/>
                  </a:lnTo>
                  <a:lnTo>
                    <a:pt x="876300" y="762000"/>
                  </a:lnTo>
                  <a:lnTo>
                    <a:pt x="810896" y="760955"/>
                  </a:lnTo>
                  <a:lnTo>
                    <a:pt x="746800" y="757869"/>
                  </a:lnTo>
                  <a:lnTo>
                    <a:pt x="684178" y="752816"/>
                  </a:lnTo>
                  <a:lnTo>
                    <a:pt x="623202" y="745870"/>
                  </a:lnTo>
                  <a:lnTo>
                    <a:pt x="564039" y="737104"/>
                  </a:lnTo>
                  <a:lnTo>
                    <a:pt x="506861" y="726591"/>
                  </a:lnTo>
                  <a:lnTo>
                    <a:pt x="451835" y="714407"/>
                  </a:lnTo>
                  <a:lnTo>
                    <a:pt x="399132" y="700623"/>
                  </a:lnTo>
                  <a:lnTo>
                    <a:pt x="348920" y="685314"/>
                  </a:lnTo>
                  <a:lnTo>
                    <a:pt x="301370" y="668553"/>
                  </a:lnTo>
                  <a:lnTo>
                    <a:pt x="256651" y="650414"/>
                  </a:lnTo>
                  <a:lnTo>
                    <a:pt x="214931" y="630971"/>
                  </a:lnTo>
                  <a:lnTo>
                    <a:pt x="176381" y="610297"/>
                  </a:lnTo>
                  <a:lnTo>
                    <a:pt x="141169" y="588466"/>
                  </a:lnTo>
                  <a:lnTo>
                    <a:pt x="109466" y="565552"/>
                  </a:lnTo>
                  <a:lnTo>
                    <a:pt x="57261" y="516767"/>
                  </a:lnTo>
                  <a:lnTo>
                    <a:pt x="21122" y="464532"/>
                  </a:lnTo>
                  <a:lnTo>
                    <a:pt x="2403" y="409436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8805" name="object 7"/>
          <p:cNvSpPr txBox="1"/>
          <p:nvPr/>
        </p:nvSpPr>
        <p:spPr>
          <a:xfrm>
            <a:off x="6839457" y="2283078"/>
            <a:ext cx="163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SEQUES</a:t>
            </a:r>
            <a:r>
              <a:rPr sz="1800" spc="10" dirty="0">
                <a:latin typeface="Arial MT"/>
                <a:cs typeface="Arial MT"/>
              </a:rPr>
              <a:t>T</a:t>
            </a: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spc="-15" dirty="0">
                <a:latin typeface="Arial MT"/>
                <a:cs typeface="Arial MT"/>
              </a:rPr>
              <a:t>U</a:t>
            </a:r>
            <a:r>
              <a:rPr sz="1800" dirty="0">
                <a:latin typeface="Arial MT"/>
                <a:cs typeface="Arial MT"/>
              </a:rPr>
              <a:t>M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14" name="object 8"/>
          <p:cNvGrpSpPr/>
          <p:nvPr/>
        </p:nvGrpSpPr>
        <p:grpSpPr>
          <a:xfrm>
            <a:off x="146050" y="1593850"/>
            <a:ext cx="4273550" cy="1460500"/>
            <a:chOff x="146050" y="1593850"/>
            <a:chExt cx="4273550" cy="1460500"/>
          </a:xfrm>
        </p:grpSpPr>
        <p:sp>
          <p:nvSpPr>
            <p:cNvPr id="1048806" name="object 9"/>
            <p:cNvSpPr/>
            <p:nvPr/>
          </p:nvSpPr>
          <p:spPr>
            <a:xfrm>
              <a:off x="3045967" y="2356230"/>
              <a:ext cx="1374140" cy="475615"/>
            </a:xfrm>
            <a:custGeom>
              <a:avLst/>
              <a:gdLst/>
              <a:ahLst/>
              <a:cxnLst/>
              <a:rect l="l" t="t" r="r" b="b"/>
              <a:pathLst>
                <a:path w="1374139" h="475614">
                  <a:moveTo>
                    <a:pt x="1299378" y="445064"/>
                  </a:moveTo>
                  <a:lnTo>
                    <a:pt x="1289304" y="475234"/>
                  </a:lnTo>
                  <a:lnTo>
                    <a:pt x="1373632" y="463169"/>
                  </a:lnTo>
                  <a:lnTo>
                    <a:pt x="1359534" y="449072"/>
                  </a:lnTo>
                  <a:lnTo>
                    <a:pt x="1311402" y="449072"/>
                  </a:lnTo>
                  <a:lnTo>
                    <a:pt x="1299378" y="445064"/>
                  </a:lnTo>
                  <a:close/>
                </a:path>
                <a:path w="1374139" h="475614">
                  <a:moveTo>
                    <a:pt x="1303397" y="433027"/>
                  </a:moveTo>
                  <a:lnTo>
                    <a:pt x="1299378" y="445064"/>
                  </a:lnTo>
                  <a:lnTo>
                    <a:pt x="1311402" y="449072"/>
                  </a:lnTo>
                  <a:lnTo>
                    <a:pt x="1315339" y="437007"/>
                  </a:lnTo>
                  <a:lnTo>
                    <a:pt x="1303397" y="433027"/>
                  </a:lnTo>
                  <a:close/>
                </a:path>
                <a:path w="1374139" h="475614">
                  <a:moveTo>
                    <a:pt x="1313433" y="402971"/>
                  </a:moveTo>
                  <a:lnTo>
                    <a:pt x="1303397" y="433027"/>
                  </a:lnTo>
                  <a:lnTo>
                    <a:pt x="1315339" y="437007"/>
                  </a:lnTo>
                  <a:lnTo>
                    <a:pt x="1311402" y="449072"/>
                  </a:lnTo>
                  <a:lnTo>
                    <a:pt x="1359534" y="449072"/>
                  </a:lnTo>
                  <a:lnTo>
                    <a:pt x="1313433" y="402971"/>
                  </a:lnTo>
                  <a:close/>
                </a:path>
                <a:path w="1374139" h="475614">
                  <a:moveTo>
                    <a:pt x="4063" y="0"/>
                  </a:moveTo>
                  <a:lnTo>
                    <a:pt x="0" y="11938"/>
                  </a:lnTo>
                  <a:lnTo>
                    <a:pt x="1299378" y="445064"/>
                  </a:lnTo>
                  <a:lnTo>
                    <a:pt x="1303397" y="433027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807" name="object 10"/>
            <p:cNvSpPr/>
            <p:nvPr/>
          </p:nvSpPr>
          <p:spPr>
            <a:xfrm>
              <a:off x="152400" y="1600200"/>
              <a:ext cx="2895600" cy="1447800"/>
            </a:xfrm>
            <a:custGeom>
              <a:avLst/>
              <a:gdLst/>
              <a:ahLst/>
              <a:cxnLst/>
              <a:rect l="l" t="t" r="r" b="b"/>
              <a:pathLst>
                <a:path w="2895600" h="1447800">
                  <a:moveTo>
                    <a:pt x="1447800" y="0"/>
                  </a:moveTo>
                  <a:lnTo>
                    <a:pt x="1384997" y="668"/>
                  </a:lnTo>
                  <a:lnTo>
                    <a:pt x="1322879" y="2657"/>
                  </a:lnTo>
                  <a:lnTo>
                    <a:pt x="1261497" y="5937"/>
                  </a:lnTo>
                  <a:lnTo>
                    <a:pt x="1200908" y="10483"/>
                  </a:lnTo>
                  <a:lnTo>
                    <a:pt x="1141166" y="16267"/>
                  </a:lnTo>
                  <a:lnTo>
                    <a:pt x="1082323" y="23262"/>
                  </a:lnTo>
                  <a:lnTo>
                    <a:pt x="1024436" y="31441"/>
                  </a:lnTo>
                  <a:lnTo>
                    <a:pt x="967558" y="40776"/>
                  </a:lnTo>
                  <a:lnTo>
                    <a:pt x="911744" y="51240"/>
                  </a:lnTo>
                  <a:lnTo>
                    <a:pt x="857048" y="62807"/>
                  </a:lnTo>
                  <a:lnTo>
                    <a:pt x="803524" y="75449"/>
                  </a:lnTo>
                  <a:lnTo>
                    <a:pt x="751226" y="89139"/>
                  </a:lnTo>
                  <a:lnTo>
                    <a:pt x="700210" y="103849"/>
                  </a:lnTo>
                  <a:lnTo>
                    <a:pt x="650529" y="119553"/>
                  </a:lnTo>
                  <a:lnTo>
                    <a:pt x="602237" y="136223"/>
                  </a:lnTo>
                  <a:lnTo>
                    <a:pt x="555389" y="153833"/>
                  </a:lnTo>
                  <a:lnTo>
                    <a:pt x="510040" y="172355"/>
                  </a:lnTo>
                  <a:lnTo>
                    <a:pt x="466243" y="191762"/>
                  </a:lnTo>
                  <a:lnTo>
                    <a:pt x="424052" y="212026"/>
                  </a:lnTo>
                  <a:lnTo>
                    <a:pt x="383524" y="233121"/>
                  </a:lnTo>
                  <a:lnTo>
                    <a:pt x="344710" y="255020"/>
                  </a:lnTo>
                  <a:lnTo>
                    <a:pt x="307667" y="277694"/>
                  </a:lnTo>
                  <a:lnTo>
                    <a:pt x="272447" y="301118"/>
                  </a:lnTo>
                  <a:lnTo>
                    <a:pt x="239106" y="325264"/>
                  </a:lnTo>
                  <a:lnTo>
                    <a:pt x="207698" y="350105"/>
                  </a:lnTo>
                  <a:lnTo>
                    <a:pt x="178278" y="375613"/>
                  </a:lnTo>
                  <a:lnTo>
                    <a:pt x="125615" y="428524"/>
                  </a:lnTo>
                  <a:lnTo>
                    <a:pt x="81552" y="483779"/>
                  </a:lnTo>
                  <a:lnTo>
                    <a:pt x="46525" y="541161"/>
                  </a:lnTo>
                  <a:lnTo>
                    <a:pt x="20967" y="600454"/>
                  </a:lnTo>
                  <a:lnTo>
                    <a:pt x="5314" y="661439"/>
                  </a:lnTo>
                  <a:lnTo>
                    <a:pt x="0" y="723900"/>
                  </a:lnTo>
                  <a:lnTo>
                    <a:pt x="1337" y="755301"/>
                  </a:lnTo>
                  <a:lnTo>
                    <a:pt x="11875" y="817051"/>
                  </a:lnTo>
                  <a:lnTo>
                    <a:pt x="32535" y="877216"/>
                  </a:lnTo>
                  <a:lnTo>
                    <a:pt x="62882" y="935581"/>
                  </a:lnTo>
                  <a:lnTo>
                    <a:pt x="102481" y="991927"/>
                  </a:lnTo>
                  <a:lnTo>
                    <a:pt x="150898" y="1046037"/>
                  </a:lnTo>
                  <a:lnTo>
                    <a:pt x="207698" y="1097694"/>
                  </a:lnTo>
                  <a:lnTo>
                    <a:pt x="239106" y="1122535"/>
                  </a:lnTo>
                  <a:lnTo>
                    <a:pt x="272447" y="1146681"/>
                  </a:lnTo>
                  <a:lnTo>
                    <a:pt x="307667" y="1170105"/>
                  </a:lnTo>
                  <a:lnTo>
                    <a:pt x="344710" y="1192779"/>
                  </a:lnTo>
                  <a:lnTo>
                    <a:pt x="383524" y="1214678"/>
                  </a:lnTo>
                  <a:lnTo>
                    <a:pt x="424053" y="1235773"/>
                  </a:lnTo>
                  <a:lnTo>
                    <a:pt x="466243" y="1256037"/>
                  </a:lnTo>
                  <a:lnTo>
                    <a:pt x="510040" y="1275444"/>
                  </a:lnTo>
                  <a:lnTo>
                    <a:pt x="555389" y="1293966"/>
                  </a:lnTo>
                  <a:lnTo>
                    <a:pt x="602237" y="1311576"/>
                  </a:lnTo>
                  <a:lnTo>
                    <a:pt x="650529" y="1328246"/>
                  </a:lnTo>
                  <a:lnTo>
                    <a:pt x="700210" y="1343950"/>
                  </a:lnTo>
                  <a:lnTo>
                    <a:pt x="751226" y="1358660"/>
                  </a:lnTo>
                  <a:lnTo>
                    <a:pt x="803524" y="1372350"/>
                  </a:lnTo>
                  <a:lnTo>
                    <a:pt x="857048" y="1384992"/>
                  </a:lnTo>
                  <a:lnTo>
                    <a:pt x="911744" y="1396559"/>
                  </a:lnTo>
                  <a:lnTo>
                    <a:pt x="967558" y="1407023"/>
                  </a:lnTo>
                  <a:lnTo>
                    <a:pt x="1024436" y="1416358"/>
                  </a:lnTo>
                  <a:lnTo>
                    <a:pt x="1082323" y="1424537"/>
                  </a:lnTo>
                  <a:lnTo>
                    <a:pt x="1141166" y="1431532"/>
                  </a:lnTo>
                  <a:lnTo>
                    <a:pt x="1200908" y="1437316"/>
                  </a:lnTo>
                  <a:lnTo>
                    <a:pt x="1261497" y="1441862"/>
                  </a:lnTo>
                  <a:lnTo>
                    <a:pt x="1322879" y="1445142"/>
                  </a:lnTo>
                  <a:lnTo>
                    <a:pt x="1384997" y="1447131"/>
                  </a:lnTo>
                  <a:lnTo>
                    <a:pt x="1447800" y="1447800"/>
                  </a:lnTo>
                  <a:lnTo>
                    <a:pt x="1510602" y="1447131"/>
                  </a:lnTo>
                  <a:lnTo>
                    <a:pt x="1572720" y="1445142"/>
                  </a:lnTo>
                  <a:lnTo>
                    <a:pt x="1634102" y="1441862"/>
                  </a:lnTo>
                  <a:lnTo>
                    <a:pt x="1694691" y="1437316"/>
                  </a:lnTo>
                  <a:lnTo>
                    <a:pt x="1754433" y="1431532"/>
                  </a:lnTo>
                  <a:lnTo>
                    <a:pt x="1813276" y="1424537"/>
                  </a:lnTo>
                  <a:lnTo>
                    <a:pt x="1871163" y="1416358"/>
                  </a:lnTo>
                  <a:lnTo>
                    <a:pt x="1928041" y="1407023"/>
                  </a:lnTo>
                  <a:lnTo>
                    <a:pt x="1983855" y="1396559"/>
                  </a:lnTo>
                  <a:lnTo>
                    <a:pt x="2038551" y="1384992"/>
                  </a:lnTo>
                  <a:lnTo>
                    <a:pt x="2092075" y="1372350"/>
                  </a:lnTo>
                  <a:lnTo>
                    <a:pt x="2144373" y="1358660"/>
                  </a:lnTo>
                  <a:lnTo>
                    <a:pt x="2195389" y="1343950"/>
                  </a:lnTo>
                  <a:lnTo>
                    <a:pt x="2245070" y="1328246"/>
                  </a:lnTo>
                  <a:lnTo>
                    <a:pt x="2293362" y="1311576"/>
                  </a:lnTo>
                  <a:lnTo>
                    <a:pt x="2340210" y="1293966"/>
                  </a:lnTo>
                  <a:lnTo>
                    <a:pt x="2385559" y="1275444"/>
                  </a:lnTo>
                  <a:lnTo>
                    <a:pt x="2429356" y="1256037"/>
                  </a:lnTo>
                  <a:lnTo>
                    <a:pt x="2471547" y="1235773"/>
                  </a:lnTo>
                  <a:lnTo>
                    <a:pt x="2512075" y="1214678"/>
                  </a:lnTo>
                  <a:lnTo>
                    <a:pt x="2550889" y="1192779"/>
                  </a:lnTo>
                  <a:lnTo>
                    <a:pt x="2587932" y="1170105"/>
                  </a:lnTo>
                  <a:lnTo>
                    <a:pt x="2623152" y="1146681"/>
                  </a:lnTo>
                  <a:lnTo>
                    <a:pt x="2656493" y="1122535"/>
                  </a:lnTo>
                  <a:lnTo>
                    <a:pt x="2687901" y="1097694"/>
                  </a:lnTo>
                  <a:lnTo>
                    <a:pt x="2717321" y="1072186"/>
                  </a:lnTo>
                  <a:lnTo>
                    <a:pt x="2769984" y="1019275"/>
                  </a:lnTo>
                  <a:lnTo>
                    <a:pt x="2814047" y="964020"/>
                  </a:lnTo>
                  <a:lnTo>
                    <a:pt x="2849074" y="906638"/>
                  </a:lnTo>
                  <a:lnTo>
                    <a:pt x="2874632" y="847345"/>
                  </a:lnTo>
                  <a:lnTo>
                    <a:pt x="2890285" y="786360"/>
                  </a:lnTo>
                  <a:lnTo>
                    <a:pt x="2895600" y="723900"/>
                  </a:lnTo>
                  <a:lnTo>
                    <a:pt x="2894262" y="692498"/>
                  </a:lnTo>
                  <a:lnTo>
                    <a:pt x="2883724" y="630748"/>
                  </a:lnTo>
                  <a:lnTo>
                    <a:pt x="2863064" y="570583"/>
                  </a:lnTo>
                  <a:lnTo>
                    <a:pt x="2832717" y="512218"/>
                  </a:lnTo>
                  <a:lnTo>
                    <a:pt x="2793118" y="455872"/>
                  </a:lnTo>
                  <a:lnTo>
                    <a:pt x="2744701" y="401762"/>
                  </a:lnTo>
                  <a:lnTo>
                    <a:pt x="2687901" y="350105"/>
                  </a:lnTo>
                  <a:lnTo>
                    <a:pt x="2656493" y="325264"/>
                  </a:lnTo>
                  <a:lnTo>
                    <a:pt x="2623152" y="301118"/>
                  </a:lnTo>
                  <a:lnTo>
                    <a:pt x="2587932" y="277694"/>
                  </a:lnTo>
                  <a:lnTo>
                    <a:pt x="2550889" y="255020"/>
                  </a:lnTo>
                  <a:lnTo>
                    <a:pt x="2512075" y="233121"/>
                  </a:lnTo>
                  <a:lnTo>
                    <a:pt x="2471547" y="212026"/>
                  </a:lnTo>
                  <a:lnTo>
                    <a:pt x="2429356" y="191762"/>
                  </a:lnTo>
                  <a:lnTo>
                    <a:pt x="2385559" y="172355"/>
                  </a:lnTo>
                  <a:lnTo>
                    <a:pt x="2340210" y="153833"/>
                  </a:lnTo>
                  <a:lnTo>
                    <a:pt x="2293362" y="136223"/>
                  </a:lnTo>
                  <a:lnTo>
                    <a:pt x="2245070" y="119553"/>
                  </a:lnTo>
                  <a:lnTo>
                    <a:pt x="2195389" y="103849"/>
                  </a:lnTo>
                  <a:lnTo>
                    <a:pt x="2144373" y="89139"/>
                  </a:lnTo>
                  <a:lnTo>
                    <a:pt x="2092075" y="75449"/>
                  </a:lnTo>
                  <a:lnTo>
                    <a:pt x="2038551" y="62807"/>
                  </a:lnTo>
                  <a:lnTo>
                    <a:pt x="1983855" y="51240"/>
                  </a:lnTo>
                  <a:lnTo>
                    <a:pt x="1928041" y="40776"/>
                  </a:lnTo>
                  <a:lnTo>
                    <a:pt x="1871163" y="31441"/>
                  </a:lnTo>
                  <a:lnTo>
                    <a:pt x="1813276" y="23262"/>
                  </a:lnTo>
                  <a:lnTo>
                    <a:pt x="1754433" y="16267"/>
                  </a:lnTo>
                  <a:lnTo>
                    <a:pt x="1694691" y="10483"/>
                  </a:lnTo>
                  <a:lnTo>
                    <a:pt x="1634102" y="5937"/>
                  </a:lnTo>
                  <a:lnTo>
                    <a:pt x="1572720" y="2657"/>
                  </a:lnTo>
                  <a:lnTo>
                    <a:pt x="1510602" y="668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808" name="object 11"/>
            <p:cNvSpPr/>
            <p:nvPr/>
          </p:nvSpPr>
          <p:spPr>
            <a:xfrm>
              <a:off x="152400" y="1600200"/>
              <a:ext cx="2895600" cy="1447800"/>
            </a:xfrm>
            <a:custGeom>
              <a:avLst/>
              <a:gdLst/>
              <a:ahLst/>
              <a:cxnLst/>
              <a:rect l="l" t="t" r="r" b="b"/>
              <a:pathLst>
                <a:path w="2895600" h="1447800">
                  <a:moveTo>
                    <a:pt x="0" y="723900"/>
                  </a:moveTo>
                  <a:lnTo>
                    <a:pt x="5314" y="661439"/>
                  </a:lnTo>
                  <a:lnTo>
                    <a:pt x="20967" y="600454"/>
                  </a:lnTo>
                  <a:lnTo>
                    <a:pt x="46525" y="541161"/>
                  </a:lnTo>
                  <a:lnTo>
                    <a:pt x="81552" y="483779"/>
                  </a:lnTo>
                  <a:lnTo>
                    <a:pt x="125615" y="428524"/>
                  </a:lnTo>
                  <a:lnTo>
                    <a:pt x="178278" y="375613"/>
                  </a:lnTo>
                  <a:lnTo>
                    <a:pt x="207698" y="350105"/>
                  </a:lnTo>
                  <a:lnTo>
                    <a:pt x="239106" y="325264"/>
                  </a:lnTo>
                  <a:lnTo>
                    <a:pt x="272447" y="301118"/>
                  </a:lnTo>
                  <a:lnTo>
                    <a:pt x="307667" y="277694"/>
                  </a:lnTo>
                  <a:lnTo>
                    <a:pt x="344710" y="255020"/>
                  </a:lnTo>
                  <a:lnTo>
                    <a:pt x="383524" y="233121"/>
                  </a:lnTo>
                  <a:lnTo>
                    <a:pt x="424052" y="212026"/>
                  </a:lnTo>
                  <a:lnTo>
                    <a:pt x="466243" y="191762"/>
                  </a:lnTo>
                  <a:lnTo>
                    <a:pt x="510040" y="172355"/>
                  </a:lnTo>
                  <a:lnTo>
                    <a:pt x="555389" y="153833"/>
                  </a:lnTo>
                  <a:lnTo>
                    <a:pt x="602237" y="136223"/>
                  </a:lnTo>
                  <a:lnTo>
                    <a:pt x="650529" y="119553"/>
                  </a:lnTo>
                  <a:lnTo>
                    <a:pt x="700210" y="103849"/>
                  </a:lnTo>
                  <a:lnTo>
                    <a:pt x="751226" y="89139"/>
                  </a:lnTo>
                  <a:lnTo>
                    <a:pt x="803524" y="75449"/>
                  </a:lnTo>
                  <a:lnTo>
                    <a:pt x="857048" y="62807"/>
                  </a:lnTo>
                  <a:lnTo>
                    <a:pt x="911744" y="51240"/>
                  </a:lnTo>
                  <a:lnTo>
                    <a:pt x="967558" y="40776"/>
                  </a:lnTo>
                  <a:lnTo>
                    <a:pt x="1024436" y="31441"/>
                  </a:lnTo>
                  <a:lnTo>
                    <a:pt x="1082323" y="23262"/>
                  </a:lnTo>
                  <a:lnTo>
                    <a:pt x="1141166" y="16267"/>
                  </a:lnTo>
                  <a:lnTo>
                    <a:pt x="1200908" y="10483"/>
                  </a:lnTo>
                  <a:lnTo>
                    <a:pt x="1261497" y="5937"/>
                  </a:lnTo>
                  <a:lnTo>
                    <a:pt x="1322879" y="2657"/>
                  </a:lnTo>
                  <a:lnTo>
                    <a:pt x="1384997" y="668"/>
                  </a:lnTo>
                  <a:lnTo>
                    <a:pt x="1447800" y="0"/>
                  </a:lnTo>
                  <a:lnTo>
                    <a:pt x="1510602" y="668"/>
                  </a:lnTo>
                  <a:lnTo>
                    <a:pt x="1572720" y="2657"/>
                  </a:lnTo>
                  <a:lnTo>
                    <a:pt x="1634102" y="5937"/>
                  </a:lnTo>
                  <a:lnTo>
                    <a:pt x="1694691" y="10483"/>
                  </a:lnTo>
                  <a:lnTo>
                    <a:pt x="1754433" y="16267"/>
                  </a:lnTo>
                  <a:lnTo>
                    <a:pt x="1813276" y="23262"/>
                  </a:lnTo>
                  <a:lnTo>
                    <a:pt x="1871163" y="31441"/>
                  </a:lnTo>
                  <a:lnTo>
                    <a:pt x="1928041" y="40776"/>
                  </a:lnTo>
                  <a:lnTo>
                    <a:pt x="1983855" y="51240"/>
                  </a:lnTo>
                  <a:lnTo>
                    <a:pt x="2038551" y="62807"/>
                  </a:lnTo>
                  <a:lnTo>
                    <a:pt x="2092075" y="75449"/>
                  </a:lnTo>
                  <a:lnTo>
                    <a:pt x="2144373" y="89139"/>
                  </a:lnTo>
                  <a:lnTo>
                    <a:pt x="2195389" y="103849"/>
                  </a:lnTo>
                  <a:lnTo>
                    <a:pt x="2245070" y="119553"/>
                  </a:lnTo>
                  <a:lnTo>
                    <a:pt x="2293362" y="136223"/>
                  </a:lnTo>
                  <a:lnTo>
                    <a:pt x="2340210" y="153833"/>
                  </a:lnTo>
                  <a:lnTo>
                    <a:pt x="2385559" y="172355"/>
                  </a:lnTo>
                  <a:lnTo>
                    <a:pt x="2429356" y="191762"/>
                  </a:lnTo>
                  <a:lnTo>
                    <a:pt x="2471547" y="212026"/>
                  </a:lnTo>
                  <a:lnTo>
                    <a:pt x="2512075" y="233121"/>
                  </a:lnTo>
                  <a:lnTo>
                    <a:pt x="2550889" y="255020"/>
                  </a:lnTo>
                  <a:lnTo>
                    <a:pt x="2587932" y="277694"/>
                  </a:lnTo>
                  <a:lnTo>
                    <a:pt x="2623152" y="301118"/>
                  </a:lnTo>
                  <a:lnTo>
                    <a:pt x="2656493" y="325264"/>
                  </a:lnTo>
                  <a:lnTo>
                    <a:pt x="2687901" y="350105"/>
                  </a:lnTo>
                  <a:lnTo>
                    <a:pt x="2717321" y="375613"/>
                  </a:lnTo>
                  <a:lnTo>
                    <a:pt x="2769984" y="428524"/>
                  </a:lnTo>
                  <a:lnTo>
                    <a:pt x="2814047" y="483779"/>
                  </a:lnTo>
                  <a:lnTo>
                    <a:pt x="2849074" y="541161"/>
                  </a:lnTo>
                  <a:lnTo>
                    <a:pt x="2874632" y="600454"/>
                  </a:lnTo>
                  <a:lnTo>
                    <a:pt x="2890285" y="661439"/>
                  </a:lnTo>
                  <a:lnTo>
                    <a:pt x="2895600" y="723900"/>
                  </a:lnTo>
                  <a:lnTo>
                    <a:pt x="2894262" y="755301"/>
                  </a:lnTo>
                  <a:lnTo>
                    <a:pt x="2890285" y="786360"/>
                  </a:lnTo>
                  <a:lnTo>
                    <a:pt x="2874632" y="847345"/>
                  </a:lnTo>
                  <a:lnTo>
                    <a:pt x="2849074" y="906638"/>
                  </a:lnTo>
                  <a:lnTo>
                    <a:pt x="2814047" y="964020"/>
                  </a:lnTo>
                  <a:lnTo>
                    <a:pt x="2769984" y="1019275"/>
                  </a:lnTo>
                  <a:lnTo>
                    <a:pt x="2717321" y="1072186"/>
                  </a:lnTo>
                  <a:lnTo>
                    <a:pt x="2687901" y="1097694"/>
                  </a:lnTo>
                  <a:lnTo>
                    <a:pt x="2656493" y="1122535"/>
                  </a:lnTo>
                  <a:lnTo>
                    <a:pt x="2623152" y="1146681"/>
                  </a:lnTo>
                  <a:lnTo>
                    <a:pt x="2587932" y="1170105"/>
                  </a:lnTo>
                  <a:lnTo>
                    <a:pt x="2550889" y="1192779"/>
                  </a:lnTo>
                  <a:lnTo>
                    <a:pt x="2512075" y="1214678"/>
                  </a:lnTo>
                  <a:lnTo>
                    <a:pt x="2471547" y="1235773"/>
                  </a:lnTo>
                  <a:lnTo>
                    <a:pt x="2429356" y="1256037"/>
                  </a:lnTo>
                  <a:lnTo>
                    <a:pt x="2385559" y="1275444"/>
                  </a:lnTo>
                  <a:lnTo>
                    <a:pt x="2340210" y="1293966"/>
                  </a:lnTo>
                  <a:lnTo>
                    <a:pt x="2293362" y="1311576"/>
                  </a:lnTo>
                  <a:lnTo>
                    <a:pt x="2245070" y="1328246"/>
                  </a:lnTo>
                  <a:lnTo>
                    <a:pt x="2195389" y="1343950"/>
                  </a:lnTo>
                  <a:lnTo>
                    <a:pt x="2144373" y="1358660"/>
                  </a:lnTo>
                  <a:lnTo>
                    <a:pt x="2092075" y="1372350"/>
                  </a:lnTo>
                  <a:lnTo>
                    <a:pt x="2038551" y="1384992"/>
                  </a:lnTo>
                  <a:lnTo>
                    <a:pt x="1983855" y="1396559"/>
                  </a:lnTo>
                  <a:lnTo>
                    <a:pt x="1928041" y="1407023"/>
                  </a:lnTo>
                  <a:lnTo>
                    <a:pt x="1871163" y="1416358"/>
                  </a:lnTo>
                  <a:lnTo>
                    <a:pt x="1813276" y="1424537"/>
                  </a:lnTo>
                  <a:lnTo>
                    <a:pt x="1754433" y="1431532"/>
                  </a:lnTo>
                  <a:lnTo>
                    <a:pt x="1694691" y="1437316"/>
                  </a:lnTo>
                  <a:lnTo>
                    <a:pt x="1634102" y="1441862"/>
                  </a:lnTo>
                  <a:lnTo>
                    <a:pt x="1572720" y="1445142"/>
                  </a:lnTo>
                  <a:lnTo>
                    <a:pt x="1510602" y="1447131"/>
                  </a:lnTo>
                  <a:lnTo>
                    <a:pt x="1447800" y="1447800"/>
                  </a:lnTo>
                  <a:lnTo>
                    <a:pt x="1384997" y="1447131"/>
                  </a:lnTo>
                  <a:lnTo>
                    <a:pt x="1322879" y="1445142"/>
                  </a:lnTo>
                  <a:lnTo>
                    <a:pt x="1261497" y="1441862"/>
                  </a:lnTo>
                  <a:lnTo>
                    <a:pt x="1200908" y="1437316"/>
                  </a:lnTo>
                  <a:lnTo>
                    <a:pt x="1141166" y="1431532"/>
                  </a:lnTo>
                  <a:lnTo>
                    <a:pt x="1082323" y="1424537"/>
                  </a:lnTo>
                  <a:lnTo>
                    <a:pt x="1024436" y="1416358"/>
                  </a:lnTo>
                  <a:lnTo>
                    <a:pt x="967558" y="1407023"/>
                  </a:lnTo>
                  <a:lnTo>
                    <a:pt x="911744" y="1396559"/>
                  </a:lnTo>
                  <a:lnTo>
                    <a:pt x="857048" y="1384992"/>
                  </a:lnTo>
                  <a:lnTo>
                    <a:pt x="803524" y="1372350"/>
                  </a:lnTo>
                  <a:lnTo>
                    <a:pt x="751226" y="1358660"/>
                  </a:lnTo>
                  <a:lnTo>
                    <a:pt x="700210" y="1343950"/>
                  </a:lnTo>
                  <a:lnTo>
                    <a:pt x="650529" y="1328246"/>
                  </a:lnTo>
                  <a:lnTo>
                    <a:pt x="602237" y="1311576"/>
                  </a:lnTo>
                  <a:lnTo>
                    <a:pt x="555389" y="1293966"/>
                  </a:lnTo>
                  <a:lnTo>
                    <a:pt x="510040" y="1275444"/>
                  </a:lnTo>
                  <a:lnTo>
                    <a:pt x="466243" y="1256037"/>
                  </a:lnTo>
                  <a:lnTo>
                    <a:pt x="424053" y="1235773"/>
                  </a:lnTo>
                  <a:lnTo>
                    <a:pt x="383524" y="1214678"/>
                  </a:lnTo>
                  <a:lnTo>
                    <a:pt x="344710" y="1192779"/>
                  </a:lnTo>
                  <a:lnTo>
                    <a:pt x="307667" y="1170105"/>
                  </a:lnTo>
                  <a:lnTo>
                    <a:pt x="272447" y="1146681"/>
                  </a:lnTo>
                  <a:lnTo>
                    <a:pt x="239106" y="1122535"/>
                  </a:lnTo>
                  <a:lnTo>
                    <a:pt x="207698" y="1097694"/>
                  </a:lnTo>
                  <a:lnTo>
                    <a:pt x="178278" y="1072186"/>
                  </a:lnTo>
                  <a:lnTo>
                    <a:pt x="125615" y="1019275"/>
                  </a:lnTo>
                  <a:lnTo>
                    <a:pt x="81552" y="964020"/>
                  </a:lnTo>
                  <a:lnTo>
                    <a:pt x="46525" y="906638"/>
                  </a:lnTo>
                  <a:lnTo>
                    <a:pt x="20967" y="847345"/>
                  </a:lnTo>
                  <a:lnTo>
                    <a:pt x="5314" y="786360"/>
                  </a:lnTo>
                  <a:lnTo>
                    <a:pt x="0" y="723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8809" name="object 12"/>
          <p:cNvSpPr txBox="1">
            <a:spLocks noGrp="1"/>
          </p:cNvSpPr>
          <p:nvPr>
            <p:ph type="title"/>
          </p:nvPr>
        </p:nvSpPr>
        <p:spPr>
          <a:xfrm>
            <a:off x="221386" y="1894078"/>
            <a:ext cx="27584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PERIOSTEAL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NEW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BONE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FORMATION 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INVOLUCRUM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5" y="5902569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object 2"/>
          <p:cNvSpPr txBox="1">
            <a:spLocks noGrp="1"/>
          </p:cNvSpPr>
          <p:nvPr>
            <p:ph type="title"/>
          </p:nvPr>
        </p:nvSpPr>
        <p:spPr>
          <a:xfrm>
            <a:off x="688340" y="590499"/>
            <a:ext cx="798703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>
                <a:solidFill>
                  <a:srgbClr val="04607A"/>
                </a:solidFill>
              </a:rPr>
              <a:t>Classified</a:t>
            </a:r>
            <a:r>
              <a:rPr sz="4500" spc="-15" dirty="0">
                <a:solidFill>
                  <a:srgbClr val="04607A"/>
                </a:solidFill>
              </a:rPr>
              <a:t> according</a:t>
            </a:r>
            <a:r>
              <a:rPr sz="4500" spc="-55" dirty="0">
                <a:solidFill>
                  <a:srgbClr val="04607A"/>
                </a:solidFill>
              </a:rPr>
              <a:t> </a:t>
            </a:r>
            <a:r>
              <a:rPr sz="4500" spc="-25" dirty="0">
                <a:solidFill>
                  <a:srgbClr val="04607A"/>
                </a:solidFill>
              </a:rPr>
              <a:t>to</a:t>
            </a:r>
            <a:r>
              <a:rPr sz="4500" spc="-15" dirty="0">
                <a:solidFill>
                  <a:srgbClr val="04607A"/>
                </a:solidFill>
              </a:rPr>
              <a:t> </a:t>
            </a:r>
            <a:r>
              <a:rPr sz="4500" spc="-5" dirty="0">
                <a:solidFill>
                  <a:srgbClr val="04607A"/>
                </a:solidFill>
              </a:rPr>
              <a:t>mechanism</a:t>
            </a:r>
            <a:endParaRPr sz="4500"/>
          </a:p>
        </p:txBody>
      </p:sp>
      <p:sp>
        <p:nvSpPr>
          <p:cNvPr id="1048602" name="object 3"/>
          <p:cNvSpPr txBox="1"/>
          <p:nvPr/>
        </p:nvSpPr>
        <p:spPr>
          <a:xfrm>
            <a:off x="546303" y="1820036"/>
            <a:ext cx="7306309" cy="20201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800" spc="-15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8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25" dirty="0">
                <a:latin typeface="Constantia" panose="02030602050306030303"/>
                <a:cs typeface="Constantia" panose="02030602050306030303"/>
              </a:rPr>
              <a:t>may</a:t>
            </a:r>
            <a:r>
              <a:rPr sz="28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be</a:t>
            </a:r>
            <a:endParaRPr sz="28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4250">
              <a:latin typeface="Constantia" panose="02030602050306030303"/>
              <a:cs typeface="Constantia" panose="02030602050306030303"/>
            </a:endParaRPr>
          </a:p>
          <a:p>
            <a:pPr marL="287020" marR="5080" lvl="1" indent="551815">
              <a:lnSpc>
                <a:spcPct val="115000"/>
              </a:lnSpc>
              <a:buAutoNum type="arabicPeriod"/>
              <a:tabLst>
                <a:tab pos="1130300" algn="l"/>
              </a:tabLst>
            </a:pPr>
            <a:r>
              <a:rPr sz="2800" spc="-15" dirty="0">
                <a:latin typeface="Constantia" panose="02030602050306030303"/>
                <a:cs typeface="Constantia" panose="02030602050306030303"/>
              </a:rPr>
              <a:t>Exogenous(trauma,</a:t>
            </a:r>
            <a:r>
              <a:rPr sz="28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surgery</a:t>
            </a:r>
            <a:r>
              <a:rPr sz="28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(iatrogenic), </a:t>
            </a:r>
            <a:r>
              <a:rPr sz="2800" spc="-6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800" spc="-1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8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6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ontiguous</a:t>
            </a:r>
            <a:r>
              <a:rPr sz="28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800" spc="-3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800" spc="-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8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800" spc="-10" dirty="0">
                <a:latin typeface="Constantia" panose="02030602050306030303"/>
                <a:cs typeface="Constantia" panose="02030602050306030303"/>
              </a:rPr>
              <a:t>tion)</a:t>
            </a:r>
            <a:endParaRPr sz="28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03" name="object 4"/>
          <p:cNvSpPr txBox="1"/>
          <p:nvPr/>
        </p:nvSpPr>
        <p:spPr>
          <a:xfrm>
            <a:off x="1461008" y="5191759"/>
            <a:ext cx="4750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5DFD0"/>
                </a:solidFill>
                <a:latin typeface="Constantia" panose="02030602050306030303"/>
                <a:cs typeface="Constantia" panose="02030602050306030303"/>
              </a:rPr>
              <a:t>2.</a:t>
            </a:r>
            <a:r>
              <a:rPr sz="2800" spc="-30" dirty="0">
                <a:solidFill>
                  <a:srgbClr val="85DFD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20" dirty="0">
                <a:solidFill>
                  <a:srgbClr val="85DFD0"/>
                </a:solidFill>
                <a:latin typeface="Constantia" panose="02030602050306030303"/>
                <a:cs typeface="Constantia" panose="02030602050306030303"/>
              </a:rPr>
              <a:t>Hematogenous</a:t>
            </a:r>
            <a:r>
              <a:rPr sz="2800" spc="-40" dirty="0">
                <a:solidFill>
                  <a:srgbClr val="85DFD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0" dirty="0">
                <a:solidFill>
                  <a:srgbClr val="85DFD0"/>
                </a:solidFill>
                <a:latin typeface="Constantia" panose="02030602050306030303"/>
                <a:cs typeface="Constantia" panose="02030602050306030303"/>
              </a:rPr>
              <a:t>(bacteremia)</a:t>
            </a:r>
            <a:endParaRPr sz="28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2" y="5951515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object 2"/>
          <p:cNvSpPr txBox="1">
            <a:spLocks noGrp="1"/>
          </p:cNvSpPr>
          <p:nvPr>
            <p:ph type="title"/>
          </p:nvPr>
        </p:nvSpPr>
        <p:spPr>
          <a:xfrm>
            <a:off x="157378" y="152476"/>
            <a:ext cx="305816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4607A"/>
                </a:solidFill>
              </a:rPr>
              <a:t>Sinography:</a:t>
            </a:r>
            <a:endParaRPr spc="-20" dirty="0">
              <a:solidFill>
                <a:srgbClr val="04607A"/>
              </a:solidFill>
            </a:endParaRPr>
          </a:p>
        </p:txBody>
      </p:sp>
      <p:pic>
        <p:nvPicPr>
          <p:cNvPr id="2097261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136138" y="1935226"/>
            <a:ext cx="2871597" cy="4389374"/>
          </a:xfrm>
          <a:prstGeom prst="rect">
            <a:avLst/>
          </a:prstGeom>
        </p:spPr>
      </p:pic>
      <p:sp>
        <p:nvSpPr>
          <p:cNvPr id="1048811" name="object 4"/>
          <p:cNvSpPr txBox="1"/>
          <p:nvPr/>
        </p:nvSpPr>
        <p:spPr>
          <a:xfrm>
            <a:off x="330200" y="1669795"/>
            <a:ext cx="5327015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065">
              <a:lnSpc>
                <a:spcPct val="100000"/>
              </a:lnSpc>
              <a:spcBef>
                <a:spcPts val="105"/>
              </a:spcBef>
              <a:buSzPct val="95000"/>
              <a:buFont typeface="Wingdings" panose="05000000000000000000"/>
              <a:buChar char=""/>
              <a:tabLst>
                <a:tab pos="21590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Sinography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can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performed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if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sinus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track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is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present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Font typeface="Wingdings" panose="05000000000000000000"/>
              <a:buChar char=""/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 panose="05000000000000000000"/>
              <a:buChar char=""/>
            </a:pPr>
            <a:endParaRPr sz="1900">
              <a:latin typeface="Constantia" panose="02030602050306030303"/>
              <a:cs typeface="Constantia" panose="02030602050306030303"/>
            </a:endParaRPr>
          </a:p>
          <a:p>
            <a:pPr marL="12700" marR="5080">
              <a:lnSpc>
                <a:spcPct val="100000"/>
              </a:lnSpc>
              <a:buSzPct val="95000"/>
              <a:buFont typeface="Wingdings" panose="05000000000000000000"/>
              <a:buChar char=""/>
              <a:tabLst>
                <a:tab pos="215900" algn="l"/>
                <a:tab pos="2222500" algn="l"/>
                <a:tab pos="2992120" algn="l"/>
                <a:tab pos="3371850" algn="l"/>
                <a:tab pos="3935095" algn="l"/>
                <a:tab pos="4806315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de	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lanes	af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 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j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ecti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adio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q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q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in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sinu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Font typeface="Wingdings" panose="05000000000000000000"/>
              <a:buChar char=""/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 panose="05000000000000000000"/>
              <a:buChar char=""/>
            </a:pPr>
            <a:endParaRPr sz="1900">
              <a:latin typeface="Constantia" panose="02030602050306030303"/>
              <a:cs typeface="Constantia" panose="02030602050306030303"/>
            </a:endParaRPr>
          </a:p>
          <a:p>
            <a:pPr marL="12700" marR="10795">
              <a:lnSpc>
                <a:spcPct val="100000"/>
              </a:lnSpc>
              <a:buSzPct val="95000"/>
              <a:buFont typeface="Wingdings" panose="05000000000000000000"/>
              <a:buChar char=""/>
              <a:tabLst>
                <a:tab pos="215900" algn="l"/>
                <a:tab pos="1236345" algn="l"/>
                <a:tab pos="1647825" algn="l"/>
                <a:tab pos="2728595" algn="l"/>
                <a:tab pos="3498215" algn="l"/>
                <a:tab pos="3916045" algn="l"/>
                <a:tab pos="5088255" algn="l"/>
              </a:tabLst>
            </a:pPr>
            <a:r>
              <a:rPr sz="2000" spc="-4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elpful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locat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oc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ec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  ch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os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eliti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Font typeface="Wingdings" panose="05000000000000000000"/>
              <a:buChar char=""/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 panose="05000000000000000000"/>
              <a:buChar char=""/>
            </a:pPr>
            <a:endParaRPr sz="1900">
              <a:latin typeface="Constantia" panose="02030602050306030303"/>
              <a:cs typeface="Constantia" panose="02030602050306030303"/>
            </a:endParaRPr>
          </a:p>
          <a:p>
            <a:pPr marL="215265" indent="-203200">
              <a:lnSpc>
                <a:spcPct val="100000"/>
              </a:lnSpc>
              <a:buSzPct val="95000"/>
              <a:buFont typeface="Wingdings" panose="05000000000000000000"/>
              <a:buChar char=""/>
              <a:tabLst>
                <a:tab pos="21590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valuable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adjunct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surgical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planning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object 2"/>
          <p:cNvSpPr txBox="1">
            <a:spLocks noGrp="1"/>
          </p:cNvSpPr>
          <p:nvPr>
            <p:ph type="title"/>
          </p:nvPr>
        </p:nvSpPr>
        <p:spPr>
          <a:xfrm>
            <a:off x="586740" y="773938"/>
            <a:ext cx="24460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b="1" spc="7" baseline="26000" dirty="0">
                <a:latin typeface="Constantia" panose="02030602050306030303"/>
                <a:cs typeface="Constantia" panose="02030602050306030303"/>
              </a:rPr>
              <a:t>18</a:t>
            </a:r>
            <a:r>
              <a:rPr sz="2600" b="1" spc="5" dirty="0">
                <a:latin typeface="Constantia" panose="02030602050306030303"/>
                <a:cs typeface="Constantia" panose="02030602050306030303"/>
              </a:rPr>
              <a:t>FDG</a:t>
            </a:r>
            <a:r>
              <a:rPr sz="2600" b="1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b="1" spc="-20" dirty="0">
                <a:latin typeface="Constantia" panose="02030602050306030303"/>
                <a:cs typeface="Constantia" panose="02030602050306030303"/>
              </a:rPr>
              <a:t>PET</a:t>
            </a:r>
            <a:r>
              <a:rPr sz="2600" b="1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b="1" spc="-5" dirty="0">
                <a:latin typeface="Constantia" panose="02030602050306030303"/>
                <a:cs typeface="Constantia" panose="02030602050306030303"/>
              </a:rPr>
              <a:t>Scan</a:t>
            </a:r>
            <a:endParaRPr sz="2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813" name="object 3"/>
          <p:cNvSpPr/>
          <p:nvPr/>
        </p:nvSpPr>
        <p:spPr>
          <a:xfrm>
            <a:off x="624840" y="1141475"/>
            <a:ext cx="2369820" cy="17145"/>
          </a:xfrm>
          <a:custGeom>
            <a:avLst/>
            <a:gdLst/>
            <a:ahLst/>
            <a:cxnLst/>
            <a:rect l="l" t="t" r="r" b="b"/>
            <a:pathLst>
              <a:path w="2369820" h="17144">
                <a:moveTo>
                  <a:pt x="2369820" y="0"/>
                </a:moveTo>
                <a:lnTo>
                  <a:pt x="0" y="0"/>
                </a:lnTo>
                <a:lnTo>
                  <a:pt x="0" y="16763"/>
                </a:lnTo>
                <a:lnTo>
                  <a:pt x="2369820" y="16763"/>
                </a:lnTo>
                <a:lnTo>
                  <a:pt x="2369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8814" name="object 4"/>
          <p:cNvSpPr txBox="1"/>
          <p:nvPr/>
        </p:nvSpPr>
        <p:spPr>
          <a:xfrm>
            <a:off x="835660" y="1781857"/>
            <a:ext cx="7905750" cy="21996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63500" marR="55880" indent="54610" algn="just">
              <a:lnSpc>
                <a:spcPct val="103000"/>
              </a:lnSpc>
              <a:spcBef>
                <a:spcPts val="175"/>
              </a:spcBef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Meta-analysis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showed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–Fluorodeoxyglucose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positron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emission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tomography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has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highest accuracy for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confirming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excluding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diagnosi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Ch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Os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eliti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r>
              <a:rPr sz="1950" spc="15" baseline="26000" dirty="0">
                <a:latin typeface="Constantia" panose="02030602050306030303"/>
                <a:cs typeface="Constantia" panose="02030602050306030303"/>
              </a:rPr>
              <a:t>1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63500" marR="57785" algn="just">
              <a:lnSpc>
                <a:spcPct val="100000"/>
              </a:lnSpc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PET/CT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images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allowing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correct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differentiation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between osteomyelitis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soft-tissue infection in patients 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Diabetes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Mellitis when MRI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picture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not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clear.</a:t>
            </a:r>
            <a:r>
              <a:rPr sz="2000" spc="-1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50" spc="22" baseline="26000" dirty="0">
                <a:latin typeface="Constantia" panose="02030602050306030303"/>
                <a:cs typeface="Constantia" panose="02030602050306030303"/>
              </a:rPr>
              <a:t>2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815" name="object 5"/>
          <p:cNvSpPr txBox="1"/>
          <p:nvPr/>
        </p:nvSpPr>
        <p:spPr>
          <a:xfrm>
            <a:off x="612140" y="5429199"/>
            <a:ext cx="8025130" cy="922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" indent="-102870">
              <a:lnSpc>
                <a:spcPct val="100000"/>
              </a:lnSpc>
              <a:spcBef>
                <a:spcPts val="100"/>
              </a:spcBef>
              <a:buSzPct val="93000"/>
              <a:buAutoNum type="arabicPeriod"/>
              <a:tabLst>
                <a:tab pos="115570" algn="l"/>
              </a:tabLst>
            </a:pPr>
            <a:r>
              <a:rPr sz="1400" spc="10" dirty="0">
                <a:latin typeface="Constantia" panose="02030602050306030303"/>
                <a:cs typeface="Constantia" panose="02030602050306030303"/>
              </a:rPr>
              <a:t>“The</a:t>
            </a:r>
            <a:r>
              <a:rPr sz="14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10" dirty="0">
                <a:latin typeface="Constantia" panose="02030602050306030303"/>
                <a:cs typeface="Constantia" panose="02030602050306030303"/>
              </a:rPr>
              <a:t>Accuracy</a:t>
            </a:r>
            <a:r>
              <a:rPr sz="14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14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Diagnostic</a:t>
            </a:r>
            <a:r>
              <a:rPr sz="14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Imaging for</a:t>
            </a:r>
            <a:r>
              <a:rPr sz="14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14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Assessment</a:t>
            </a:r>
            <a:r>
              <a:rPr sz="14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1400" spc="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10" dirty="0">
                <a:latin typeface="Constantia" panose="02030602050306030303"/>
                <a:cs typeface="Constantia" panose="02030602050306030303"/>
              </a:rPr>
              <a:t>ChronicOsteomyelitis:</a:t>
            </a:r>
            <a:r>
              <a:rPr sz="14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1400" spc="-10" dirty="0">
                <a:latin typeface="Constantia" panose="02030602050306030303"/>
                <a:cs typeface="Constantia" panose="02030602050306030303"/>
              </a:rPr>
              <a:t> Systematic</a:t>
            </a:r>
            <a:r>
              <a:rPr sz="14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Review</a:t>
            </a:r>
            <a:endParaRPr sz="14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ct val="100000"/>
              </a:lnSpc>
            </a:pPr>
            <a:r>
              <a:rPr sz="14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10" dirty="0">
                <a:latin typeface="Constantia" panose="02030602050306030303"/>
                <a:cs typeface="Constantia" panose="02030602050306030303"/>
              </a:rPr>
              <a:t>Meta-Analysis”</a:t>
            </a:r>
            <a:r>
              <a:rPr sz="1400" spc="3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i="1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1400" i="1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i="1" spc="-10" dirty="0">
                <a:latin typeface="Constantia" panose="02030602050306030303"/>
                <a:cs typeface="Constantia" panose="02030602050306030303"/>
              </a:rPr>
              <a:t>Journal</a:t>
            </a:r>
            <a:r>
              <a:rPr sz="1400" i="1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i="1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1400" i="1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i="1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1400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i="1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1400" i="1" spc="-10" dirty="0">
                <a:latin typeface="Constantia" panose="02030602050306030303"/>
                <a:cs typeface="Constantia" panose="02030602050306030303"/>
              </a:rPr>
              <a:t>Joint</a:t>
            </a:r>
            <a:r>
              <a:rPr sz="1400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i="1" spc="-5" dirty="0">
                <a:latin typeface="Constantia" panose="02030602050306030303"/>
                <a:cs typeface="Constantia" panose="02030602050306030303"/>
              </a:rPr>
              <a:t>Surgery</a:t>
            </a:r>
            <a:r>
              <a:rPr sz="1400" i="1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i="1" spc="-5" dirty="0">
                <a:latin typeface="Constantia" panose="02030602050306030303"/>
                <a:cs typeface="Constantia" panose="02030602050306030303"/>
              </a:rPr>
              <a:t>(American)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.</a:t>
            </a:r>
            <a:r>
              <a:rPr sz="14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2005;87:2464-</a:t>
            </a:r>
            <a:r>
              <a:rPr sz="14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2471.</a:t>
            </a:r>
            <a:endParaRPr sz="1400">
              <a:latin typeface="Constantia" panose="02030602050306030303"/>
              <a:cs typeface="Constantia" panose="02030602050306030303"/>
            </a:endParaRPr>
          </a:p>
          <a:p>
            <a:pPr marL="187325" indent="-175260">
              <a:lnSpc>
                <a:spcPct val="100000"/>
              </a:lnSpc>
              <a:spcBef>
                <a:spcPts val="340"/>
              </a:spcBef>
              <a:buSzPct val="93000"/>
              <a:buAutoNum type="arabicPeriod"/>
              <a:tabLst>
                <a:tab pos="187960" algn="l"/>
              </a:tabLst>
            </a:pPr>
            <a:r>
              <a:rPr sz="1400" dirty="0">
                <a:latin typeface="Constantia" panose="02030602050306030303"/>
                <a:cs typeface="Constantia" panose="02030602050306030303"/>
              </a:rPr>
              <a:t>“FDG</a:t>
            </a:r>
            <a:r>
              <a:rPr sz="14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PET/CT</a:t>
            </a:r>
            <a:r>
              <a:rPr sz="14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imaging</a:t>
            </a:r>
            <a:r>
              <a:rPr sz="14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14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14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diagnosis</a:t>
            </a:r>
            <a:r>
              <a:rPr sz="14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14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10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14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14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14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diabetic</a:t>
            </a:r>
            <a:r>
              <a:rPr sz="14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5" dirty="0">
                <a:latin typeface="Constantia" panose="02030602050306030303"/>
                <a:cs typeface="Constantia" panose="02030602050306030303"/>
              </a:rPr>
              <a:t>foot”</a:t>
            </a:r>
            <a:r>
              <a:rPr sz="1400" u="sng" spc="3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</a:rPr>
              <a:t> </a:t>
            </a:r>
            <a:r>
              <a:rPr sz="1400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  <a:hlinkClick r:id="rId1"/>
              </a:rPr>
              <a:t>Kagna</a:t>
            </a:r>
            <a:r>
              <a:rPr sz="1400" u="sng" spc="-2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  <a:hlinkClick r:id="rId1"/>
              </a:rPr>
              <a:t> </a:t>
            </a:r>
            <a:r>
              <a:rPr sz="1400" u="sng" spc="-4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  <a:hlinkClick r:id="rId1"/>
              </a:rPr>
              <a:t>O</a:t>
            </a:r>
            <a:r>
              <a:rPr sz="1400" spc="-45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1400" dirty="0">
                <a:solidFill>
                  <a:srgbClr val="E1D6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400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  <a:hlinkClick r:id="rId2"/>
              </a:rPr>
              <a:t>Srour</a:t>
            </a:r>
            <a:r>
              <a:rPr sz="1400" u="sng" spc="-4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  <a:hlinkClick r:id="rId2"/>
              </a:rPr>
              <a:t> </a:t>
            </a:r>
            <a:r>
              <a:rPr sz="1400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  <a:hlinkClick r:id="rId2"/>
              </a:rPr>
              <a:t>S</a:t>
            </a:r>
            <a:r>
              <a:rPr sz="1400" spc="-10" dirty="0">
                <a:solidFill>
                  <a:srgbClr val="E1D600"/>
                </a:solidFill>
                <a:latin typeface="Constantia" panose="02030602050306030303"/>
                <a:cs typeface="Constantia" panose="02030602050306030303"/>
                <a:hlinkClick r:id="rId2"/>
              </a:rPr>
              <a:t> </a:t>
            </a:r>
            <a:r>
              <a:rPr sz="1400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</a:rPr>
              <a:t>Eur</a:t>
            </a:r>
            <a:r>
              <a:rPr sz="1400" u="sng" spc="-4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</a:rPr>
              <a:t> </a:t>
            </a:r>
            <a:r>
              <a:rPr sz="1400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</a:rPr>
              <a:t>J</a:t>
            </a:r>
            <a:endParaRPr sz="14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ct val="100000"/>
              </a:lnSpc>
            </a:pPr>
            <a:r>
              <a:rPr sz="1400" i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</a:rPr>
              <a:t>Nucl</a:t>
            </a:r>
            <a:r>
              <a:rPr sz="1400" i="1" u="sng" spc="-4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</a:rPr>
              <a:t> </a:t>
            </a:r>
            <a:r>
              <a:rPr sz="1400" i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</a:rPr>
              <a:t>Med</a:t>
            </a:r>
            <a:r>
              <a:rPr sz="1400" i="1" u="sng" spc="-2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</a:rPr>
              <a:t> </a:t>
            </a:r>
            <a:r>
              <a:rPr sz="1400" i="1" u="sng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</a:rPr>
              <a:t>Mol</a:t>
            </a:r>
            <a:r>
              <a:rPr sz="1400" i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</a:rPr>
              <a:t> </a:t>
            </a:r>
            <a:r>
              <a:rPr sz="1400" i="1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</a:rPr>
              <a:t>Imaging</a:t>
            </a:r>
            <a:r>
              <a:rPr sz="1400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 panose="02030602050306030303"/>
                <a:cs typeface="Constantia" panose="02030602050306030303"/>
              </a:rPr>
              <a:t>.</a:t>
            </a:r>
            <a:r>
              <a:rPr sz="1400" spc="-30" dirty="0">
                <a:solidFill>
                  <a:srgbClr val="E1D6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400" dirty="0">
                <a:latin typeface="Constantia" panose="02030602050306030303"/>
                <a:cs typeface="Constantia" panose="02030602050306030303"/>
              </a:rPr>
              <a:t>2012</a:t>
            </a:r>
            <a:r>
              <a:rPr sz="14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10" dirty="0">
                <a:latin typeface="Constantia" panose="02030602050306030303"/>
                <a:cs typeface="Constantia" panose="02030602050306030303"/>
              </a:rPr>
              <a:t>Jul</a:t>
            </a:r>
            <a:r>
              <a:rPr sz="14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400" spc="-10" dirty="0">
                <a:latin typeface="Constantia" panose="02030602050306030303"/>
                <a:cs typeface="Constantia" panose="02030602050306030303"/>
              </a:rPr>
              <a:t>17</a:t>
            </a:r>
            <a:endParaRPr sz="14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object 2"/>
          <p:cNvSpPr txBox="1">
            <a:spLocks noGrp="1"/>
          </p:cNvSpPr>
          <p:nvPr>
            <p:ph type="title"/>
          </p:nvPr>
        </p:nvSpPr>
        <p:spPr>
          <a:xfrm>
            <a:off x="670966" y="119633"/>
            <a:ext cx="559689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4607A"/>
                </a:solidFill>
              </a:rPr>
              <a:t>Garre’</a:t>
            </a:r>
            <a:r>
              <a:rPr spc="-60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s</a:t>
            </a:r>
            <a:r>
              <a:rPr spc="-55" dirty="0">
                <a:solidFill>
                  <a:srgbClr val="04607A"/>
                </a:solidFill>
              </a:rPr>
              <a:t> </a:t>
            </a:r>
            <a:r>
              <a:rPr spc="-20" dirty="0">
                <a:solidFill>
                  <a:srgbClr val="04607A"/>
                </a:solidFill>
              </a:rPr>
              <a:t>osteomyelitis</a:t>
            </a:r>
            <a:endParaRPr spc="-20" dirty="0">
              <a:solidFill>
                <a:srgbClr val="04607A"/>
              </a:solidFill>
            </a:endParaRPr>
          </a:p>
        </p:txBody>
      </p:sp>
      <p:sp>
        <p:nvSpPr>
          <p:cNvPr id="1048817" name="object 3"/>
          <p:cNvSpPr txBox="1"/>
          <p:nvPr/>
        </p:nvSpPr>
        <p:spPr>
          <a:xfrm>
            <a:off x="764540" y="1388109"/>
            <a:ext cx="4305935" cy="3562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Sclerosing,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nonsuppurative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-25" dirty="0">
                <a:latin typeface="Constantia" panose="02030602050306030303"/>
                <a:cs typeface="Constantia" panose="02030602050306030303"/>
              </a:rPr>
              <a:t>Jaw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(mandible)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-2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ab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thic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k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marR="508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  <a:tab pos="1068705" algn="l"/>
                <a:tab pos="1734820" algn="l"/>
                <a:tab pos="2433320" algn="l"/>
                <a:tab pos="3369945" algn="l"/>
              </a:tabLst>
            </a:pPr>
            <a:r>
              <a:rPr sz="2000" spc="-2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cu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local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	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exia	s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bsid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e- 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fusiform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swelling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-2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cu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sta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e-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est,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tics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818" name="object 4"/>
          <p:cNvSpPr txBox="1"/>
          <p:nvPr/>
        </p:nvSpPr>
        <p:spPr>
          <a:xfrm>
            <a:off x="4277995" y="5351170"/>
            <a:ext cx="7905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hol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819" name="object 5"/>
          <p:cNvSpPr txBox="1"/>
          <p:nvPr/>
        </p:nvSpPr>
        <p:spPr>
          <a:xfrm>
            <a:off x="764540" y="5351170"/>
            <a:ext cx="24403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  <a:tab pos="171323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Sx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:	G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ct val="100000"/>
              </a:lnSpc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excision+curettage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262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19496" y="1295400"/>
            <a:ext cx="3513328" cy="2637663"/>
          </a:xfrm>
          <a:prstGeom prst="rect">
            <a:avLst/>
          </a:prstGeom>
        </p:spPr>
      </p:pic>
      <p:pic>
        <p:nvPicPr>
          <p:cNvPr id="209726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8929" y="4038600"/>
            <a:ext cx="2240914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4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286250" y="28575"/>
            <a:ext cx="3314700" cy="752475"/>
          </a:xfrm>
          <a:prstGeom prst="rect">
            <a:avLst/>
          </a:prstGeom>
        </p:spPr>
      </p:pic>
      <p:sp>
        <p:nvSpPr>
          <p:cNvPr id="1048820" name="object 3"/>
          <p:cNvSpPr txBox="1">
            <a:spLocks noGrp="1"/>
          </p:cNvSpPr>
          <p:nvPr>
            <p:ph type="title"/>
          </p:nvPr>
        </p:nvSpPr>
        <p:spPr>
          <a:xfrm>
            <a:off x="4602860" y="174751"/>
            <a:ext cx="2689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2835" algn="l"/>
              </a:tabLst>
            </a:pPr>
            <a:r>
              <a:rPr sz="2000" b="1" spc="-15" dirty="0">
                <a:latin typeface="Constantia" panose="02030602050306030303"/>
                <a:cs typeface="Constantia" panose="02030602050306030303"/>
              </a:rPr>
              <a:t>Culture	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Blood</a:t>
            </a:r>
            <a:r>
              <a:rPr sz="2000" b="1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±</a:t>
            </a:r>
            <a:r>
              <a:rPr sz="2000" b="1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bone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19" name="object 4"/>
          <p:cNvGrpSpPr/>
          <p:nvPr/>
        </p:nvGrpSpPr>
        <p:grpSpPr>
          <a:xfrm>
            <a:off x="4267200" y="654050"/>
            <a:ext cx="3352800" cy="984250"/>
            <a:chOff x="4267200" y="654050"/>
            <a:chExt cx="3352800" cy="984250"/>
          </a:xfrm>
        </p:grpSpPr>
        <p:sp>
          <p:nvSpPr>
            <p:cNvPr id="1048821" name="object 5"/>
            <p:cNvSpPr/>
            <p:nvPr/>
          </p:nvSpPr>
          <p:spPr>
            <a:xfrm>
              <a:off x="5947155" y="666750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h="283844">
                  <a:moveTo>
                    <a:pt x="0" y="0"/>
                  </a:moveTo>
                  <a:lnTo>
                    <a:pt x="0" y="283845"/>
                  </a:lnTo>
                </a:path>
              </a:pathLst>
            </a:custGeom>
            <a:ln w="25400">
              <a:solidFill>
                <a:srgbClr val="09569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65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800100"/>
              <a:ext cx="3352800" cy="838200"/>
            </a:xfrm>
            <a:prstGeom prst="rect">
              <a:avLst/>
            </a:prstGeom>
          </p:spPr>
        </p:pic>
      </p:grpSp>
      <p:sp>
        <p:nvSpPr>
          <p:cNvPr id="1048822" name="object 7"/>
          <p:cNvSpPr txBox="1"/>
          <p:nvPr/>
        </p:nvSpPr>
        <p:spPr>
          <a:xfrm>
            <a:off x="4947284" y="901953"/>
            <a:ext cx="2006600" cy="612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52755" marR="5080" indent="-440690">
              <a:lnSpc>
                <a:spcPts val="2210"/>
              </a:lnSpc>
              <a:spcBef>
                <a:spcPts val="335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Initial</a:t>
            </a:r>
            <a:r>
              <a:rPr sz="2000" b="1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antibiotic </a:t>
            </a:r>
            <a:r>
              <a:rPr sz="2000" b="1" spc="-4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selection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20" name="object 8"/>
          <p:cNvGrpSpPr/>
          <p:nvPr/>
        </p:nvGrpSpPr>
        <p:grpSpPr>
          <a:xfrm>
            <a:off x="3486150" y="1512442"/>
            <a:ext cx="4933950" cy="631190"/>
            <a:chOff x="3486150" y="1512442"/>
            <a:chExt cx="4933950" cy="631190"/>
          </a:xfrm>
        </p:grpSpPr>
        <p:sp>
          <p:nvSpPr>
            <p:cNvPr id="1048823" name="object 9"/>
            <p:cNvSpPr/>
            <p:nvPr/>
          </p:nvSpPr>
          <p:spPr>
            <a:xfrm>
              <a:off x="5947155" y="1525142"/>
              <a:ext cx="9525" cy="182245"/>
            </a:xfrm>
            <a:custGeom>
              <a:avLst/>
              <a:gdLst/>
              <a:ahLst/>
              <a:cxnLst/>
              <a:rect l="l" t="t" r="r" b="b"/>
              <a:pathLst>
                <a:path w="9525" h="182244">
                  <a:moveTo>
                    <a:pt x="0" y="0"/>
                  </a:moveTo>
                  <a:lnTo>
                    <a:pt x="0" y="91059"/>
                  </a:lnTo>
                  <a:lnTo>
                    <a:pt x="9271" y="91059"/>
                  </a:lnTo>
                  <a:lnTo>
                    <a:pt x="9271" y="182118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66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6150" y="1571624"/>
              <a:ext cx="4933950" cy="571500"/>
            </a:xfrm>
            <a:prstGeom prst="rect">
              <a:avLst/>
            </a:prstGeom>
          </p:spPr>
        </p:pic>
      </p:grpSp>
      <p:sp>
        <p:nvSpPr>
          <p:cNvPr id="1048824" name="object 11"/>
          <p:cNvSpPr txBox="1"/>
          <p:nvPr/>
        </p:nvSpPr>
        <p:spPr>
          <a:xfrm>
            <a:off x="3714750" y="1669795"/>
            <a:ext cx="4485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ha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b="1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b="1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000" b="1" spc="4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b="1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d/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b="1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cu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ltu</a:t>
            </a:r>
            <a:r>
              <a:rPr sz="2000" b="1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esults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21" name="object 12"/>
          <p:cNvGrpSpPr/>
          <p:nvPr/>
        </p:nvGrpSpPr>
        <p:grpSpPr>
          <a:xfrm>
            <a:off x="3276600" y="2011426"/>
            <a:ext cx="2693035" cy="903605"/>
            <a:chOff x="3276600" y="2011426"/>
            <a:chExt cx="2693035" cy="903605"/>
          </a:xfrm>
        </p:grpSpPr>
        <p:sp>
          <p:nvSpPr>
            <p:cNvPr id="1048825" name="object 13"/>
            <p:cNvSpPr/>
            <p:nvPr/>
          </p:nvSpPr>
          <p:spPr>
            <a:xfrm>
              <a:off x="4219828" y="2024126"/>
              <a:ext cx="1736725" cy="241935"/>
            </a:xfrm>
            <a:custGeom>
              <a:avLst/>
              <a:gdLst/>
              <a:ahLst/>
              <a:cxnLst/>
              <a:rect l="l" t="t" r="r" b="b"/>
              <a:pathLst>
                <a:path w="1736725" h="241935">
                  <a:moveTo>
                    <a:pt x="1736598" y="0"/>
                  </a:moveTo>
                  <a:lnTo>
                    <a:pt x="1736598" y="120903"/>
                  </a:lnTo>
                  <a:lnTo>
                    <a:pt x="0" y="120903"/>
                  </a:lnTo>
                  <a:lnTo>
                    <a:pt x="0" y="241681"/>
                  </a:lnTo>
                </a:path>
              </a:pathLst>
            </a:custGeom>
            <a:ln w="25399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67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2085975"/>
              <a:ext cx="1876425" cy="828675"/>
            </a:xfrm>
            <a:prstGeom prst="rect">
              <a:avLst/>
            </a:prstGeom>
          </p:spPr>
        </p:pic>
      </p:grpSp>
      <p:sp>
        <p:nvSpPr>
          <p:cNvPr id="1048826" name="object 15"/>
          <p:cNvSpPr txBox="1"/>
          <p:nvPr/>
        </p:nvSpPr>
        <p:spPr>
          <a:xfrm>
            <a:off x="3665982" y="2187320"/>
            <a:ext cx="110807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60350">
              <a:lnSpc>
                <a:spcPts val="2210"/>
              </a:lnSpc>
              <a:spcBef>
                <a:spcPts val="335"/>
              </a:spcBef>
            </a:pPr>
            <a:r>
              <a:rPr sz="2000" b="1" spc="-15" dirty="0">
                <a:latin typeface="Constantia" panose="02030602050306030303"/>
                <a:cs typeface="Constantia" panose="02030602050306030303"/>
              </a:rPr>
              <a:t>Poor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esponse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22" name="object 16"/>
          <p:cNvGrpSpPr/>
          <p:nvPr/>
        </p:nvGrpSpPr>
        <p:grpSpPr>
          <a:xfrm>
            <a:off x="2447925" y="2765742"/>
            <a:ext cx="3543300" cy="1397000"/>
            <a:chOff x="2447925" y="2765742"/>
            <a:chExt cx="3543300" cy="1397000"/>
          </a:xfrm>
        </p:grpSpPr>
        <p:sp>
          <p:nvSpPr>
            <p:cNvPr id="1048827" name="object 17"/>
            <p:cNvSpPr/>
            <p:nvPr/>
          </p:nvSpPr>
          <p:spPr>
            <a:xfrm>
              <a:off x="4219829" y="2780029"/>
              <a:ext cx="3175" cy="365760"/>
            </a:xfrm>
            <a:custGeom>
              <a:avLst/>
              <a:gdLst/>
              <a:ahLst/>
              <a:cxnLst/>
              <a:rect l="l" t="t" r="r" b="b"/>
              <a:pathLst>
                <a:path w="3175" h="365760">
                  <a:moveTo>
                    <a:pt x="1524" y="-12700"/>
                  </a:moveTo>
                  <a:lnTo>
                    <a:pt x="1524" y="378332"/>
                  </a:lnTo>
                </a:path>
              </a:pathLst>
            </a:custGeom>
            <a:ln w="28448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6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7925" y="3019424"/>
              <a:ext cx="3543300" cy="1143000"/>
            </a:xfrm>
            <a:prstGeom prst="rect">
              <a:avLst/>
            </a:prstGeom>
          </p:spPr>
        </p:pic>
      </p:grpSp>
      <p:sp>
        <p:nvSpPr>
          <p:cNvPr id="1048828" name="object 19"/>
          <p:cNvSpPr txBox="1"/>
          <p:nvPr/>
        </p:nvSpPr>
        <p:spPr>
          <a:xfrm>
            <a:off x="2921635" y="3120339"/>
            <a:ext cx="2606040" cy="89090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3810" algn="ctr">
              <a:lnSpc>
                <a:spcPct val="92000"/>
              </a:lnSpc>
              <a:spcBef>
                <a:spcPts val="305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Ope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b="1" spc="-3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b="1" spc="-5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ent  unroofing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,abscess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drainage,</a:t>
            </a:r>
            <a:r>
              <a:rPr sz="2000" b="1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IM</a:t>
            </a:r>
            <a:r>
              <a:rPr sz="2000" b="1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reaming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23" name="object 20"/>
          <p:cNvGrpSpPr/>
          <p:nvPr/>
        </p:nvGrpSpPr>
        <p:grpSpPr>
          <a:xfrm>
            <a:off x="3248025" y="4032250"/>
            <a:ext cx="1962150" cy="1225550"/>
            <a:chOff x="3248025" y="4032250"/>
            <a:chExt cx="1962150" cy="1225550"/>
          </a:xfrm>
        </p:grpSpPr>
        <p:sp>
          <p:nvSpPr>
            <p:cNvPr id="1048829" name="object 21"/>
            <p:cNvSpPr/>
            <p:nvPr/>
          </p:nvSpPr>
          <p:spPr>
            <a:xfrm>
              <a:off x="4222877" y="4044950"/>
              <a:ext cx="10795" cy="382270"/>
            </a:xfrm>
            <a:custGeom>
              <a:avLst/>
              <a:gdLst/>
              <a:ahLst/>
              <a:cxnLst/>
              <a:rect l="l" t="t" r="r" b="b"/>
              <a:pathLst>
                <a:path w="10795" h="382270">
                  <a:moveTo>
                    <a:pt x="0" y="0"/>
                  </a:moveTo>
                  <a:lnTo>
                    <a:pt x="0" y="191007"/>
                  </a:lnTo>
                  <a:lnTo>
                    <a:pt x="10287" y="191007"/>
                  </a:lnTo>
                  <a:lnTo>
                    <a:pt x="10287" y="382016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69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025" y="4352925"/>
              <a:ext cx="1962150" cy="904875"/>
            </a:xfrm>
            <a:prstGeom prst="rect">
              <a:avLst/>
            </a:prstGeom>
          </p:spPr>
        </p:pic>
      </p:grpSp>
      <p:sp>
        <p:nvSpPr>
          <p:cNvPr id="1048830" name="object 23"/>
          <p:cNvSpPr txBox="1"/>
          <p:nvPr/>
        </p:nvSpPr>
        <p:spPr>
          <a:xfrm>
            <a:off x="3572636" y="4452620"/>
            <a:ext cx="132080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325755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latin typeface="Constantia" panose="02030602050306030303"/>
                <a:cs typeface="Constantia" panose="02030602050306030303"/>
              </a:rPr>
              <a:t>4 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wks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 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ntib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ot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cs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24" name="object 24"/>
          <p:cNvGrpSpPr/>
          <p:nvPr/>
        </p:nvGrpSpPr>
        <p:grpSpPr>
          <a:xfrm>
            <a:off x="1866900" y="5135498"/>
            <a:ext cx="2379345" cy="779780"/>
            <a:chOff x="1866900" y="5135498"/>
            <a:chExt cx="2379345" cy="779780"/>
          </a:xfrm>
        </p:grpSpPr>
        <p:sp>
          <p:nvSpPr>
            <p:cNvPr id="1048831" name="object 25"/>
            <p:cNvSpPr/>
            <p:nvPr/>
          </p:nvSpPr>
          <p:spPr>
            <a:xfrm>
              <a:off x="2699258" y="5148198"/>
              <a:ext cx="1534160" cy="262255"/>
            </a:xfrm>
            <a:custGeom>
              <a:avLst/>
              <a:gdLst/>
              <a:ahLst/>
              <a:cxnLst/>
              <a:rect l="l" t="t" r="r" b="b"/>
              <a:pathLst>
                <a:path w="1534160" h="262254">
                  <a:moveTo>
                    <a:pt x="1533906" y="0"/>
                  </a:moveTo>
                  <a:lnTo>
                    <a:pt x="1533906" y="131063"/>
                  </a:lnTo>
                  <a:lnTo>
                    <a:pt x="0" y="131063"/>
                  </a:lnTo>
                  <a:lnTo>
                    <a:pt x="0" y="262000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70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6900" y="5333999"/>
              <a:ext cx="1657350" cy="581025"/>
            </a:xfrm>
            <a:prstGeom prst="rect">
              <a:avLst/>
            </a:prstGeom>
          </p:spPr>
        </p:pic>
      </p:grpSp>
      <p:sp>
        <p:nvSpPr>
          <p:cNvPr id="1048832" name="object 27"/>
          <p:cNvSpPr txBox="1"/>
          <p:nvPr/>
        </p:nvSpPr>
        <p:spPr>
          <a:xfrm>
            <a:off x="2309622" y="5431028"/>
            <a:ext cx="779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1800" b="1" dirty="0">
                <a:latin typeface="Constantia" panose="02030602050306030303"/>
                <a:cs typeface="Constantia" panose="02030602050306030303"/>
              </a:rPr>
              <a:t>ai</a:t>
            </a:r>
            <a:r>
              <a:rPr sz="1800" b="1" spc="-1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1800" b="1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1800" b="1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800" b="1" dirty="0">
                <a:latin typeface="Constantia" panose="02030602050306030303"/>
                <a:cs typeface="Constantia" panose="02030602050306030303"/>
              </a:rPr>
              <a:t>e</a:t>
            </a:r>
            <a:endParaRPr sz="18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25" name="object 28"/>
          <p:cNvGrpSpPr/>
          <p:nvPr/>
        </p:nvGrpSpPr>
        <p:grpSpPr>
          <a:xfrm>
            <a:off x="2076450" y="5788698"/>
            <a:ext cx="1285875" cy="1069340"/>
            <a:chOff x="2076450" y="5788698"/>
            <a:chExt cx="1285875" cy="1069340"/>
          </a:xfrm>
        </p:grpSpPr>
        <p:sp>
          <p:nvSpPr>
            <p:cNvPr id="1048833" name="object 29"/>
            <p:cNvSpPr/>
            <p:nvPr/>
          </p:nvSpPr>
          <p:spPr>
            <a:xfrm>
              <a:off x="2697861" y="5802350"/>
              <a:ext cx="1905" cy="294005"/>
            </a:xfrm>
            <a:custGeom>
              <a:avLst/>
              <a:gdLst/>
              <a:ahLst/>
              <a:cxnLst/>
              <a:rect l="l" t="t" r="r" b="b"/>
              <a:pathLst>
                <a:path w="1905" h="294004">
                  <a:moveTo>
                    <a:pt x="698" y="-12699"/>
                  </a:moveTo>
                  <a:lnTo>
                    <a:pt x="698" y="306425"/>
                  </a:lnTo>
                </a:path>
              </a:pathLst>
            </a:custGeom>
            <a:ln w="26796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71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6450" y="5934073"/>
              <a:ext cx="1285875" cy="923924"/>
            </a:xfrm>
            <a:prstGeom prst="rect">
              <a:avLst/>
            </a:prstGeom>
          </p:spPr>
        </p:pic>
      </p:grpSp>
      <p:sp>
        <p:nvSpPr>
          <p:cNvPr id="1048834" name="object 31"/>
          <p:cNvSpPr txBox="1"/>
          <p:nvPr/>
        </p:nvSpPr>
        <p:spPr>
          <a:xfrm>
            <a:off x="2287904" y="6024473"/>
            <a:ext cx="827405" cy="8020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000"/>
              </a:lnSpc>
              <a:spcBef>
                <a:spcPts val="285"/>
              </a:spcBef>
            </a:pPr>
            <a:r>
              <a:rPr sz="1800" b="1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800" b="1" dirty="0">
                <a:latin typeface="Constantia" panose="02030602050306030303"/>
                <a:cs typeface="Constantia" panose="02030602050306030303"/>
              </a:rPr>
              <a:t>et</a:t>
            </a:r>
            <a:r>
              <a:rPr sz="1800" b="1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800" b="1" dirty="0">
                <a:latin typeface="Constantia" panose="02030602050306030303"/>
                <a:cs typeface="Constantia" panose="02030602050306030303"/>
              </a:rPr>
              <a:t>eat  as </a:t>
            </a:r>
            <a:r>
              <a:rPr sz="1800" b="1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b="1" spc="-20" dirty="0">
                <a:latin typeface="Constantia" panose="02030602050306030303"/>
                <a:cs typeface="Constantia" panose="02030602050306030303"/>
              </a:rPr>
              <a:t>above</a:t>
            </a:r>
            <a:endParaRPr sz="18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26" name="object 32"/>
          <p:cNvGrpSpPr/>
          <p:nvPr/>
        </p:nvGrpSpPr>
        <p:grpSpPr>
          <a:xfrm>
            <a:off x="4220464" y="5135498"/>
            <a:ext cx="2285365" cy="703580"/>
            <a:chOff x="4220464" y="5135498"/>
            <a:chExt cx="2285365" cy="703580"/>
          </a:xfrm>
        </p:grpSpPr>
        <p:sp>
          <p:nvSpPr>
            <p:cNvPr id="1048835" name="object 33"/>
            <p:cNvSpPr/>
            <p:nvPr/>
          </p:nvSpPr>
          <p:spPr>
            <a:xfrm>
              <a:off x="4233164" y="5148198"/>
              <a:ext cx="1464310" cy="255270"/>
            </a:xfrm>
            <a:custGeom>
              <a:avLst/>
              <a:gdLst/>
              <a:ahLst/>
              <a:cxnLst/>
              <a:rect l="l" t="t" r="r" b="b"/>
              <a:pathLst>
                <a:path w="1464310" h="255270">
                  <a:moveTo>
                    <a:pt x="0" y="0"/>
                  </a:moveTo>
                  <a:lnTo>
                    <a:pt x="0" y="127507"/>
                  </a:lnTo>
                  <a:lnTo>
                    <a:pt x="1464183" y="127507"/>
                  </a:lnTo>
                  <a:lnTo>
                    <a:pt x="1464183" y="254888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72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6800" y="5295899"/>
              <a:ext cx="1628775" cy="542925"/>
            </a:xfrm>
            <a:prstGeom prst="rect">
              <a:avLst/>
            </a:prstGeom>
          </p:spPr>
        </p:pic>
      </p:grpSp>
      <p:sp>
        <p:nvSpPr>
          <p:cNvPr id="1048836" name="object 35"/>
          <p:cNvSpPr txBox="1"/>
          <p:nvPr/>
        </p:nvSpPr>
        <p:spPr>
          <a:xfrm>
            <a:off x="5353050" y="5388965"/>
            <a:ext cx="690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1800" b="1" spc="-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800" b="1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800" b="1" dirty="0">
                <a:latin typeface="Constantia" panose="02030602050306030303"/>
                <a:cs typeface="Constantia" panose="02030602050306030303"/>
              </a:rPr>
              <a:t>est</a:t>
            </a:r>
            <a:endParaRPr sz="18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27" name="object 36"/>
          <p:cNvGrpSpPr/>
          <p:nvPr/>
        </p:nvGrpSpPr>
        <p:grpSpPr>
          <a:xfrm>
            <a:off x="5943727" y="2011426"/>
            <a:ext cx="2714625" cy="913130"/>
            <a:chOff x="5943727" y="2011426"/>
            <a:chExt cx="2714625" cy="913130"/>
          </a:xfrm>
        </p:grpSpPr>
        <p:sp>
          <p:nvSpPr>
            <p:cNvPr id="1048837" name="object 37"/>
            <p:cNvSpPr/>
            <p:nvPr/>
          </p:nvSpPr>
          <p:spPr>
            <a:xfrm>
              <a:off x="5956427" y="2024126"/>
              <a:ext cx="1550035" cy="287655"/>
            </a:xfrm>
            <a:custGeom>
              <a:avLst/>
              <a:gdLst/>
              <a:ahLst/>
              <a:cxnLst/>
              <a:rect l="l" t="t" r="r" b="b"/>
              <a:pathLst>
                <a:path w="1550034" h="287655">
                  <a:moveTo>
                    <a:pt x="0" y="0"/>
                  </a:moveTo>
                  <a:lnTo>
                    <a:pt x="0" y="143890"/>
                  </a:lnTo>
                  <a:lnTo>
                    <a:pt x="1549653" y="143890"/>
                  </a:lnTo>
                  <a:lnTo>
                    <a:pt x="1549653" y="287654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73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3175" y="2085975"/>
              <a:ext cx="2305050" cy="838200"/>
            </a:xfrm>
            <a:prstGeom prst="rect">
              <a:avLst/>
            </a:prstGeom>
          </p:spPr>
        </p:pic>
      </p:grpSp>
      <p:sp>
        <p:nvSpPr>
          <p:cNvPr id="1048838" name="object 39"/>
          <p:cNvSpPr txBox="1"/>
          <p:nvPr/>
        </p:nvSpPr>
        <p:spPr>
          <a:xfrm>
            <a:off x="6953757" y="2191257"/>
            <a:ext cx="110807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335280">
              <a:lnSpc>
                <a:spcPts val="2210"/>
              </a:lnSpc>
              <a:spcBef>
                <a:spcPts val="335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Good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esponse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28" name="object 40"/>
          <p:cNvGrpSpPr/>
          <p:nvPr/>
        </p:nvGrpSpPr>
        <p:grpSpPr>
          <a:xfrm>
            <a:off x="6057900" y="2728976"/>
            <a:ext cx="2895600" cy="1405255"/>
            <a:chOff x="6057900" y="2728976"/>
            <a:chExt cx="2895600" cy="1405255"/>
          </a:xfrm>
        </p:grpSpPr>
        <p:sp>
          <p:nvSpPr>
            <p:cNvPr id="1048839" name="object 41"/>
            <p:cNvSpPr/>
            <p:nvPr/>
          </p:nvSpPr>
          <p:spPr>
            <a:xfrm>
              <a:off x="7506080" y="2741676"/>
              <a:ext cx="6985" cy="344170"/>
            </a:xfrm>
            <a:custGeom>
              <a:avLst/>
              <a:gdLst/>
              <a:ahLst/>
              <a:cxnLst/>
              <a:rect l="l" t="t" r="r" b="b"/>
              <a:pathLst>
                <a:path w="6984" h="344169">
                  <a:moveTo>
                    <a:pt x="0" y="0"/>
                  </a:moveTo>
                  <a:lnTo>
                    <a:pt x="0" y="171958"/>
                  </a:lnTo>
                  <a:lnTo>
                    <a:pt x="6858" y="171958"/>
                  </a:lnTo>
                  <a:lnTo>
                    <a:pt x="6858" y="344043"/>
                  </a:lnTo>
                </a:path>
              </a:pathLst>
            </a:custGeom>
            <a:ln w="25399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74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7900" y="2981325"/>
              <a:ext cx="2895600" cy="1152525"/>
            </a:xfrm>
            <a:prstGeom prst="rect">
              <a:avLst/>
            </a:prstGeom>
          </p:spPr>
        </p:pic>
      </p:grpSp>
      <p:sp>
        <p:nvSpPr>
          <p:cNvPr id="1048840" name="object 43"/>
          <p:cNvSpPr txBox="1"/>
          <p:nvPr/>
        </p:nvSpPr>
        <p:spPr>
          <a:xfrm>
            <a:off x="6368288" y="3078861"/>
            <a:ext cx="2294890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1905" algn="ctr">
              <a:lnSpc>
                <a:spcPct val="92000"/>
              </a:lnSpc>
              <a:spcBef>
                <a:spcPts val="300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Continue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2 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wks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parenteral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&amp;</a:t>
            </a:r>
            <a:r>
              <a:rPr sz="2000" b="1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4</a:t>
            </a:r>
            <a:r>
              <a:rPr sz="2000" b="1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wks </a:t>
            </a:r>
            <a:r>
              <a:rPr sz="2000" b="1" spc="-4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Oral</a:t>
            </a:r>
            <a:r>
              <a:rPr sz="2000" b="1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antibiotics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29" name="object 44"/>
          <p:cNvGrpSpPr/>
          <p:nvPr/>
        </p:nvGrpSpPr>
        <p:grpSpPr>
          <a:xfrm>
            <a:off x="5105272" y="3886200"/>
            <a:ext cx="2072005" cy="828675"/>
            <a:chOff x="5105272" y="3886200"/>
            <a:chExt cx="2072005" cy="828675"/>
          </a:xfrm>
        </p:grpSpPr>
        <p:sp>
          <p:nvSpPr>
            <p:cNvPr id="1048841" name="object 45"/>
            <p:cNvSpPr/>
            <p:nvPr/>
          </p:nvSpPr>
          <p:spPr>
            <a:xfrm>
              <a:off x="7162799" y="3886200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28575">
              <a:solidFill>
                <a:srgbClr val="F0FA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8842" name="object 46"/>
            <p:cNvSpPr/>
            <p:nvPr/>
          </p:nvSpPr>
          <p:spPr>
            <a:xfrm>
              <a:off x="5105399" y="4648200"/>
              <a:ext cx="2057400" cy="0"/>
            </a:xfrm>
            <a:custGeom>
              <a:avLst/>
              <a:gdLst/>
              <a:ahLst/>
              <a:cxnLst/>
              <a:rect l="l" t="t" r="r" b="b"/>
              <a:pathLst>
                <a:path w="2057400">
                  <a:moveTo>
                    <a:pt x="0" y="0"/>
                  </a:moveTo>
                  <a:lnTo>
                    <a:pt x="20574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8843" name="object 47"/>
            <p:cNvSpPr/>
            <p:nvPr/>
          </p:nvSpPr>
          <p:spPr>
            <a:xfrm>
              <a:off x="5105272" y="4581905"/>
              <a:ext cx="2058035" cy="132715"/>
            </a:xfrm>
            <a:custGeom>
              <a:avLst/>
              <a:gdLst/>
              <a:ahLst/>
              <a:cxnLst/>
              <a:rect l="l" t="t" r="r" b="b"/>
              <a:pathLst>
                <a:path w="2058034" h="132714">
                  <a:moveTo>
                    <a:pt x="113791" y="0"/>
                  </a:moveTo>
                  <a:lnTo>
                    <a:pt x="106934" y="4064"/>
                  </a:lnTo>
                  <a:lnTo>
                    <a:pt x="0" y="66294"/>
                  </a:lnTo>
                  <a:lnTo>
                    <a:pt x="113664" y="132715"/>
                  </a:lnTo>
                  <a:lnTo>
                    <a:pt x="122427" y="130429"/>
                  </a:lnTo>
                  <a:lnTo>
                    <a:pt x="126491" y="123571"/>
                  </a:lnTo>
                  <a:lnTo>
                    <a:pt x="130428" y="116840"/>
                  </a:lnTo>
                  <a:lnTo>
                    <a:pt x="128142" y="108077"/>
                  </a:lnTo>
                  <a:lnTo>
                    <a:pt x="81319" y="80684"/>
                  </a:lnTo>
                  <a:lnTo>
                    <a:pt x="28448" y="80645"/>
                  </a:lnTo>
                  <a:lnTo>
                    <a:pt x="28448" y="52070"/>
                  </a:lnTo>
                  <a:lnTo>
                    <a:pt x="81216" y="52070"/>
                  </a:lnTo>
                  <a:lnTo>
                    <a:pt x="128142" y="24765"/>
                  </a:lnTo>
                  <a:lnTo>
                    <a:pt x="130555" y="16002"/>
                  </a:lnTo>
                  <a:lnTo>
                    <a:pt x="126491" y="9144"/>
                  </a:lnTo>
                  <a:lnTo>
                    <a:pt x="122554" y="2413"/>
                  </a:lnTo>
                  <a:lnTo>
                    <a:pt x="113791" y="0"/>
                  </a:lnTo>
                  <a:close/>
                </a:path>
                <a:path w="2058034" h="132714">
                  <a:moveTo>
                    <a:pt x="81148" y="52109"/>
                  </a:moveTo>
                  <a:lnTo>
                    <a:pt x="56707" y="66318"/>
                  </a:lnTo>
                  <a:lnTo>
                    <a:pt x="81319" y="80684"/>
                  </a:lnTo>
                  <a:lnTo>
                    <a:pt x="2057527" y="82169"/>
                  </a:lnTo>
                  <a:lnTo>
                    <a:pt x="2057527" y="53594"/>
                  </a:lnTo>
                  <a:lnTo>
                    <a:pt x="81148" y="52109"/>
                  </a:lnTo>
                  <a:close/>
                </a:path>
                <a:path w="2058034" h="132714">
                  <a:moveTo>
                    <a:pt x="28448" y="52070"/>
                  </a:moveTo>
                  <a:lnTo>
                    <a:pt x="28448" y="80645"/>
                  </a:lnTo>
                  <a:lnTo>
                    <a:pt x="81319" y="80684"/>
                  </a:lnTo>
                  <a:lnTo>
                    <a:pt x="77769" y="78613"/>
                  </a:lnTo>
                  <a:lnTo>
                    <a:pt x="35560" y="78613"/>
                  </a:lnTo>
                  <a:lnTo>
                    <a:pt x="35560" y="53975"/>
                  </a:lnTo>
                  <a:lnTo>
                    <a:pt x="77939" y="53975"/>
                  </a:lnTo>
                  <a:lnTo>
                    <a:pt x="81148" y="52109"/>
                  </a:lnTo>
                  <a:lnTo>
                    <a:pt x="28448" y="52070"/>
                  </a:lnTo>
                  <a:close/>
                </a:path>
                <a:path w="2058034" h="132714">
                  <a:moveTo>
                    <a:pt x="35560" y="53975"/>
                  </a:moveTo>
                  <a:lnTo>
                    <a:pt x="35560" y="78613"/>
                  </a:lnTo>
                  <a:lnTo>
                    <a:pt x="56707" y="66318"/>
                  </a:lnTo>
                  <a:lnTo>
                    <a:pt x="35560" y="53975"/>
                  </a:lnTo>
                  <a:close/>
                </a:path>
                <a:path w="2058034" h="132714">
                  <a:moveTo>
                    <a:pt x="56707" y="66318"/>
                  </a:moveTo>
                  <a:lnTo>
                    <a:pt x="35560" y="78613"/>
                  </a:lnTo>
                  <a:lnTo>
                    <a:pt x="77769" y="78613"/>
                  </a:lnTo>
                  <a:lnTo>
                    <a:pt x="56707" y="66318"/>
                  </a:lnTo>
                  <a:close/>
                </a:path>
                <a:path w="2058034" h="132714">
                  <a:moveTo>
                    <a:pt x="77939" y="53975"/>
                  </a:moveTo>
                  <a:lnTo>
                    <a:pt x="35560" y="53975"/>
                  </a:lnTo>
                  <a:lnTo>
                    <a:pt x="56707" y="66318"/>
                  </a:lnTo>
                  <a:lnTo>
                    <a:pt x="77939" y="53975"/>
                  </a:lnTo>
                  <a:close/>
                </a:path>
                <a:path w="2058034" h="132714">
                  <a:moveTo>
                    <a:pt x="81216" y="52070"/>
                  </a:moveTo>
                  <a:lnTo>
                    <a:pt x="28448" y="52070"/>
                  </a:lnTo>
                  <a:lnTo>
                    <a:pt x="81148" y="52109"/>
                  </a:lnTo>
                  <a:close/>
                </a:path>
              </a:pathLst>
            </a:custGeom>
            <a:solidFill>
              <a:srgbClr val="F0FAF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8844" name="object 48"/>
          <p:cNvSpPr txBox="1"/>
          <p:nvPr/>
        </p:nvSpPr>
        <p:spPr>
          <a:xfrm>
            <a:off x="307340" y="186944"/>
            <a:ext cx="30429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0020" algn="l"/>
                <a:tab pos="2789555" algn="l"/>
              </a:tabLst>
            </a:pPr>
            <a:r>
              <a:rPr sz="2000" b="1" spc="-110" dirty="0">
                <a:latin typeface="Arial" panose="020B0604020202020204"/>
                <a:cs typeface="Arial" panose="020B0604020202020204"/>
              </a:rPr>
              <a:t>T</a:t>
            </a:r>
            <a:r>
              <a:rPr sz="2000" b="1" dirty="0">
                <a:latin typeface="Arial" panose="020B0604020202020204"/>
                <a:cs typeface="Arial" panose="020B0604020202020204"/>
              </a:rPr>
              <a:t>re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a</a:t>
            </a:r>
            <a:r>
              <a:rPr sz="2000" b="1" dirty="0">
                <a:latin typeface="Arial" panose="020B0604020202020204"/>
                <a:cs typeface="Arial" panose="020B0604020202020204"/>
              </a:rPr>
              <a:t>tme</a:t>
            </a:r>
            <a:r>
              <a:rPr sz="2000" b="1" spc="-15" dirty="0">
                <a:latin typeface="Arial" panose="020B0604020202020204"/>
                <a:cs typeface="Arial" panose="020B0604020202020204"/>
              </a:rPr>
              <a:t>n</a:t>
            </a:r>
            <a:r>
              <a:rPr sz="2000" b="1" dirty="0">
                <a:latin typeface="Arial" panose="020B0604020202020204"/>
                <a:cs typeface="Arial" panose="020B0604020202020204"/>
              </a:rPr>
              <a:t>t	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a</a:t>
            </a:r>
            <a:r>
              <a:rPr sz="2000" b="1" dirty="0">
                <a:latin typeface="Arial" panose="020B0604020202020204"/>
                <a:cs typeface="Arial" panose="020B0604020202020204"/>
              </a:rPr>
              <a:t>lgor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i</a:t>
            </a:r>
            <a:r>
              <a:rPr sz="2000" b="1" dirty="0">
                <a:latin typeface="Arial" panose="020B0604020202020204"/>
                <a:cs typeface="Arial" panose="020B0604020202020204"/>
              </a:rPr>
              <a:t>thm	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of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48845" name="object 49"/>
          <p:cNvSpPr txBox="1"/>
          <p:nvPr/>
        </p:nvSpPr>
        <p:spPr>
          <a:xfrm>
            <a:off x="307340" y="491744"/>
            <a:ext cx="3043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 panose="020B0604020202020204"/>
                <a:cs typeface="Arial" panose="020B0604020202020204"/>
              </a:rPr>
              <a:t>Cierny-Mader</a:t>
            </a:r>
            <a:r>
              <a:rPr sz="2000" b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Stage-1,</a:t>
            </a:r>
            <a:r>
              <a:rPr sz="2000" b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or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48846" name="object 50"/>
          <p:cNvSpPr txBox="1"/>
          <p:nvPr/>
        </p:nvSpPr>
        <p:spPr>
          <a:xfrm>
            <a:off x="2704845" y="796544"/>
            <a:ext cx="645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lon</a:t>
            </a:r>
            <a:r>
              <a:rPr sz="2000" b="1" spc="-15" dirty="0">
                <a:latin typeface="Arial" panose="020B0604020202020204"/>
                <a:cs typeface="Arial" panose="020B0604020202020204"/>
              </a:rPr>
              <a:t>g</a:t>
            </a:r>
            <a:r>
              <a:rPr sz="2000" b="1" dirty="0">
                <a:latin typeface="Arial" panose="020B0604020202020204"/>
                <a:cs typeface="Arial" panose="020B0604020202020204"/>
              </a:rPr>
              <a:t>-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48847" name="object 51"/>
          <p:cNvSpPr txBox="1"/>
          <p:nvPr/>
        </p:nvSpPr>
        <p:spPr>
          <a:xfrm>
            <a:off x="307340" y="796544"/>
            <a:ext cx="23945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hematogenous, </a:t>
            </a:r>
            <a:r>
              <a:rPr sz="20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bone</a:t>
            </a:r>
            <a:r>
              <a:rPr sz="20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osteomyelitis.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275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27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pic>
        <p:nvPicPr>
          <p:cNvPr id="2097277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275" y="381000"/>
            <a:ext cx="2676525" cy="819150"/>
          </a:xfrm>
          <a:prstGeom prst="rect">
            <a:avLst/>
          </a:prstGeom>
        </p:spPr>
      </p:pic>
      <p:sp>
        <p:nvSpPr>
          <p:cNvPr id="1048848" name="object 6"/>
          <p:cNvSpPr txBox="1"/>
          <p:nvPr/>
        </p:nvSpPr>
        <p:spPr>
          <a:xfrm>
            <a:off x="5099684" y="557911"/>
            <a:ext cx="2228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spc="-2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b="1" spc="-3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em</a:t>
            </a:r>
            <a:r>
              <a:rPr sz="2000" b="1" spc="-4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b="1" spc="-2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l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32" name="object 7"/>
          <p:cNvGrpSpPr/>
          <p:nvPr/>
        </p:nvGrpSpPr>
        <p:grpSpPr>
          <a:xfrm>
            <a:off x="3152775" y="1069594"/>
            <a:ext cx="3073400" cy="1073785"/>
            <a:chOff x="3152775" y="1069594"/>
            <a:chExt cx="3073400" cy="1073785"/>
          </a:xfrm>
        </p:grpSpPr>
        <p:sp>
          <p:nvSpPr>
            <p:cNvPr id="1048849" name="object 8"/>
            <p:cNvSpPr/>
            <p:nvPr/>
          </p:nvSpPr>
          <p:spPr>
            <a:xfrm>
              <a:off x="4153027" y="1082294"/>
              <a:ext cx="2059939" cy="367665"/>
            </a:xfrm>
            <a:custGeom>
              <a:avLst/>
              <a:gdLst/>
              <a:ahLst/>
              <a:cxnLst/>
              <a:rect l="l" t="t" r="r" b="b"/>
              <a:pathLst>
                <a:path w="2059939" h="367665">
                  <a:moveTo>
                    <a:pt x="2059939" y="0"/>
                  </a:moveTo>
                  <a:lnTo>
                    <a:pt x="2059939" y="183641"/>
                  </a:lnTo>
                  <a:lnTo>
                    <a:pt x="0" y="183641"/>
                  </a:lnTo>
                  <a:lnTo>
                    <a:pt x="0" y="367410"/>
                  </a:lnTo>
                </a:path>
              </a:pathLst>
            </a:custGeom>
            <a:ln w="25399">
              <a:solidFill>
                <a:srgbClr val="09569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7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2775" y="1400175"/>
              <a:ext cx="2000250" cy="742950"/>
            </a:xfrm>
            <a:prstGeom prst="rect">
              <a:avLst/>
            </a:prstGeom>
          </p:spPr>
        </p:pic>
      </p:grpSp>
      <p:sp>
        <p:nvSpPr>
          <p:cNvPr id="1048850" name="object 10"/>
          <p:cNvSpPr txBox="1"/>
          <p:nvPr/>
        </p:nvSpPr>
        <p:spPr>
          <a:xfrm>
            <a:off x="3445890" y="1541526"/>
            <a:ext cx="1419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Bon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st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ble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33" name="object 11"/>
          <p:cNvGrpSpPr/>
          <p:nvPr/>
        </p:nvGrpSpPr>
        <p:grpSpPr>
          <a:xfrm>
            <a:off x="2724150" y="2011426"/>
            <a:ext cx="2857500" cy="1284605"/>
            <a:chOff x="2724150" y="2011426"/>
            <a:chExt cx="2857500" cy="1284605"/>
          </a:xfrm>
        </p:grpSpPr>
        <p:sp>
          <p:nvSpPr>
            <p:cNvPr id="1048851" name="object 12"/>
            <p:cNvSpPr/>
            <p:nvPr/>
          </p:nvSpPr>
          <p:spPr>
            <a:xfrm>
              <a:off x="4153027" y="2025396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39" h="399414">
                  <a:moveTo>
                    <a:pt x="1079" y="-12700"/>
                  </a:moveTo>
                  <a:lnTo>
                    <a:pt x="1079" y="411733"/>
                  </a:lnTo>
                </a:path>
              </a:pathLst>
            </a:custGeom>
            <a:ln w="27559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79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4150" y="2314575"/>
              <a:ext cx="2857500" cy="981075"/>
            </a:xfrm>
            <a:prstGeom prst="rect">
              <a:avLst/>
            </a:prstGeom>
          </p:spPr>
        </p:pic>
      </p:grpSp>
      <p:sp>
        <p:nvSpPr>
          <p:cNvPr id="1048852" name="object 14"/>
          <p:cNvSpPr txBox="1"/>
          <p:nvPr/>
        </p:nvSpPr>
        <p:spPr>
          <a:xfrm>
            <a:off x="3041142" y="2331186"/>
            <a:ext cx="222821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040" marR="5080" indent="-434340">
              <a:lnSpc>
                <a:spcPct val="127000"/>
              </a:lnSpc>
              <a:spcBef>
                <a:spcPts val="100"/>
              </a:spcBef>
            </a:pPr>
            <a:r>
              <a:rPr sz="2000" b="1" spc="-2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spc="-2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b="1" spc="-3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em</a:t>
            </a:r>
            <a:r>
              <a:rPr sz="2000" b="1" spc="-4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b="1" spc="-2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l  IM</a:t>
            </a:r>
            <a:r>
              <a:rPr sz="2000" b="1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reaming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34" name="object 15"/>
          <p:cNvGrpSpPr/>
          <p:nvPr/>
        </p:nvGrpSpPr>
        <p:grpSpPr>
          <a:xfrm>
            <a:off x="2447925" y="3171063"/>
            <a:ext cx="3390900" cy="1477645"/>
            <a:chOff x="2447925" y="3171063"/>
            <a:chExt cx="3390900" cy="1477645"/>
          </a:xfrm>
        </p:grpSpPr>
        <p:sp>
          <p:nvSpPr>
            <p:cNvPr id="1048853" name="object 16"/>
            <p:cNvSpPr/>
            <p:nvPr/>
          </p:nvSpPr>
          <p:spPr>
            <a:xfrm>
              <a:off x="4143882" y="3183763"/>
              <a:ext cx="11430" cy="488950"/>
            </a:xfrm>
            <a:custGeom>
              <a:avLst/>
              <a:gdLst/>
              <a:ahLst/>
              <a:cxnLst/>
              <a:rect l="l" t="t" r="r" b="b"/>
              <a:pathLst>
                <a:path w="11429" h="488950">
                  <a:moveTo>
                    <a:pt x="11302" y="0"/>
                  </a:moveTo>
                  <a:lnTo>
                    <a:pt x="11302" y="244348"/>
                  </a:lnTo>
                  <a:lnTo>
                    <a:pt x="0" y="244348"/>
                  </a:lnTo>
                  <a:lnTo>
                    <a:pt x="0" y="488695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80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7925" y="3533775"/>
              <a:ext cx="3390900" cy="1114425"/>
            </a:xfrm>
            <a:prstGeom prst="rect">
              <a:avLst/>
            </a:prstGeom>
          </p:spPr>
        </p:pic>
      </p:grpSp>
      <p:sp>
        <p:nvSpPr>
          <p:cNvPr id="1048854" name="object 18"/>
          <p:cNvSpPr txBox="1"/>
          <p:nvPr/>
        </p:nvSpPr>
        <p:spPr>
          <a:xfrm>
            <a:off x="2702179" y="3636645"/>
            <a:ext cx="2884805" cy="889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37210" marR="525145" indent="-6985" algn="ctr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Antibiotics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Continue</a:t>
            </a:r>
            <a:r>
              <a:rPr sz="2000" b="1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2</a:t>
            </a:r>
            <a:r>
              <a:rPr sz="2000" b="1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wks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algn="ctr">
              <a:lnSpc>
                <a:spcPts val="2150"/>
              </a:lnSpc>
            </a:pPr>
            <a:r>
              <a:rPr sz="2000" b="1" spc="-15" dirty="0">
                <a:latin typeface="Constantia" panose="02030602050306030303"/>
                <a:cs typeface="Constantia" panose="02030602050306030303"/>
              </a:rPr>
              <a:t>parenteral</a:t>
            </a:r>
            <a:r>
              <a:rPr sz="2000" b="1" spc="4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&amp;</a:t>
            </a:r>
            <a:r>
              <a:rPr sz="2000" b="1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4</a:t>
            </a:r>
            <a:r>
              <a:rPr sz="2000" b="1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wks</a:t>
            </a:r>
            <a:r>
              <a:rPr sz="2000" b="1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Oral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35" name="object 19"/>
          <p:cNvGrpSpPr/>
          <p:nvPr/>
        </p:nvGrpSpPr>
        <p:grpSpPr>
          <a:xfrm>
            <a:off x="2600325" y="4504563"/>
            <a:ext cx="1556385" cy="1010919"/>
            <a:chOff x="2600325" y="4504563"/>
            <a:chExt cx="1556385" cy="1010919"/>
          </a:xfrm>
        </p:grpSpPr>
        <p:sp>
          <p:nvSpPr>
            <p:cNvPr id="1048855" name="object 20"/>
            <p:cNvSpPr/>
            <p:nvPr/>
          </p:nvSpPr>
          <p:spPr>
            <a:xfrm>
              <a:off x="3316858" y="4517263"/>
              <a:ext cx="827405" cy="471170"/>
            </a:xfrm>
            <a:custGeom>
              <a:avLst/>
              <a:gdLst/>
              <a:ahLst/>
              <a:cxnLst/>
              <a:rect l="l" t="t" r="r" b="b"/>
              <a:pathLst>
                <a:path w="827404" h="471170">
                  <a:moveTo>
                    <a:pt x="827024" y="0"/>
                  </a:moveTo>
                  <a:lnTo>
                    <a:pt x="827024" y="235457"/>
                  </a:lnTo>
                  <a:lnTo>
                    <a:pt x="0" y="235457"/>
                  </a:lnTo>
                  <a:lnTo>
                    <a:pt x="0" y="470916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8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0325" y="4895850"/>
              <a:ext cx="1428750" cy="619125"/>
            </a:xfrm>
            <a:prstGeom prst="rect">
              <a:avLst/>
            </a:prstGeom>
          </p:spPr>
        </p:pic>
      </p:grpSp>
      <p:sp>
        <p:nvSpPr>
          <p:cNvPr id="1048856" name="object 22"/>
          <p:cNvSpPr txBox="1"/>
          <p:nvPr/>
        </p:nvSpPr>
        <p:spPr>
          <a:xfrm>
            <a:off x="2884423" y="4996941"/>
            <a:ext cx="864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ilu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36" name="object 23"/>
          <p:cNvGrpSpPr/>
          <p:nvPr/>
        </p:nvGrpSpPr>
        <p:grpSpPr>
          <a:xfrm>
            <a:off x="2276475" y="5383657"/>
            <a:ext cx="2066925" cy="969644"/>
            <a:chOff x="2276475" y="5383657"/>
            <a:chExt cx="2066925" cy="969644"/>
          </a:xfrm>
        </p:grpSpPr>
        <p:sp>
          <p:nvSpPr>
            <p:cNvPr id="1048857" name="object 24"/>
            <p:cNvSpPr/>
            <p:nvPr/>
          </p:nvSpPr>
          <p:spPr>
            <a:xfrm>
              <a:off x="3316858" y="5396992"/>
              <a:ext cx="1270" cy="286385"/>
            </a:xfrm>
            <a:custGeom>
              <a:avLst/>
              <a:gdLst/>
              <a:ahLst/>
              <a:cxnLst/>
              <a:rect l="l" t="t" r="r" b="b"/>
              <a:pathLst>
                <a:path w="1270" h="286385">
                  <a:moveTo>
                    <a:pt x="508" y="-12700"/>
                  </a:moveTo>
                  <a:lnTo>
                    <a:pt x="508" y="298742"/>
                  </a:lnTo>
                </a:path>
              </a:pathLst>
            </a:custGeom>
            <a:ln w="26415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82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6475" y="5524500"/>
              <a:ext cx="2066925" cy="828675"/>
            </a:xfrm>
            <a:prstGeom prst="rect">
              <a:avLst/>
            </a:prstGeom>
          </p:spPr>
        </p:pic>
      </p:grpSp>
      <p:sp>
        <p:nvSpPr>
          <p:cNvPr id="1048858" name="object 26"/>
          <p:cNvSpPr txBox="1"/>
          <p:nvPr/>
        </p:nvSpPr>
        <p:spPr>
          <a:xfrm>
            <a:off x="2713735" y="5622442"/>
            <a:ext cx="121348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53365" marR="5080" indent="-241300">
              <a:lnSpc>
                <a:spcPts val="2210"/>
              </a:lnSpc>
              <a:spcBef>
                <a:spcPts val="335"/>
              </a:spcBef>
            </a:pPr>
            <a:r>
              <a:rPr sz="2000" b="1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et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eat</a:t>
            </a:r>
            <a:r>
              <a:rPr sz="2000" b="1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s  </a:t>
            </a:r>
            <a:r>
              <a:rPr sz="2000" b="1" spc="-20" dirty="0">
                <a:latin typeface="Constantia" panose="02030602050306030303"/>
                <a:cs typeface="Constantia" panose="02030602050306030303"/>
              </a:rPr>
              <a:t>above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37" name="object 27"/>
          <p:cNvGrpSpPr/>
          <p:nvPr/>
        </p:nvGrpSpPr>
        <p:grpSpPr>
          <a:xfrm>
            <a:off x="4131183" y="4504563"/>
            <a:ext cx="2174875" cy="944244"/>
            <a:chOff x="4131183" y="4504563"/>
            <a:chExt cx="2174875" cy="944244"/>
          </a:xfrm>
        </p:grpSpPr>
        <p:sp>
          <p:nvSpPr>
            <p:cNvPr id="1048859" name="object 28"/>
            <p:cNvSpPr/>
            <p:nvPr/>
          </p:nvSpPr>
          <p:spPr>
            <a:xfrm>
              <a:off x="4143883" y="4517263"/>
              <a:ext cx="1413510" cy="480059"/>
            </a:xfrm>
            <a:custGeom>
              <a:avLst/>
              <a:gdLst/>
              <a:ahLst/>
              <a:cxnLst/>
              <a:rect l="l" t="t" r="r" b="b"/>
              <a:pathLst>
                <a:path w="1413510" h="480060">
                  <a:moveTo>
                    <a:pt x="0" y="0"/>
                  </a:moveTo>
                  <a:lnTo>
                    <a:pt x="0" y="239903"/>
                  </a:lnTo>
                  <a:lnTo>
                    <a:pt x="1413255" y="239903"/>
                  </a:lnTo>
                  <a:lnTo>
                    <a:pt x="1413255" y="479679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83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0600" y="4867275"/>
              <a:ext cx="1504950" cy="581025"/>
            </a:xfrm>
            <a:prstGeom prst="rect">
              <a:avLst/>
            </a:prstGeom>
          </p:spPr>
        </p:pic>
      </p:grpSp>
      <p:sp>
        <p:nvSpPr>
          <p:cNvPr id="1048860" name="object 30"/>
          <p:cNvSpPr txBox="1"/>
          <p:nvPr/>
        </p:nvSpPr>
        <p:spPr>
          <a:xfrm>
            <a:off x="5175250" y="4971669"/>
            <a:ext cx="763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Ar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est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38" name="object 31"/>
          <p:cNvGrpSpPr/>
          <p:nvPr/>
        </p:nvGrpSpPr>
        <p:grpSpPr>
          <a:xfrm>
            <a:off x="6200266" y="1069594"/>
            <a:ext cx="2467610" cy="1045210"/>
            <a:chOff x="6200266" y="1069594"/>
            <a:chExt cx="2467610" cy="1045210"/>
          </a:xfrm>
        </p:grpSpPr>
        <p:sp>
          <p:nvSpPr>
            <p:cNvPr id="1048861" name="object 32"/>
            <p:cNvSpPr/>
            <p:nvPr/>
          </p:nvSpPr>
          <p:spPr>
            <a:xfrm>
              <a:off x="6212966" y="1082294"/>
              <a:ext cx="1484630" cy="367665"/>
            </a:xfrm>
            <a:custGeom>
              <a:avLst/>
              <a:gdLst/>
              <a:ahLst/>
              <a:cxnLst/>
              <a:rect l="l" t="t" r="r" b="b"/>
              <a:pathLst>
                <a:path w="1484629" h="367665">
                  <a:moveTo>
                    <a:pt x="0" y="0"/>
                  </a:moveTo>
                  <a:lnTo>
                    <a:pt x="0" y="183641"/>
                  </a:lnTo>
                  <a:lnTo>
                    <a:pt x="1484249" y="183641"/>
                  </a:lnTo>
                  <a:lnTo>
                    <a:pt x="1484249" y="367410"/>
                  </a:lnTo>
                </a:path>
              </a:pathLst>
            </a:custGeom>
            <a:ln w="25400">
              <a:solidFill>
                <a:srgbClr val="09569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84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5124" y="1285875"/>
              <a:ext cx="1952625" cy="828675"/>
            </a:xfrm>
            <a:prstGeom prst="rect">
              <a:avLst/>
            </a:prstGeom>
          </p:spPr>
        </p:pic>
      </p:grpSp>
      <p:sp>
        <p:nvSpPr>
          <p:cNvPr id="1048862" name="object 34"/>
          <p:cNvSpPr txBox="1"/>
          <p:nvPr/>
        </p:nvSpPr>
        <p:spPr>
          <a:xfrm>
            <a:off x="7160768" y="1382395"/>
            <a:ext cx="107442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337820">
              <a:lnSpc>
                <a:spcPts val="2210"/>
              </a:lnSpc>
              <a:spcBef>
                <a:spcPts val="335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Bone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 unst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ble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39" name="object 35"/>
          <p:cNvGrpSpPr/>
          <p:nvPr/>
        </p:nvGrpSpPr>
        <p:grpSpPr>
          <a:xfrm>
            <a:off x="6248400" y="1973579"/>
            <a:ext cx="2895600" cy="1303020"/>
            <a:chOff x="6248400" y="1973579"/>
            <a:chExt cx="2895600" cy="1303020"/>
          </a:xfrm>
        </p:grpSpPr>
        <p:sp>
          <p:nvSpPr>
            <p:cNvPr id="1048863" name="object 36"/>
            <p:cNvSpPr/>
            <p:nvPr/>
          </p:nvSpPr>
          <p:spPr>
            <a:xfrm>
              <a:off x="7697216" y="1986279"/>
              <a:ext cx="15875" cy="368300"/>
            </a:xfrm>
            <a:custGeom>
              <a:avLst/>
              <a:gdLst/>
              <a:ahLst/>
              <a:cxnLst/>
              <a:rect l="l" t="t" r="r" b="b"/>
              <a:pathLst>
                <a:path w="15875" h="368300">
                  <a:moveTo>
                    <a:pt x="0" y="0"/>
                  </a:moveTo>
                  <a:lnTo>
                    <a:pt x="0" y="184150"/>
                  </a:lnTo>
                  <a:lnTo>
                    <a:pt x="15748" y="184150"/>
                  </a:lnTo>
                  <a:lnTo>
                    <a:pt x="15748" y="368173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85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8400" y="2171699"/>
              <a:ext cx="2895600" cy="1104900"/>
            </a:xfrm>
            <a:prstGeom prst="rect">
              <a:avLst/>
            </a:prstGeom>
          </p:spPr>
        </p:pic>
      </p:grpSp>
      <p:sp>
        <p:nvSpPr>
          <p:cNvPr id="1048864" name="object 38"/>
          <p:cNvSpPr txBox="1"/>
          <p:nvPr/>
        </p:nvSpPr>
        <p:spPr>
          <a:xfrm>
            <a:off x="6481698" y="2270506"/>
            <a:ext cx="2468880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300"/>
              </a:spcBef>
            </a:pPr>
            <a:r>
              <a:rPr sz="2000" b="1" spc="-15" dirty="0">
                <a:latin typeface="Constantia" panose="02030602050306030303"/>
                <a:cs typeface="Constantia" panose="02030602050306030303"/>
              </a:rPr>
              <a:t>Suppressive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 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nt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bio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ti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b="1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b="1" spc="-5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ent  until</a:t>
            </a:r>
            <a:r>
              <a:rPr sz="2000" b="1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stabilisation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865" name="object 39"/>
          <p:cNvSpPr txBox="1"/>
          <p:nvPr/>
        </p:nvSpPr>
        <p:spPr>
          <a:xfrm>
            <a:off x="286918" y="25399"/>
            <a:ext cx="277241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 panose="020B0604020202020204"/>
                <a:cs typeface="Arial" panose="020B0604020202020204"/>
              </a:rPr>
              <a:t>Treatment</a:t>
            </a:r>
            <a:r>
              <a:rPr sz="2000" b="1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algorithm</a:t>
            </a:r>
            <a:r>
              <a:rPr sz="20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of </a:t>
            </a:r>
            <a:r>
              <a:rPr sz="2000" b="1" spc="-54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Cierny-Mader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Stage-1 </a:t>
            </a:r>
            <a:r>
              <a:rPr sz="20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long-bone </a:t>
            </a:r>
            <a:r>
              <a:rPr sz="20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osteomyelitis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 associated </a:t>
            </a:r>
            <a:r>
              <a:rPr sz="2000" b="1" spc="5" dirty="0">
                <a:latin typeface="Arial" panose="020B0604020202020204"/>
                <a:cs typeface="Arial" panose="020B0604020202020204"/>
              </a:rPr>
              <a:t>with </a:t>
            </a:r>
            <a:r>
              <a:rPr sz="2000" b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infection at the site of </a:t>
            </a:r>
            <a:r>
              <a:rPr sz="20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hardware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48866" name="object 40"/>
          <p:cNvSpPr/>
          <p:nvPr/>
        </p:nvSpPr>
        <p:spPr>
          <a:xfrm>
            <a:off x="4572000" y="1981200"/>
            <a:ext cx="1380490" cy="1002665"/>
          </a:xfrm>
          <a:custGeom>
            <a:avLst/>
            <a:gdLst/>
            <a:ahLst/>
            <a:cxnLst/>
            <a:rect l="l" t="t" r="r" b="b"/>
            <a:pathLst>
              <a:path w="1380489" h="1002664">
                <a:moveTo>
                  <a:pt x="45845" y="33104"/>
                </a:moveTo>
                <a:lnTo>
                  <a:pt x="57381" y="59087"/>
                </a:lnTo>
                <a:lnTo>
                  <a:pt x="1363217" y="1002157"/>
                </a:lnTo>
                <a:lnTo>
                  <a:pt x="1379982" y="979042"/>
                </a:lnTo>
                <a:lnTo>
                  <a:pt x="74036" y="35859"/>
                </a:lnTo>
                <a:lnTo>
                  <a:pt x="45845" y="33104"/>
                </a:lnTo>
                <a:close/>
              </a:path>
              <a:path w="1380489" h="1002664">
                <a:moveTo>
                  <a:pt x="0" y="0"/>
                </a:moveTo>
                <a:lnTo>
                  <a:pt x="50037" y="113029"/>
                </a:lnTo>
                <a:lnTo>
                  <a:pt x="53339" y="120269"/>
                </a:lnTo>
                <a:lnTo>
                  <a:pt x="61722" y="123571"/>
                </a:lnTo>
                <a:lnTo>
                  <a:pt x="68961" y="120396"/>
                </a:lnTo>
                <a:lnTo>
                  <a:pt x="76200" y="117094"/>
                </a:lnTo>
                <a:lnTo>
                  <a:pt x="79375" y="108712"/>
                </a:lnTo>
                <a:lnTo>
                  <a:pt x="76200" y="101473"/>
                </a:lnTo>
                <a:lnTo>
                  <a:pt x="57381" y="59087"/>
                </a:lnTo>
                <a:lnTo>
                  <a:pt x="14604" y="28194"/>
                </a:lnTo>
                <a:lnTo>
                  <a:pt x="31241" y="4952"/>
                </a:lnTo>
                <a:lnTo>
                  <a:pt x="51065" y="4952"/>
                </a:lnTo>
                <a:lnTo>
                  <a:pt x="0" y="0"/>
                </a:lnTo>
                <a:close/>
              </a:path>
              <a:path w="1380489" h="1002664">
                <a:moveTo>
                  <a:pt x="31241" y="4952"/>
                </a:moveTo>
                <a:lnTo>
                  <a:pt x="14604" y="28194"/>
                </a:lnTo>
                <a:lnTo>
                  <a:pt x="57381" y="59087"/>
                </a:lnTo>
                <a:lnTo>
                  <a:pt x="45845" y="33104"/>
                </a:lnTo>
                <a:lnTo>
                  <a:pt x="21589" y="30734"/>
                </a:lnTo>
                <a:lnTo>
                  <a:pt x="35940" y="10795"/>
                </a:lnTo>
                <a:lnTo>
                  <a:pt x="39330" y="10795"/>
                </a:lnTo>
                <a:lnTo>
                  <a:pt x="31241" y="4952"/>
                </a:lnTo>
                <a:close/>
              </a:path>
              <a:path w="1380489" h="1002664">
                <a:moveTo>
                  <a:pt x="51065" y="4952"/>
                </a:moveTo>
                <a:lnTo>
                  <a:pt x="31241" y="4952"/>
                </a:lnTo>
                <a:lnTo>
                  <a:pt x="74036" y="35859"/>
                </a:lnTo>
                <a:lnTo>
                  <a:pt x="128142" y="41148"/>
                </a:lnTo>
                <a:lnTo>
                  <a:pt x="135127" y="35433"/>
                </a:lnTo>
                <a:lnTo>
                  <a:pt x="136651" y="19812"/>
                </a:lnTo>
                <a:lnTo>
                  <a:pt x="130937" y="12700"/>
                </a:lnTo>
                <a:lnTo>
                  <a:pt x="51065" y="4952"/>
                </a:lnTo>
                <a:close/>
              </a:path>
              <a:path w="1380489" h="1002664">
                <a:moveTo>
                  <a:pt x="39330" y="10795"/>
                </a:moveTo>
                <a:lnTo>
                  <a:pt x="35940" y="10795"/>
                </a:lnTo>
                <a:lnTo>
                  <a:pt x="45845" y="33104"/>
                </a:lnTo>
                <a:lnTo>
                  <a:pt x="74036" y="35859"/>
                </a:lnTo>
                <a:lnTo>
                  <a:pt x="39330" y="10795"/>
                </a:lnTo>
                <a:close/>
              </a:path>
              <a:path w="1380489" h="1002664">
                <a:moveTo>
                  <a:pt x="35940" y="10795"/>
                </a:moveTo>
                <a:lnTo>
                  <a:pt x="21589" y="30734"/>
                </a:lnTo>
                <a:lnTo>
                  <a:pt x="45845" y="33104"/>
                </a:lnTo>
                <a:lnTo>
                  <a:pt x="35940" y="10795"/>
                </a:lnTo>
                <a:close/>
              </a:path>
            </a:pathLst>
          </a:custGeom>
          <a:solidFill>
            <a:srgbClr val="F0FAF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6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781425" y="304800"/>
            <a:ext cx="2257425" cy="923925"/>
          </a:xfrm>
          <a:prstGeom prst="rect">
            <a:avLst/>
          </a:prstGeom>
        </p:spPr>
      </p:pic>
      <p:sp>
        <p:nvSpPr>
          <p:cNvPr id="1048867" name="object 3"/>
          <p:cNvSpPr txBox="1"/>
          <p:nvPr/>
        </p:nvSpPr>
        <p:spPr>
          <a:xfrm>
            <a:off x="4113403" y="405130"/>
            <a:ext cx="160274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dirty="0">
                <a:latin typeface="Constantia" panose="02030602050306030303"/>
                <a:cs typeface="Constantia" panose="02030602050306030303"/>
              </a:rPr>
              <a:t>Superficial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algn="ctr">
              <a:lnSpc>
                <a:spcPts val="2305"/>
              </a:lnSpc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debridement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41" name="object 4"/>
          <p:cNvGrpSpPr/>
          <p:nvPr/>
        </p:nvGrpSpPr>
        <p:grpSpPr>
          <a:xfrm>
            <a:off x="3819525" y="1100963"/>
            <a:ext cx="2181225" cy="1318895"/>
            <a:chOff x="3819525" y="1100963"/>
            <a:chExt cx="2181225" cy="1318895"/>
          </a:xfrm>
        </p:grpSpPr>
        <p:sp>
          <p:nvSpPr>
            <p:cNvPr id="1048868" name="object 5"/>
            <p:cNvSpPr/>
            <p:nvPr/>
          </p:nvSpPr>
          <p:spPr>
            <a:xfrm>
              <a:off x="4914900" y="1113663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39">
                  <a:moveTo>
                    <a:pt x="0" y="0"/>
                  </a:moveTo>
                  <a:lnTo>
                    <a:pt x="0" y="649732"/>
                  </a:lnTo>
                </a:path>
              </a:pathLst>
            </a:custGeom>
            <a:ln w="25400">
              <a:solidFill>
                <a:srgbClr val="09569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87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9525" y="1590675"/>
              <a:ext cx="2181225" cy="828675"/>
            </a:xfrm>
            <a:prstGeom prst="rect">
              <a:avLst/>
            </a:prstGeom>
          </p:spPr>
        </p:pic>
      </p:grpSp>
      <p:sp>
        <p:nvSpPr>
          <p:cNvPr id="1048869" name="object 7"/>
          <p:cNvSpPr txBox="1"/>
          <p:nvPr/>
        </p:nvSpPr>
        <p:spPr>
          <a:xfrm>
            <a:off x="4381246" y="1690877"/>
            <a:ext cx="106870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99060" marR="5080" indent="-86995">
              <a:lnSpc>
                <a:spcPts val="2210"/>
              </a:lnSpc>
              <a:spcBef>
                <a:spcPts val="335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opsy</a:t>
            </a:r>
            <a:r>
              <a:rPr sz="2000" b="1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&amp; 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culture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42" name="object 8"/>
          <p:cNvGrpSpPr/>
          <p:nvPr/>
        </p:nvGrpSpPr>
        <p:grpSpPr>
          <a:xfrm>
            <a:off x="3524250" y="2276475"/>
            <a:ext cx="2724150" cy="1362075"/>
            <a:chOff x="3524250" y="2276475"/>
            <a:chExt cx="2724150" cy="1362075"/>
          </a:xfrm>
        </p:grpSpPr>
        <p:sp>
          <p:nvSpPr>
            <p:cNvPr id="1048870" name="object 9"/>
            <p:cNvSpPr/>
            <p:nvPr/>
          </p:nvSpPr>
          <p:spPr>
            <a:xfrm>
              <a:off x="4893691" y="2289175"/>
              <a:ext cx="21590" cy="502284"/>
            </a:xfrm>
            <a:custGeom>
              <a:avLst/>
              <a:gdLst/>
              <a:ahLst/>
              <a:cxnLst/>
              <a:rect l="l" t="t" r="r" b="b"/>
              <a:pathLst>
                <a:path w="21589" h="502285">
                  <a:moveTo>
                    <a:pt x="21209" y="0"/>
                  </a:moveTo>
                  <a:lnTo>
                    <a:pt x="21209" y="251205"/>
                  </a:lnTo>
                  <a:lnTo>
                    <a:pt x="0" y="251205"/>
                  </a:lnTo>
                  <a:lnTo>
                    <a:pt x="0" y="502285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88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4250" y="2724150"/>
              <a:ext cx="2724150" cy="914400"/>
            </a:xfrm>
            <a:prstGeom prst="rect">
              <a:avLst/>
            </a:prstGeom>
          </p:spPr>
        </p:pic>
      </p:grpSp>
      <p:sp>
        <p:nvSpPr>
          <p:cNvPr id="1048871" name="object 11"/>
          <p:cNvSpPr txBox="1"/>
          <p:nvPr/>
        </p:nvSpPr>
        <p:spPr>
          <a:xfrm>
            <a:off x="3894201" y="2824352"/>
            <a:ext cx="200660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51485" marR="5080" indent="-439420">
              <a:lnSpc>
                <a:spcPts val="2210"/>
              </a:lnSpc>
              <a:spcBef>
                <a:spcPts val="335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Initial</a:t>
            </a:r>
            <a:r>
              <a:rPr sz="2000" b="1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antibiotic </a:t>
            </a:r>
            <a:r>
              <a:rPr sz="2000" b="1" spc="-4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selection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43" name="object 12"/>
          <p:cNvGrpSpPr/>
          <p:nvPr/>
        </p:nvGrpSpPr>
        <p:grpSpPr>
          <a:xfrm>
            <a:off x="619125" y="3515359"/>
            <a:ext cx="5229225" cy="1551940"/>
            <a:chOff x="619125" y="3515359"/>
            <a:chExt cx="5229225" cy="1551940"/>
          </a:xfrm>
        </p:grpSpPr>
        <p:sp>
          <p:nvSpPr>
            <p:cNvPr id="1048872" name="object 13"/>
            <p:cNvSpPr/>
            <p:nvPr/>
          </p:nvSpPr>
          <p:spPr>
            <a:xfrm>
              <a:off x="3237610" y="3528059"/>
              <a:ext cx="1656080" cy="564515"/>
            </a:xfrm>
            <a:custGeom>
              <a:avLst/>
              <a:gdLst/>
              <a:ahLst/>
              <a:cxnLst/>
              <a:rect l="l" t="t" r="r" b="b"/>
              <a:pathLst>
                <a:path w="1656079" h="564514">
                  <a:moveTo>
                    <a:pt x="1656079" y="0"/>
                  </a:moveTo>
                  <a:lnTo>
                    <a:pt x="1656079" y="282194"/>
                  </a:lnTo>
                  <a:lnTo>
                    <a:pt x="0" y="282194"/>
                  </a:lnTo>
                  <a:lnTo>
                    <a:pt x="0" y="564388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89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125" y="4048124"/>
              <a:ext cx="5229225" cy="1019175"/>
            </a:xfrm>
            <a:prstGeom prst="rect">
              <a:avLst/>
            </a:prstGeom>
          </p:spPr>
        </p:pic>
      </p:grpSp>
      <p:sp>
        <p:nvSpPr>
          <p:cNvPr id="1048873" name="object 15"/>
          <p:cNvSpPr txBox="1"/>
          <p:nvPr/>
        </p:nvSpPr>
        <p:spPr>
          <a:xfrm>
            <a:off x="1097991" y="4187393"/>
            <a:ext cx="428498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ha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b="1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b="1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000" b="1" spc="4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ir</a:t>
            </a:r>
            <a:r>
              <a:rPr sz="2000" b="1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ba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ed</a:t>
            </a:r>
            <a:r>
              <a:rPr sz="2000" b="1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000" b="1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cultu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algn="ctr">
              <a:lnSpc>
                <a:spcPts val="2305"/>
              </a:lnSpc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results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44" name="object 16"/>
          <p:cNvGrpSpPr/>
          <p:nvPr/>
        </p:nvGrpSpPr>
        <p:grpSpPr>
          <a:xfrm>
            <a:off x="1285875" y="4940300"/>
            <a:ext cx="3838575" cy="1660525"/>
            <a:chOff x="1285875" y="4940300"/>
            <a:chExt cx="3838575" cy="1660525"/>
          </a:xfrm>
        </p:grpSpPr>
        <p:sp>
          <p:nvSpPr>
            <p:cNvPr id="1048874" name="object 17"/>
            <p:cNvSpPr/>
            <p:nvPr/>
          </p:nvSpPr>
          <p:spPr>
            <a:xfrm>
              <a:off x="3207892" y="4953000"/>
              <a:ext cx="29845" cy="876935"/>
            </a:xfrm>
            <a:custGeom>
              <a:avLst/>
              <a:gdLst/>
              <a:ahLst/>
              <a:cxnLst/>
              <a:rect l="l" t="t" r="r" b="b"/>
              <a:pathLst>
                <a:path w="29844" h="876935">
                  <a:moveTo>
                    <a:pt x="29718" y="0"/>
                  </a:moveTo>
                  <a:lnTo>
                    <a:pt x="29718" y="438277"/>
                  </a:lnTo>
                  <a:lnTo>
                    <a:pt x="0" y="438277"/>
                  </a:lnTo>
                  <a:lnTo>
                    <a:pt x="0" y="876554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90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5875" y="5724525"/>
              <a:ext cx="3838575" cy="876300"/>
            </a:xfrm>
            <a:prstGeom prst="rect">
              <a:avLst/>
            </a:prstGeom>
          </p:spPr>
        </p:pic>
      </p:grpSp>
      <p:sp>
        <p:nvSpPr>
          <p:cNvPr id="1048875" name="object 19"/>
          <p:cNvSpPr txBox="1"/>
          <p:nvPr/>
        </p:nvSpPr>
        <p:spPr>
          <a:xfrm>
            <a:off x="1643252" y="5821476"/>
            <a:ext cx="312928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Continue</a:t>
            </a:r>
            <a:r>
              <a:rPr sz="2000" b="1" spc="3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antibiotics</a:t>
            </a:r>
            <a:r>
              <a:rPr sz="2000" b="1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b="1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2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810" algn="ctr">
              <a:lnSpc>
                <a:spcPts val="2305"/>
              </a:lnSpc>
            </a:pPr>
            <a:r>
              <a:rPr sz="2000" b="1" spc="-15" dirty="0">
                <a:latin typeface="Constantia" panose="02030602050306030303"/>
                <a:cs typeface="Constantia" panose="02030602050306030303"/>
              </a:rPr>
              <a:t>wks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45" name="object 20"/>
          <p:cNvGrpSpPr/>
          <p:nvPr/>
        </p:nvGrpSpPr>
        <p:grpSpPr>
          <a:xfrm>
            <a:off x="4880990" y="3515359"/>
            <a:ext cx="4110990" cy="1523365"/>
            <a:chOff x="4880990" y="3515359"/>
            <a:chExt cx="4110990" cy="1523365"/>
          </a:xfrm>
        </p:grpSpPr>
        <p:sp>
          <p:nvSpPr>
            <p:cNvPr id="1048876" name="object 21"/>
            <p:cNvSpPr/>
            <p:nvPr/>
          </p:nvSpPr>
          <p:spPr>
            <a:xfrm>
              <a:off x="4893690" y="3528059"/>
              <a:ext cx="2687955" cy="548640"/>
            </a:xfrm>
            <a:custGeom>
              <a:avLst/>
              <a:gdLst/>
              <a:ahLst/>
              <a:cxnLst/>
              <a:rect l="l" t="t" r="r" b="b"/>
              <a:pathLst>
                <a:path w="2687954" h="548639">
                  <a:moveTo>
                    <a:pt x="0" y="0"/>
                  </a:moveTo>
                  <a:lnTo>
                    <a:pt x="0" y="274192"/>
                  </a:lnTo>
                  <a:lnTo>
                    <a:pt x="2687828" y="274192"/>
                  </a:lnTo>
                  <a:lnTo>
                    <a:pt x="2687828" y="548385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91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2674" y="4029074"/>
              <a:ext cx="2828925" cy="1009650"/>
            </a:xfrm>
            <a:prstGeom prst="rect">
              <a:avLst/>
            </a:prstGeom>
          </p:spPr>
        </p:pic>
      </p:grpSp>
      <p:sp>
        <p:nvSpPr>
          <p:cNvPr id="1048877" name="object 23"/>
          <p:cNvSpPr txBox="1"/>
          <p:nvPr/>
        </p:nvSpPr>
        <p:spPr>
          <a:xfrm>
            <a:off x="6387465" y="4216400"/>
            <a:ext cx="2390775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665480">
              <a:lnSpc>
                <a:spcPts val="1860"/>
              </a:lnSpc>
              <a:spcBef>
                <a:spcPts val="315"/>
              </a:spcBef>
            </a:pPr>
            <a:r>
              <a:rPr sz="1700" b="1" dirty="0">
                <a:latin typeface="Constantia" panose="02030602050306030303"/>
                <a:cs typeface="Constantia" panose="02030602050306030303"/>
              </a:rPr>
              <a:t>±</a:t>
            </a:r>
            <a:r>
              <a:rPr sz="1700" b="1" spc="5" dirty="0">
                <a:latin typeface="Constantia" panose="02030602050306030303"/>
                <a:cs typeface="Constantia" panose="02030602050306030303"/>
              </a:rPr>
              <a:t> Local </a:t>
            </a:r>
            <a:r>
              <a:rPr sz="1700" b="1" dirty="0">
                <a:latin typeface="Constantia" panose="02030602050306030303"/>
                <a:cs typeface="Constantia" panose="02030602050306030303"/>
              </a:rPr>
              <a:t>or </a:t>
            </a:r>
            <a:r>
              <a:rPr sz="1700" b="1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b="1" spc="-5" dirty="0">
                <a:latin typeface="Constantia" panose="02030602050306030303"/>
                <a:cs typeface="Constantia" panose="02030602050306030303"/>
              </a:rPr>
              <a:t>mic</a:t>
            </a:r>
            <a:r>
              <a:rPr sz="1700" b="1" spc="-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700" b="1" spc="-2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700" b="1" spc="-1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1700" b="1" dirty="0">
                <a:latin typeface="Constantia" panose="02030602050306030303"/>
                <a:cs typeface="Constantia" panose="02030602050306030303"/>
              </a:rPr>
              <a:t>as</a:t>
            </a:r>
            <a:r>
              <a:rPr sz="1700" b="1" spc="-1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700" b="1" dirty="0">
                <a:latin typeface="Constantia" panose="02030602050306030303"/>
                <a:cs typeface="Constantia" panose="02030602050306030303"/>
              </a:rPr>
              <a:t>ular</a:t>
            </a:r>
            <a:r>
              <a:rPr sz="1700" b="1" spc="-1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700" b="1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700" b="1" spc="-2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700" b="1" spc="-3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17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700" b="1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700" b="1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1700" b="1" spc="-45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1700" b="1" dirty="0">
                <a:latin typeface="Constantia" panose="02030602050306030303"/>
                <a:cs typeface="Constantia" panose="02030602050306030303"/>
              </a:rPr>
              <a:t>e</a:t>
            </a:r>
            <a:endParaRPr sz="17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878" name="object 24"/>
          <p:cNvSpPr txBox="1"/>
          <p:nvPr/>
        </p:nvSpPr>
        <p:spPr>
          <a:xfrm>
            <a:off x="2551557" y="711453"/>
            <a:ext cx="266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 panose="020B0604020202020204"/>
                <a:cs typeface="Arial" panose="020B0604020202020204"/>
              </a:rPr>
              <a:t>of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48879" name="object 25"/>
          <p:cNvSpPr txBox="1">
            <a:spLocks noGrp="1"/>
          </p:cNvSpPr>
          <p:nvPr>
            <p:ph type="title"/>
          </p:nvPr>
        </p:nvSpPr>
        <p:spPr>
          <a:xfrm>
            <a:off x="402437" y="406400"/>
            <a:ext cx="16484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Arial" panose="020B0604020202020204"/>
                <a:cs typeface="Arial" panose="020B0604020202020204"/>
              </a:rPr>
              <a:t>Treatment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algorithm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 Cier</a:t>
            </a:r>
            <a:r>
              <a:rPr sz="2000" b="1" spc="10" dirty="0">
                <a:latin typeface="Arial" panose="020B0604020202020204"/>
                <a:cs typeface="Arial" panose="020B0604020202020204"/>
              </a:rPr>
              <a:t>n</a:t>
            </a:r>
            <a:r>
              <a:rPr sz="2000" b="1" spc="-35" dirty="0">
                <a:latin typeface="Arial" panose="020B0604020202020204"/>
                <a:cs typeface="Arial" panose="020B0604020202020204"/>
              </a:rPr>
              <a:t>y</a:t>
            </a:r>
            <a:r>
              <a:rPr sz="2000" b="1" dirty="0">
                <a:latin typeface="Arial" panose="020B0604020202020204"/>
                <a:cs typeface="Arial" panose="020B0604020202020204"/>
              </a:rPr>
              <a:t>-Mad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e</a:t>
            </a:r>
            <a:r>
              <a:rPr sz="2000" b="1" dirty="0">
                <a:latin typeface="Arial" panose="020B0604020202020204"/>
                <a:cs typeface="Arial" panose="020B0604020202020204"/>
              </a:rPr>
              <a:t>r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48880" name="object 26"/>
          <p:cNvSpPr txBox="1"/>
          <p:nvPr/>
        </p:nvSpPr>
        <p:spPr>
          <a:xfrm>
            <a:off x="402437" y="1321053"/>
            <a:ext cx="2416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73480" algn="l"/>
              </a:tabLst>
            </a:pPr>
            <a:r>
              <a:rPr sz="2000" b="1" dirty="0">
                <a:latin typeface="Arial" panose="020B0604020202020204"/>
                <a:cs typeface="Arial" panose="020B0604020202020204"/>
              </a:rPr>
              <a:t>Stage-2	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long-bone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48881" name="object 27"/>
          <p:cNvSpPr txBox="1"/>
          <p:nvPr/>
        </p:nvSpPr>
        <p:spPr>
          <a:xfrm>
            <a:off x="402437" y="1625854"/>
            <a:ext cx="1646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 panose="020B0604020202020204"/>
                <a:cs typeface="Arial" panose="020B0604020202020204"/>
              </a:rPr>
              <a:t>osteomyelitis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324350" y="0"/>
            <a:ext cx="1933575" cy="819150"/>
          </a:xfrm>
          <a:prstGeom prst="rect">
            <a:avLst/>
          </a:prstGeom>
        </p:spPr>
      </p:pic>
      <p:sp>
        <p:nvSpPr>
          <p:cNvPr id="1048882" name="object 3"/>
          <p:cNvSpPr txBox="1">
            <a:spLocks noGrp="1"/>
          </p:cNvSpPr>
          <p:nvPr>
            <p:ph type="title"/>
          </p:nvPr>
        </p:nvSpPr>
        <p:spPr>
          <a:xfrm>
            <a:off x="4759578" y="88772"/>
            <a:ext cx="106870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82550" marR="5080" indent="-70485">
              <a:lnSpc>
                <a:spcPts val="2210"/>
              </a:lnSpc>
              <a:spcBef>
                <a:spcPts val="335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opsy</a:t>
            </a:r>
            <a:r>
              <a:rPr sz="2000" b="1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&amp;  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Culture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47" name="object 4"/>
          <p:cNvGrpSpPr/>
          <p:nvPr/>
        </p:nvGrpSpPr>
        <p:grpSpPr>
          <a:xfrm>
            <a:off x="5280786" y="680593"/>
            <a:ext cx="2815590" cy="1015365"/>
            <a:chOff x="5280786" y="680593"/>
            <a:chExt cx="2815590" cy="1015365"/>
          </a:xfrm>
        </p:grpSpPr>
        <p:sp>
          <p:nvSpPr>
            <p:cNvPr id="1048883" name="object 5"/>
            <p:cNvSpPr/>
            <p:nvPr/>
          </p:nvSpPr>
          <p:spPr>
            <a:xfrm>
              <a:off x="5293486" y="693293"/>
              <a:ext cx="1444625" cy="353695"/>
            </a:xfrm>
            <a:custGeom>
              <a:avLst/>
              <a:gdLst/>
              <a:ahLst/>
              <a:cxnLst/>
              <a:rect l="l" t="t" r="r" b="b"/>
              <a:pathLst>
                <a:path w="1444625" h="353694">
                  <a:moveTo>
                    <a:pt x="0" y="0"/>
                  </a:moveTo>
                  <a:lnTo>
                    <a:pt x="0" y="176530"/>
                  </a:lnTo>
                  <a:lnTo>
                    <a:pt x="1444497" y="176530"/>
                  </a:lnTo>
                  <a:lnTo>
                    <a:pt x="1444497" y="353187"/>
                  </a:lnTo>
                </a:path>
              </a:pathLst>
            </a:custGeom>
            <a:ln w="25400">
              <a:solidFill>
                <a:srgbClr val="09569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93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2099" y="866775"/>
              <a:ext cx="2724150" cy="828675"/>
            </a:xfrm>
            <a:prstGeom prst="rect">
              <a:avLst/>
            </a:prstGeom>
          </p:spPr>
        </p:pic>
      </p:grpSp>
      <p:sp>
        <p:nvSpPr>
          <p:cNvPr id="1048884" name="object 7"/>
          <p:cNvSpPr txBox="1"/>
          <p:nvPr/>
        </p:nvSpPr>
        <p:spPr>
          <a:xfrm>
            <a:off x="5738240" y="971550"/>
            <a:ext cx="200660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51485" marR="5080" indent="-439420">
              <a:lnSpc>
                <a:spcPts val="2210"/>
              </a:lnSpc>
              <a:spcBef>
                <a:spcPts val="335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Initial</a:t>
            </a:r>
            <a:r>
              <a:rPr sz="2000" b="1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antibiotic </a:t>
            </a:r>
            <a:r>
              <a:rPr sz="2000" b="1" spc="-4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selection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48" name="object 8"/>
          <p:cNvGrpSpPr/>
          <p:nvPr/>
        </p:nvGrpSpPr>
        <p:grpSpPr>
          <a:xfrm>
            <a:off x="4943475" y="1555241"/>
            <a:ext cx="3600450" cy="988060"/>
            <a:chOff x="4943475" y="1555241"/>
            <a:chExt cx="3600450" cy="988060"/>
          </a:xfrm>
        </p:grpSpPr>
        <p:sp>
          <p:nvSpPr>
            <p:cNvPr id="1048885" name="object 9"/>
            <p:cNvSpPr/>
            <p:nvPr/>
          </p:nvSpPr>
          <p:spPr>
            <a:xfrm>
              <a:off x="6737985" y="1567941"/>
              <a:ext cx="12065" cy="226695"/>
            </a:xfrm>
            <a:custGeom>
              <a:avLst/>
              <a:gdLst/>
              <a:ahLst/>
              <a:cxnLst/>
              <a:rect l="l" t="t" r="r" b="b"/>
              <a:pathLst>
                <a:path w="12065" h="226694">
                  <a:moveTo>
                    <a:pt x="0" y="0"/>
                  </a:moveTo>
                  <a:lnTo>
                    <a:pt x="0" y="113284"/>
                  </a:lnTo>
                  <a:lnTo>
                    <a:pt x="11557" y="113284"/>
                  </a:lnTo>
                  <a:lnTo>
                    <a:pt x="11557" y="226568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94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3475" y="1676399"/>
              <a:ext cx="3600450" cy="866775"/>
            </a:xfrm>
            <a:prstGeom prst="rect">
              <a:avLst/>
            </a:prstGeom>
          </p:spPr>
        </p:pic>
      </p:grpSp>
      <p:sp>
        <p:nvSpPr>
          <p:cNvPr id="1048886" name="object 11"/>
          <p:cNvSpPr txBox="1"/>
          <p:nvPr/>
        </p:nvSpPr>
        <p:spPr>
          <a:xfrm>
            <a:off x="5401436" y="1775536"/>
            <a:ext cx="270383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ha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b="1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b="1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000" b="1" spc="4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ir</a:t>
            </a:r>
            <a:r>
              <a:rPr sz="2000" b="1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b="1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d/o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algn="ctr">
              <a:lnSpc>
                <a:spcPts val="2305"/>
              </a:lnSpc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cu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ltu</a:t>
            </a:r>
            <a:r>
              <a:rPr sz="2000" b="1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esults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49" name="object 12"/>
          <p:cNvGrpSpPr/>
          <p:nvPr/>
        </p:nvGrpSpPr>
        <p:grpSpPr>
          <a:xfrm>
            <a:off x="5353050" y="2415413"/>
            <a:ext cx="2819400" cy="1528445"/>
            <a:chOff x="5353050" y="2415413"/>
            <a:chExt cx="2819400" cy="1528445"/>
          </a:xfrm>
        </p:grpSpPr>
        <p:sp>
          <p:nvSpPr>
            <p:cNvPr id="1048887" name="object 13"/>
            <p:cNvSpPr/>
            <p:nvPr/>
          </p:nvSpPr>
          <p:spPr>
            <a:xfrm>
              <a:off x="6749541" y="2428113"/>
              <a:ext cx="17780" cy="379095"/>
            </a:xfrm>
            <a:custGeom>
              <a:avLst/>
              <a:gdLst/>
              <a:ahLst/>
              <a:cxnLst/>
              <a:rect l="l" t="t" r="r" b="b"/>
              <a:pathLst>
                <a:path w="17779" h="379094">
                  <a:moveTo>
                    <a:pt x="0" y="0"/>
                  </a:moveTo>
                  <a:lnTo>
                    <a:pt x="0" y="189229"/>
                  </a:lnTo>
                  <a:lnTo>
                    <a:pt x="17525" y="189229"/>
                  </a:lnTo>
                  <a:lnTo>
                    <a:pt x="17525" y="378587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95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3050" y="2552700"/>
              <a:ext cx="2819400" cy="1390650"/>
            </a:xfrm>
            <a:prstGeom prst="rect">
              <a:avLst/>
            </a:prstGeom>
          </p:spPr>
        </p:pic>
      </p:grpSp>
      <p:sp>
        <p:nvSpPr>
          <p:cNvPr id="1048888" name="object 15"/>
          <p:cNvSpPr txBox="1"/>
          <p:nvPr/>
        </p:nvSpPr>
        <p:spPr>
          <a:xfrm>
            <a:off x="5785230" y="2655570"/>
            <a:ext cx="1972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Constantia" panose="02030602050306030303"/>
                <a:cs typeface="Constantia" panose="02030602050306030303"/>
              </a:rPr>
              <a:t>6</a:t>
            </a:r>
            <a:r>
              <a:rPr sz="2000" b="1" spc="-3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k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b="1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ant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biotics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889" name="object 16"/>
          <p:cNvSpPr txBox="1"/>
          <p:nvPr/>
        </p:nvSpPr>
        <p:spPr>
          <a:xfrm>
            <a:off x="5966586" y="2935986"/>
            <a:ext cx="1604010" cy="889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7620" algn="ctr">
              <a:lnSpc>
                <a:spcPts val="2200"/>
              </a:lnSpc>
              <a:spcBef>
                <a:spcPts val="340"/>
              </a:spcBef>
            </a:pPr>
            <a:r>
              <a:rPr sz="2000" b="1" spc="-10" dirty="0">
                <a:latin typeface="Constantia" panose="02030602050306030303"/>
                <a:cs typeface="Constantia" panose="02030602050306030303"/>
              </a:rPr>
              <a:t>after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major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operative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spc="5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b="1" spc="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em</a:t>
            </a:r>
            <a:r>
              <a:rPr sz="2000" b="1" spc="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nt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50" name="object 17"/>
          <p:cNvGrpSpPr/>
          <p:nvPr/>
        </p:nvGrpSpPr>
        <p:grpSpPr>
          <a:xfrm>
            <a:off x="6754368" y="3720465"/>
            <a:ext cx="1542415" cy="946785"/>
            <a:chOff x="6754368" y="3720465"/>
            <a:chExt cx="1542415" cy="946785"/>
          </a:xfrm>
        </p:grpSpPr>
        <p:sp>
          <p:nvSpPr>
            <p:cNvPr id="1048890" name="object 18"/>
            <p:cNvSpPr/>
            <p:nvPr/>
          </p:nvSpPr>
          <p:spPr>
            <a:xfrm>
              <a:off x="6767068" y="3733165"/>
              <a:ext cx="803910" cy="478155"/>
            </a:xfrm>
            <a:custGeom>
              <a:avLst/>
              <a:gdLst/>
              <a:ahLst/>
              <a:cxnLst/>
              <a:rect l="l" t="t" r="r" b="b"/>
              <a:pathLst>
                <a:path w="803909" h="478154">
                  <a:moveTo>
                    <a:pt x="0" y="0"/>
                  </a:moveTo>
                  <a:lnTo>
                    <a:pt x="0" y="239014"/>
                  </a:lnTo>
                  <a:lnTo>
                    <a:pt x="803782" y="239014"/>
                  </a:lnTo>
                  <a:lnTo>
                    <a:pt x="803782" y="477901"/>
                  </a:lnTo>
                </a:path>
              </a:pathLst>
            </a:custGeom>
            <a:ln w="25399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96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8950" y="4086225"/>
              <a:ext cx="1457325" cy="581025"/>
            </a:xfrm>
            <a:prstGeom prst="rect">
              <a:avLst/>
            </a:prstGeom>
          </p:spPr>
        </p:pic>
      </p:grpSp>
      <p:sp>
        <p:nvSpPr>
          <p:cNvPr id="1048891" name="object 20"/>
          <p:cNvSpPr txBox="1"/>
          <p:nvPr/>
        </p:nvSpPr>
        <p:spPr>
          <a:xfrm>
            <a:off x="7139431" y="4186554"/>
            <a:ext cx="864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ilu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51" name="object 21"/>
          <p:cNvGrpSpPr/>
          <p:nvPr/>
        </p:nvGrpSpPr>
        <p:grpSpPr>
          <a:xfrm>
            <a:off x="6791325" y="4540630"/>
            <a:ext cx="1533525" cy="1231900"/>
            <a:chOff x="6791325" y="4540630"/>
            <a:chExt cx="1533525" cy="1231900"/>
          </a:xfrm>
        </p:grpSpPr>
        <p:sp>
          <p:nvSpPr>
            <p:cNvPr id="1048892" name="object 22"/>
            <p:cNvSpPr/>
            <p:nvPr/>
          </p:nvSpPr>
          <p:spPr>
            <a:xfrm>
              <a:off x="7559166" y="4553330"/>
              <a:ext cx="12065" cy="472440"/>
            </a:xfrm>
            <a:custGeom>
              <a:avLst/>
              <a:gdLst/>
              <a:ahLst/>
              <a:cxnLst/>
              <a:rect l="l" t="t" r="r" b="b"/>
              <a:pathLst>
                <a:path w="12065" h="472439">
                  <a:moveTo>
                    <a:pt x="11683" y="0"/>
                  </a:moveTo>
                  <a:lnTo>
                    <a:pt x="11683" y="236220"/>
                  </a:lnTo>
                  <a:lnTo>
                    <a:pt x="0" y="236220"/>
                  </a:lnTo>
                  <a:lnTo>
                    <a:pt x="0" y="472440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97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1325" y="4905374"/>
              <a:ext cx="1533525" cy="866775"/>
            </a:xfrm>
            <a:prstGeom prst="rect">
              <a:avLst/>
            </a:prstGeom>
          </p:spPr>
        </p:pic>
      </p:grpSp>
      <p:sp>
        <p:nvSpPr>
          <p:cNvPr id="1048893" name="object 24"/>
          <p:cNvSpPr txBox="1"/>
          <p:nvPr/>
        </p:nvSpPr>
        <p:spPr>
          <a:xfrm>
            <a:off x="7045832" y="5008626"/>
            <a:ext cx="102806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>
              <a:lnSpc>
                <a:spcPts val="2305"/>
              </a:lnSpc>
              <a:spcBef>
                <a:spcPts val="100"/>
              </a:spcBef>
            </a:pPr>
            <a:r>
              <a:rPr sz="2000" b="1" spc="-10" dirty="0">
                <a:latin typeface="Constantia" panose="02030602050306030303"/>
                <a:cs typeface="Constantia" panose="02030602050306030303"/>
              </a:rPr>
              <a:t>Retreat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2700">
              <a:lnSpc>
                <a:spcPts val="2305"/>
              </a:lnSpc>
            </a:pP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b="1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b="1" spc="-4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52" name="object 25"/>
          <p:cNvGrpSpPr/>
          <p:nvPr/>
        </p:nvGrpSpPr>
        <p:grpSpPr>
          <a:xfrm>
            <a:off x="5543550" y="3720465"/>
            <a:ext cx="1236345" cy="984885"/>
            <a:chOff x="5543550" y="3720465"/>
            <a:chExt cx="1236345" cy="984885"/>
          </a:xfrm>
        </p:grpSpPr>
        <p:sp>
          <p:nvSpPr>
            <p:cNvPr id="1048894" name="object 26"/>
            <p:cNvSpPr/>
            <p:nvPr/>
          </p:nvSpPr>
          <p:spPr>
            <a:xfrm>
              <a:off x="6148831" y="3733165"/>
              <a:ext cx="618490" cy="532765"/>
            </a:xfrm>
            <a:custGeom>
              <a:avLst/>
              <a:gdLst/>
              <a:ahLst/>
              <a:cxnLst/>
              <a:rect l="l" t="t" r="r" b="b"/>
              <a:pathLst>
                <a:path w="618490" h="532764">
                  <a:moveTo>
                    <a:pt x="618236" y="0"/>
                  </a:moveTo>
                  <a:lnTo>
                    <a:pt x="618236" y="266192"/>
                  </a:lnTo>
                  <a:lnTo>
                    <a:pt x="0" y="266192"/>
                  </a:lnTo>
                  <a:lnTo>
                    <a:pt x="0" y="532384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98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3550" y="4133850"/>
              <a:ext cx="1209675" cy="571500"/>
            </a:xfrm>
            <a:prstGeom prst="rect">
              <a:avLst/>
            </a:prstGeom>
          </p:spPr>
        </p:pic>
      </p:grpSp>
      <p:sp>
        <p:nvSpPr>
          <p:cNvPr id="1048895" name="object 28"/>
          <p:cNvSpPr txBox="1"/>
          <p:nvPr/>
        </p:nvSpPr>
        <p:spPr>
          <a:xfrm>
            <a:off x="5768085" y="4232859"/>
            <a:ext cx="7639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Ar</a:t>
            </a:r>
            <a:r>
              <a:rPr sz="2000" b="1" spc="-5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est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53" name="object 29"/>
          <p:cNvGrpSpPr/>
          <p:nvPr/>
        </p:nvGrpSpPr>
        <p:grpSpPr>
          <a:xfrm>
            <a:off x="2486025" y="680593"/>
            <a:ext cx="2820670" cy="891540"/>
            <a:chOff x="2486025" y="680593"/>
            <a:chExt cx="2820670" cy="891540"/>
          </a:xfrm>
        </p:grpSpPr>
        <p:sp>
          <p:nvSpPr>
            <p:cNvPr id="1048896" name="object 30"/>
            <p:cNvSpPr/>
            <p:nvPr/>
          </p:nvSpPr>
          <p:spPr>
            <a:xfrm>
              <a:off x="3533902" y="693293"/>
              <a:ext cx="1759585" cy="353695"/>
            </a:xfrm>
            <a:custGeom>
              <a:avLst/>
              <a:gdLst/>
              <a:ahLst/>
              <a:cxnLst/>
              <a:rect l="l" t="t" r="r" b="b"/>
              <a:pathLst>
                <a:path w="1759585" h="353694">
                  <a:moveTo>
                    <a:pt x="1759585" y="0"/>
                  </a:moveTo>
                  <a:lnTo>
                    <a:pt x="1759585" y="176530"/>
                  </a:lnTo>
                  <a:lnTo>
                    <a:pt x="0" y="176530"/>
                  </a:lnTo>
                  <a:lnTo>
                    <a:pt x="0" y="353187"/>
                  </a:lnTo>
                </a:path>
              </a:pathLst>
            </a:custGeom>
            <a:ln w="25399">
              <a:solidFill>
                <a:srgbClr val="09569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299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6025" y="952500"/>
              <a:ext cx="2085975" cy="619125"/>
            </a:xfrm>
            <a:prstGeom prst="rect">
              <a:avLst/>
            </a:prstGeom>
          </p:spPr>
        </p:pic>
      </p:grpSp>
      <p:sp>
        <p:nvSpPr>
          <p:cNvPr id="1048897" name="object 32"/>
          <p:cNvSpPr txBox="1"/>
          <p:nvPr/>
        </p:nvSpPr>
        <p:spPr>
          <a:xfrm>
            <a:off x="2711576" y="1054734"/>
            <a:ext cx="16446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Debridement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54" name="object 33"/>
          <p:cNvGrpSpPr/>
          <p:nvPr/>
        </p:nvGrpSpPr>
        <p:grpSpPr>
          <a:xfrm>
            <a:off x="2647950" y="1442847"/>
            <a:ext cx="1762125" cy="1224280"/>
            <a:chOff x="2647950" y="1442847"/>
            <a:chExt cx="1762125" cy="1224280"/>
          </a:xfrm>
        </p:grpSpPr>
        <p:sp>
          <p:nvSpPr>
            <p:cNvPr id="1048898" name="object 34"/>
            <p:cNvSpPr/>
            <p:nvPr/>
          </p:nvSpPr>
          <p:spPr>
            <a:xfrm>
              <a:off x="3533902" y="1455547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187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300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7950" y="1743075"/>
              <a:ext cx="1762125" cy="923925"/>
            </a:xfrm>
            <a:prstGeom prst="rect">
              <a:avLst/>
            </a:prstGeom>
          </p:spPr>
        </p:pic>
      </p:grpSp>
      <p:sp>
        <p:nvSpPr>
          <p:cNvPr id="1048899" name="object 36"/>
          <p:cNvSpPr txBox="1"/>
          <p:nvPr/>
        </p:nvSpPr>
        <p:spPr>
          <a:xfrm>
            <a:off x="2937129" y="1845691"/>
            <a:ext cx="119888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</a:pPr>
            <a:r>
              <a:rPr sz="2000" b="1" spc="-25" dirty="0">
                <a:latin typeface="Constantia" panose="02030602050306030303"/>
                <a:cs typeface="Constantia" panose="02030602050306030303"/>
              </a:rPr>
              <a:t>Hardware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08585">
              <a:lnSpc>
                <a:spcPts val="2305"/>
              </a:lnSpc>
            </a:pPr>
            <a:r>
              <a:rPr sz="2000" b="1" spc="-15" dirty="0">
                <a:latin typeface="Constantia" panose="02030602050306030303"/>
                <a:cs typeface="Constantia" panose="02030602050306030303"/>
              </a:rPr>
              <a:t>removal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55" name="object 37"/>
          <p:cNvGrpSpPr/>
          <p:nvPr/>
        </p:nvGrpSpPr>
        <p:grpSpPr>
          <a:xfrm>
            <a:off x="1971675" y="2541142"/>
            <a:ext cx="3133725" cy="1517015"/>
            <a:chOff x="1971675" y="2541142"/>
            <a:chExt cx="3133725" cy="1517015"/>
          </a:xfrm>
        </p:grpSpPr>
        <p:sp>
          <p:nvSpPr>
            <p:cNvPr id="1048900" name="object 38"/>
            <p:cNvSpPr/>
            <p:nvPr/>
          </p:nvSpPr>
          <p:spPr>
            <a:xfrm>
              <a:off x="3533902" y="2553842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314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301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1675" y="2666999"/>
              <a:ext cx="3133725" cy="1390650"/>
            </a:xfrm>
            <a:prstGeom prst="rect">
              <a:avLst/>
            </a:prstGeom>
          </p:spPr>
        </p:pic>
      </p:grpSp>
      <p:sp>
        <p:nvSpPr>
          <p:cNvPr id="1048901" name="object 40"/>
          <p:cNvSpPr txBox="1"/>
          <p:nvPr/>
        </p:nvSpPr>
        <p:spPr>
          <a:xfrm>
            <a:off x="2238501" y="2769235"/>
            <a:ext cx="2597785" cy="11696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905" algn="ctr">
              <a:lnSpc>
                <a:spcPct val="92000"/>
              </a:lnSpc>
              <a:spcBef>
                <a:spcPts val="300"/>
              </a:spcBef>
            </a:pPr>
            <a:r>
              <a:rPr sz="2000" b="1" dirty="0">
                <a:latin typeface="Constantia" panose="02030602050306030303"/>
                <a:cs typeface="Constantia" panose="02030602050306030303"/>
              </a:rPr>
              <a:t>Dead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space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 management,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beads, </a:t>
            </a:r>
            <a:r>
              <a:rPr sz="2000" b="1" spc="-4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b="1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b="1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ft</a:t>
            </a:r>
            <a:r>
              <a:rPr sz="2000" b="1" spc="-3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2000" b="1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&amp;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muscle  </a:t>
            </a:r>
            <a:r>
              <a:rPr sz="2000" b="1" spc="25" dirty="0">
                <a:latin typeface="Constantia" panose="02030602050306030303"/>
                <a:cs typeface="Constantia" panose="02030602050306030303"/>
              </a:rPr>
              <a:t>flaps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56" name="object 41"/>
          <p:cNvGrpSpPr/>
          <p:nvPr/>
        </p:nvGrpSpPr>
        <p:grpSpPr>
          <a:xfrm>
            <a:off x="2247900" y="3847846"/>
            <a:ext cx="2562225" cy="1753235"/>
            <a:chOff x="2247900" y="3847846"/>
            <a:chExt cx="2562225" cy="1753235"/>
          </a:xfrm>
        </p:grpSpPr>
        <p:sp>
          <p:nvSpPr>
            <p:cNvPr id="1048902" name="object 42"/>
            <p:cNvSpPr/>
            <p:nvPr/>
          </p:nvSpPr>
          <p:spPr>
            <a:xfrm>
              <a:off x="3533902" y="3860546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5">
                  <a:moveTo>
                    <a:pt x="0" y="0"/>
                  </a:moveTo>
                  <a:lnTo>
                    <a:pt x="0" y="353186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302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7900" y="4000500"/>
              <a:ext cx="2562225" cy="1600200"/>
            </a:xfrm>
            <a:prstGeom prst="rect">
              <a:avLst/>
            </a:prstGeom>
          </p:spPr>
        </p:pic>
      </p:grpSp>
      <p:sp>
        <p:nvSpPr>
          <p:cNvPr id="1048903" name="object 44"/>
          <p:cNvSpPr txBox="1"/>
          <p:nvPr/>
        </p:nvSpPr>
        <p:spPr>
          <a:xfrm>
            <a:off x="2519933" y="4016730"/>
            <a:ext cx="2028189" cy="146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" algn="ctr">
              <a:lnSpc>
                <a:spcPct val="127000"/>
              </a:lnSpc>
              <a:spcBef>
                <a:spcPts val="100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Stabilisation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external</a:t>
            </a:r>
            <a:r>
              <a:rPr sz="2000" b="1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fixation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407035" marR="397510" indent="64135" algn="ctr">
              <a:lnSpc>
                <a:spcPts val="2200"/>
              </a:lnSpc>
              <a:spcBef>
                <a:spcPts val="890"/>
              </a:spcBef>
            </a:pPr>
            <a:r>
              <a:rPr sz="2000" b="1" spc="-15" dirty="0">
                <a:latin typeface="Constantia" panose="02030602050306030303"/>
                <a:cs typeface="Constantia" panose="02030602050306030303"/>
              </a:rPr>
              <a:t>Ilizarov </a:t>
            </a:r>
            <a:r>
              <a:rPr sz="2000" b="1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4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b="1" dirty="0">
                <a:latin typeface="Constantia" panose="02030602050306030303"/>
                <a:cs typeface="Constantia" panose="02030602050306030303"/>
              </a:rPr>
              <a:t>echnique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grpSp>
        <p:nvGrpSpPr>
          <p:cNvPr id="257" name="object 45"/>
          <p:cNvGrpSpPr/>
          <p:nvPr/>
        </p:nvGrpSpPr>
        <p:grpSpPr>
          <a:xfrm>
            <a:off x="2105025" y="3733800"/>
            <a:ext cx="3098165" cy="2705100"/>
            <a:chOff x="2105025" y="3733800"/>
            <a:chExt cx="3098165" cy="2705100"/>
          </a:xfrm>
        </p:grpSpPr>
        <p:sp>
          <p:nvSpPr>
            <p:cNvPr id="1048904" name="object 46"/>
            <p:cNvSpPr/>
            <p:nvPr/>
          </p:nvSpPr>
          <p:spPr>
            <a:xfrm>
              <a:off x="3533902" y="5431789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5">
                  <a:moveTo>
                    <a:pt x="0" y="0"/>
                  </a:moveTo>
                  <a:lnTo>
                    <a:pt x="0" y="353199"/>
                  </a:lnTo>
                </a:path>
              </a:pathLst>
            </a:custGeom>
            <a:ln w="25400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7303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5025" y="5734050"/>
              <a:ext cx="2847975" cy="704850"/>
            </a:xfrm>
            <a:prstGeom prst="rect">
              <a:avLst/>
            </a:prstGeom>
          </p:spPr>
        </p:pic>
        <p:sp>
          <p:nvSpPr>
            <p:cNvPr id="1048905" name="object 48"/>
            <p:cNvSpPr/>
            <p:nvPr/>
          </p:nvSpPr>
          <p:spPr>
            <a:xfrm>
              <a:off x="4406264" y="3733800"/>
              <a:ext cx="796925" cy="1986914"/>
            </a:xfrm>
            <a:custGeom>
              <a:avLst/>
              <a:gdLst/>
              <a:ahLst/>
              <a:cxnLst/>
              <a:rect l="l" t="t" r="r" b="b"/>
              <a:pathLst>
                <a:path w="796925" h="1986914">
                  <a:moveTo>
                    <a:pt x="754995" y="52872"/>
                  </a:moveTo>
                  <a:lnTo>
                    <a:pt x="732900" y="70577"/>
                  </a:lnTo>
                  <a:lnTo>
                    <a:pt x="0" y="1976069"/>
                  </a:lnTo>
                  <a:lnTo>
                    <a:pt x="26670" y="1986330"/>
                  </a:lnTo>
                  <a:lnTo>
                    <a:pt x="759529" y="80847"/>
                  </a:lnTo>
                  <a:lnTo>
                    <a:pt x="754995" y="52872"/>
                  </a:lnTo>
                  <a:close/>
                </a:path>
                <a:path w="796925" h="1986914">
                  <a:moveTo>
                    <a:pt x="778797" y="21336"/>
                  </a:moveTo>
                  <a:lnTo>
                    <a:pt x="751839" y="21336"/>
                  </a:lnTo>
                  <a:lnTo>
                    <a:pt x="778510" y="31495"/>
                  </a:lnTo>
                  <a:lnTo>
                    <a:pt x="759529" y="80847"/>
                  </a:lnTo>
                  <a:lnTo>
                    <a:pt x="768223" y="134493"/>
                  </a:lnTo>
                  <a:lnTo>
                    <a:pt x="775588" y="139700"/>
                  </a:lnTo>
                  <a:lnTo>
                    <a:pt x="791210" y="137160"/>
                  </a:lnTo>
                  <a:lnTo>
                    <a:pt x="796417" y="129920"/>
                  </a:lnTo>
                  <a:lnTo>
                    <a:pt x="778797" y="21336"/>
                  </a:lnTo>
                  <a:close/>
                </a:path>
                <a:path w="796925" h="1986914">
                  <a:moveTo>
                    <a:pt x="775335" y="0"/>
                  </a:moveTo>
                  <a:lnTo>
                    <a:pt x="672592" y="82295"/>
                  </a:lnTo>
                  <a:lnTo>
                    <a:pt x="671702" y="91186"/>
                  </a:lnTo>
                  <a:lnTo>
                    <a:pt x="676529" y="97408"/>
                  </a:lnTo>
                  <a:lnTo>
                    <a:pt x="681482" y="103505"/>
                  </a:lnTo>
                  <a:lnTo>
                    <a:pt x="690499" y="104520"/>
                  </a:lnTo>
                  <a:lnTo>
                    <a:pt x="732900" y="70577"/>
                  </a:lnTo>
                  <a:lnTo>
                    <a:pt x="751839" y="21336"/>
                  </a:lnTo>
                  <a:lnTo>
                    <a:pt x="778797" y="21336"/>
                  </a:lnTo>
                  <a:lnTo>
                    <a:pt x="775335" y="0"/>
                  </a:lnTo>
                  <a:close/>
                </a:path>
                <a:path w="796925" h="1986914">
                  <a:moveTo>
                    <a:pt x="771175" y="28701"/>
                  </a:moveTo>
                  <a:lnTo>
                    <a:pt x="751077" y="28701"/>
                  </a:lnTo>
                  <a:lnTo>
                    <a:pt x="774064" y="37592"/>
                  </a:lnTo>
                  <a:lnTo>
                    <a:pt x="754995" y="52872"/>
                  </a:lnTo>
                  <a:lnTo>
                    <a:pt x="759529" y="80847"/>
                  </a:lnTo>
                  <a:lnTo>
                    <a:pt x="778510" y="31495"/>
                  </a:lnTo>
                  <a:lnTo>
                    <a:pt x="771175" y="28701"/>
                  </a:lnTo>
                  <a:close/>
                </a:path>
                <a:path w="796925" h="1986914">
                  <a:moveTo>
                    <a:pt x="751839" y="21336"/>
                  </a:moveTo>
                  <a:lnTo>
                    <a:pt x="732900" y="70577"/>
                  </a:lnTo>
                  <a:lnTo>
                    <a:pt x="754995" y="52872"/>
                  </a:lnTo>
                  <a:lnTo>
                    <a:pt x="751077" y="28701"/>
                  </a:lnTo>
                  <a:lnTo>
                    <a:pt x="771175" y="28701"/>
                  </a:lnTo>
                  <a:lnTo>
                    <a:pt x="751839" y="21336"/>
                  </a:lnTo>
                  <a:close/>
                </a:path>
                <a:path w="796925" h="1986914">
                  <a:moveTo>
                    <a:pt x="751077" y="28701"/>
                  </a:moveTo>
                  <a:lnTo>
                    <a:pt x="754995" y="52872"/>
                  </a:lnTo>
                  <a:lnTo>
                    <a:pt x="774064" y="37592"/>
                  </a:lnTo>
                  <a:lnTo>
                    <a:pt x="751077" y="28701"/>
                  </a:lnTo>
                  <a:close/>
                </a:path>
              </a:pathLst>
            </a:custGeom>
            <a:solidFill>
              <a:srgbClr val="F0FAF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8906" name="object 49"/>
          <p:cNvSpPr txBox="1"/>
          <p:nvPr/>
        </p:nvSpPr>
        <p:spPr>
          <a:xfrm>
            <a:off x="307340" y="142113"/>
            <a:ext cx="1882139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27505" algn="l"/>
              </a:tabLst>
            </a:pPr>
            <a:r>
              <a:rPr sz="2000" b="1" spc="-15" dirty="0">
                <a:latin typeface="Arial" panose="020B0604020202020204"/>
                <a:cs typeface="Arial" panose="020B0604020202020204"/>
              </a:rPr>
              <a:t>Treatment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algor</a:t>
            </a:r>
            <a:r>
              <a:rPr sz="2000" b="1" spc="-20" dirty="0">
                <a:latin typeface="Arial" panose="020B0604020202020204"/>
                <a:cs typeface="Arial" panose="020B0604020202020204"/>
              </a:rPr>
              <a:t>i</a:t>
            </a:r>
            <a:r>
              <a:rPr sz="2000" b="1" dirty="0">
                <a:latin typeface="Arial" panose="020B0604020202020204"/>
                <a:cs typeface="Arial" panose="020B0604020202020204"/>
              </a:rPr>
              <a:t>thm	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of  Cierny-Mader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 Stages-3</a:t>
            </a:r>
            <a:r>
              <a:rPr sz="2000" b="1" spc="19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and</a:t>
            </a:r>
            <a:r>
              <a:rPr sz="2000" b="1" spc="21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4 </a:t>
            </a:r>
            <a:r>
              <a:rPr sz="2000" b="1" spc="-54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long-bone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osteomyelitis.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48907" name="object 50"/>
          <p:cNvSpPr txBox="1"/>
          <p:nvPr/>
        </p:nvSpPr>
        <p:spPr>
          <a:xfrm>
            <a:off x="227177" y="5857747"/>
            <a:ext cx="6783070" cy="100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256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nstantia" panose="02030602050306030303"/>
                <a:cs typeface="Constantia" panose="02030602050306030303"/>
              </a:rPr>
              <a:t>Soft</a:t>
            </a:r>
            <a:r>
              <a:rPr sz="2000" b="1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5" dirty="0">
                <a:latin typeface="Constantia" panose="02030602050306030303"/>
                <a:cs typeface="Constantia" panose="02030602050306030303"/>
              </a:rPr>
              <a:t>tissue</a:t>
            </a:r>
            <a:r>
              <a:rPr sz="2000" b="1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spc="-30" dirty="0">
                <a:latin typeface="Constantia" panose="02030602050306030303"/>
                <a:cs typeface="Constantia" panose="02030602050306030303"/>
              </a:rPr>
              <a:t>coverage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950">
              <a:latin typeface="Constantia" panose="02030602050306030303"/>
              <a:cs typeface="Constantia" panose="02030602050306030303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 panose="020B0604020202020204"/>
                <a:cs typeface="Arial" panose="020B0604020202020204"/>
              </a:rPr>
              <a:t>Osteomyelitis</a:t>
            </a:r>
            <a:r>
              <a:rPr sz="14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in</a:t>
            </a:r>
            <a:r>
              <a:rPr sz="14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long</a:t>
            </a:r>
            <a:r>
              <a:rPr sz="14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bones,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L</a:t>
            </a:r>
            <a:r>
              <a:rPr sz="14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.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latin typeface="Arial" panose="020B0604020202020204"/>
                <a:cs typeface="Arial" panose="020B0604020202020204"/>
              </a:rPr>
              <a:t>Lazzarini,J.T.Mader,JBJS.Am.2004;86:2305-2318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object 2"/>
          <p:cNvSpPr txBox="1">
            <a:spLocks noGrp="1"/>
          </p:cNvSpPr>
          <p:nvPr>
            <p:ph type="title"/>
          </p:nvPr>
        </p:nvSpPr>
        <p:spPr>
          <a:xfrm>
            <a:off x="444500" y="443864"/>
            <a:ext cx="32829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ANTIBIOTICS</a:t>
            </a:r>
            <a:endParaRPr spc="-15" dirty="0"/>
          </a:p>
        </p:txBody>
      </p:sp>
      <p:sp>
        <p:nvSpPr>
          <p:cNvPr id="1048909" name="object 3"/>
          <p:cNvSpPr txBox="1"/>
          <p:nvPr/>
        </p:nvSpPr>
        <p:spPr>
          <a:xfrm>
            <a:off x="535940" y="1531365"/>
            <a:ext cx="5681345" cy="4314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IV</a:t>
            </a:r>
            <a:r>
              <a:rPr sz="2000" spc="-1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ant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bi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tics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17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Nafcillin/oxacillin/nafcillin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rifampcin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7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Vancomycin/ampicillin/cefazolin/ceftriaxone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2700" marR="5080">
              <a:lnSpc>
                <a:spcPts val="4480"/>
              </a:lnSpc>
              <a:spcBef>
                <a:spcPts val="49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Clinda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cin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/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sulbact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m/p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acill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n/t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z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actam 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ORAL</a:t>
            </a:r>
            <a:r>
              <a:rPr sz="2000" spc="-9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antibiotics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159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Clindamycin/rifampcin/cotrimoxazole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17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Fluo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q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uin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lones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am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–v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ganisms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7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Linezolid-oral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&amp;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IV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antibiotics—MRSA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304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30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8910" name="object 5"/>
          <p:cNvSpPr txBox="1"/>
          <p:nvPr/>
        </p:nvSpPr>
        <p:spPr>
          <a:xfrm>
            <a:off x="497840" y="1951989"/>
            <a:ext cx="699643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51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24485" algn="l"/>
                <a:tab pos="3251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Rifampicin</a:t>
            </a:r>
            <a:r>
              <a:rPr sz="2000" spc="4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-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1</a:t>
            </a:r>
            <a:r>
              <a:rPr sz="1950" spc="7" baseline="26000" dirty="0">
                <a:latin typeface="Constantia" panose="02030602050306030303"/>
                <a:cs typeface="Constantia" panose="02030602050306030303"/>
              </a:rPr>
              <a:t>st</a:t>
            </a:r>
            <a:r>
              <a:rPr sz="1950" spc="209" baseline="26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line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anti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staph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antibiotic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chronic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3251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24485" algn="l"/>
                <a:tab pos="325120" algn="l"/>
              </a:tabLst>
            </a:pPr>
            <a:r>
              <a:rPr sz="2000" spc="-25" dirty="0">
                <a:latin typeface="Constantia" panose="02030602050306030303"/>
                <a:cs typeface="Constantia" panose="02030602050306030303"/>
              </a:rPr>
              <a:t>It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achieves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intraleukocytic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bactericidal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action.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11" name="object 6"/>
          <p:cNvSpPr txBox="1"/>
          <p:nvPr/>
        </p:nvSpPr>
        <p:spPr>
          <a:xfrm>
            <a:off x="618540" y="6250025"/>
            <a:ext cx="6396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onstantia" panose="02030602050306030303"/>
                <a:cs typeface="Constantia" panose="02030602050306030303"/>
              </a:rPr>
              <a:t>Ramos</a:t>
            </a:r>
            <a:r>
              <a:rPr sz="16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0" dirty="0">
                <a:latin typeface="Constantia" panose="02030602050306030303"/>
                <a:cs typeface="Constantia" panose="02030602050306030303"/>
              </a:rPr>
              <a:t>OM:</a:t>
            </a:r>
            <a:r>
              <a:rPr sz="16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0" dirty="0">
                <a:latin typeface="Constantia" panose="02030602050306030303"/>
                <a:cs typeface="Constantia" panose="02030602050306030303"/>
              </a:rPr>
              <a:t>Chronic</a:t>
            </a:r>
            <a:r>
              <a:rPr sz="16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0" dirty="0">
                <a:latin typeface="Constantia" panose="02030602050306030303"/>
                <a:cs typeface="Constantia" panose="02030602050306030303"/>
              </a:rPr>
              <a:t>osteomylitis</a:t>
            </a:r>
            <a:r>
              <a:rPr sz="16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16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0" dirty="0">
                <a:latin typeface="Constantia" panose="02030602050306030303"/>
                <a:cs typeface="Constantia" panose="02030602050306030303"/>
              </a:rPr>
              <a:t>children.</a:t>
            </a:r>
            <a:r>
              <a:rPr sz="16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0" dirty="0">
                <a:latin typeface="Constantia" panose="02030602050306030303"/>
                <a:cs typeface="Constantia" panose="02030602050306030303"/>
              </a:rPr>
              <a:t>Paedi</a:t>
            </a:r>
            <a:r>
              <a:rPr sz="16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0" dirty="0">
                <a:latin typeface="Constantia" panose="02030602050306030303"/>
                <a:cs typeface="Constantia" panose="02030602050306030303"/>
              </a:rPr>
              <a:t>Infe</a:t>
            </a:r>
            <a:r>
              <a:rPr sz="16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5" dirty="0">
                <a:latin typeface="Constantia" panose="02030602050306030303"/>
                <a:cs typeface="Constantia" panose="02030602050306030303"/>
              </a:rPr>
              <a:t>Dis</a:t>
            </a:r>
            <a:r>
              <a:rPr sz="16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5" dirty="0">
                <a:latin typeface="Constantia" panose="02030602050306030303"/>
                <a:cs typeface="Constantia" panose="02030602050306030303"/>
              </a:rPr>
              <a:t>J</a:t>
            </a:r>
            <a:r>
              <a:rPr sz="16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0" dirty="0">
                <a:latin typeface="Constantia" panose="02030602050306030303"/>
                <a:cs typeface="Constantia" panose="02030602050306030303"/>
              </a:rPr>
              <a:t>2002;</a:t>
            </a:r>
            <a:r>
              <a:rPr sz="16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5" dirty="0">
                <a:latin typeface="Constantia" panose="02030602050306030303"/>
                <a:cs typeface="Constantia" panose="02030602050306030303"/>
              </a:rPr>
              <a:t>21:431</a:t>
            </a:r>
            <a:endParaRPr sz="16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5618054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2" name="object 2"/>
          <p:cNvSpPr txBox="1"/>
          <p:nvPr/>
        </p:nvSpPr>
        <p:spPr>
          <a:xfrm>
            <a:off x="773074" y="2821051"/>
            <a:ext cx="7722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04607A"/>
                </a:solidFill>
                <a:latin typeface="Palatino Linotype" panose="02040502050505030304"/>
                <a:cs typeface="Palatino Linotype" panose="02040502050505030304"/>
              </a:rPr>
              <a:t>Surgical</a:t>
            </a:r>
            <a:r>
              <a:rPr sz="7200" b="1" spc="-90" dirty="0">
                <a:solidFill>
                  <a:srgbClr val="04607A"/>
                </a:solidFill>
                <a:latin typeface="Palatino Linotype" panose="02040502050505030304"/>
                <a:cs typeface="Palatino Linotype" panose="02040502050505030304"/>
              </a:rPr>
              <a:t> </a:t>
            </a:r>
            <a:r>
              <a:rPr sz="7200" b="1" spc="-5" dirty="0">
                <a:solidFill>
                  <a:srgbClr val="04607A"/>
                </a:solidFill>
                <a:latin typeface="Palatino Linotype" panose="02040502050505030304"/>
                <a:cs typeface="Palatino Linotype" panose="02040502050505030304"/>
              </a:rPr>
              <a:t>treatment</a:t>
            </a:r>
            <a:endParaRPr sz="7200">
              <a:latin typeface="Palatino Linotype" panose="02040502050505030304"/>
              <a:cs typeface="Palatino Linotype" panose="02040502050505030304"/>
            </a:endParaRPr>
          </a:p>
        </p:txBody>
      </p:sp>
      <p:sp>
        <p:nvSpPr>
          <p:cNvPr id="1048913" name="object 3"/>
          <p:cNvSpPr txBox="1"/>
          <p:nvPr/>
        </p:nvSpPr>
        <p:spPr>
          <a:xfrm>
            <a:off x="2188210" y="739521"/>
            <a:ext cx="4624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60" dirty="0"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2800" b="1" i="1" spc="-15" dirty="0"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i="1" spc="-5" dirty="0"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wait</a:t>
            </a:r>
            <a:r>
              <a:rPr sz="2800" b="1" i="1" dirty="0"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i="1" spc="-5" dirty="0"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is</a:t>
            </a:r>
            <a:r>
              <a:rPr sz="2800" b="1" i="1" spc="-10" dirty="0"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i="1" spc="-5" dirty="0"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2800" b="1" i="1" spc="5" dirty="0"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i="1" spc="-5" dirty="0"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invite</a:t>
            </a:r>
            <a:r>
              <a:rPr sz="2800" b="1" i="1" spc="-10" dirty="0"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i="1" dirty="0"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disaster</a:t>
            </a:r>
            <a:r>
              <a:rPr sz="180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object 2"/>
          <p:cNvGrpSpPr/>
          <p:nvPr/>
        </p:nvGrpSpPr>
        <p:grpSpPr>
          <a:xfrm>
            <a:off x="298450" y="1430400"/>
            <a:ext cx="2832100" cy="2614930"/>
            <a:chOff x="298450" y="1430400"/>
            <a:chExt cx="2832100" cy="2614930"/>
          </a:xfrm>
        </p:grpSpPr>
        <p:sp>
          <p:nvSpPr>
            <p:cNvPr id="1048604" name="object 3"/>
            <p:cNvSpPr/>
            <p:nvPr/>
          </p:nvSpPr>
          <p:spPr>
            <a:xfrm>
              <a:off x="304800" y="1436750"/>
              <a:ext cx="2819400" cy="2602230"/>
            </a:xfrm>
            <a:custGeom>
              <a:avLst/>
              <a:gdLst/>
              <a:ahLst/>
              <a:cxnLst/>
              <a:rect l="l" t="t" r="r" b="b"/>
              <a:pathLst>
                <a:path w="2819400" h="2602229">
                  <a:moveTo>
                    <a:pt x="2743200" y="0"/>
                  </a:moveTo>
                  <a:lnTo>
                    <a:pt x="1644650" y="849249"/>
                  </a:lnTo>
                  <a:lnTo>
                    <a:pt x="0" y="849249"/>
                  </a:lnTo>
                  <a:lnTo>
                    <a:pt x="0" y="2601849"/>
                  </a:lnTo>
                  <a:lnTo>
                    <a:pt x="2819400" y="2601849"/>
                  </a:lnTo>
                  <a:lnTo>
                    <a:pt x="2819400" y="849249"/>
                  </a:lnTo>
                  <a:lnTo>
                    <a:pt x="2349500" y="849249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05" name="object 4"/>
            <p:cNvSpPr/>
            <p:nvPr/>
          </p:nvSpPr>
          <p:spPr>
            <a:xfrm>
              <a:off x="304800" y="1436750"/>
              <a:ext cx="2819400" cy="2602230"/>
            </a:xfrm>
            <a:custGeom>
              <a:avLst/>
              <a:gdLst/>
              <a:ahLst/>
              <a:cxnLst/>
              <a:rect l="l" t="t" r="r" b="b"/>
              <a:pathLst>
                <a:path w="2819400" h="2602229">
                  <a:moveTo>
                    <a:pt x="0" y="849249"/>
                  </a:moveTo>
                  <a:lnTo>
                    <a:pt x="1644650" y="849249"/>
                  </a:lnTo>
                  <a:lnTo>
                    <a:pt x="2743200" y="0"/>
                  </a:lnTo>
                  <a:lnTo>
                    <a:pt x="2349500" y="849249"/>
                  </a:lnTo>
                  <a:lnTo>
                    <a:pt x="2819400" y="849249"/>
                  </a:lnTo>
                  <a:lnTo>
                    <a:pt x="2819400" y="1141349"/>
                  </a:lnTo>
                  <a:lnTo>
                    <a:pt x="2819400" y="1579499"/>
                  </a:lnTo>
                  <a:lnTo>
                    <a:pt x="2819400" y="2601849"/>
                  </a:lnTo>
                  <a:lnTo>
                    <a:pt x="2349500" y="2601849"/>
                  </a:lnTo>
                  <a:lnTo>
                    <a:pt x="1644650" y="2601849"/>
                  </a:lnTo>
                  <a:lnTo>
                    <a:pt x="0" y="2601849"/>
                  </a:lnTo>
                  <a:lnTo>
                    <a:pt x="0" y="1579499"/>
                  </a:lnTo>
                  <a:lnTo>
                    <a:pt x="0" y="1141349"/>
                  </a:lnTo>
                  <a:lnTo>
                    <a:pt x="0" y="8492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8606" name="object 5"/>
          <p:cNvSpPr txBox="1"/>
          <p:nvPr/>
        </p:nvSpPr>
        <p:spPr>
          <a:xfrm>
            <a:off x="383540" y="2318130"/>
            <a:ext cx="2087880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spc="-10" dirty="0">
                <a:latin typeface="Tahoma" panose="020B0604030504040204"/>
                <a:cs typeface="Tahoma" panose="020B0604030504040204"/>
              </a:rPr>
              <a:t>In</a:t>
            </a:r>
            <a:r>
              <a:rPr sz="1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infants: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469265" marR="5080" indent="69850">
              <a:lnSpc>
                <a:spcPct val="95000"/>
              </a:lnSpc>
              <a:spcBef>
                <a:spcPts val="65"/>
              </a:spcBef>
            </a:pPr>
            <a:r>
              <a:rPr sz="1900" spc="-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1900" spc="-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tap</a:t>
            </a:r>
            <a:r>
              <a:rPr sz="1900" spc="-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1900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yl</a:t>
            </a:r>
            <a:r>
              <a:rPr sz="1900" spc="-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1900" spc="-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1900" spc="-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1900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ccus  </a:t>
            </a:r>
            <a:r>
              <a:rPr sz="1900" spc="-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aureus </a:t>
            </a:r>
            <a:r>
              <a:rPr sz="1900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Streptococcus </a:t>
            </a:r>
            <a:r>
              <a:rPr sz="1900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agalactiae </a:t>
            </a:r>
            <a:r>
              <a:rPr sz="1900" spc="-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Escherichia</a:t>
            </a:r>
            <a:r>
              <a:rPr sz="1900" spc="-8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coli</a:t>
            </a:r>
            <a:endParaRPr sz="19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29" name="object 6"/>
          <p:cNvGrpSpPr/>
          <p:nvPr/>
        </p:nvGrpSpPr>
        <p:grpSpPr>
          <a:xfrm>
            <a:off x="3270250" y="1830451"/>
            <a:ext cx="2984500" cy="2672080"/>
            <a:chOff x="3270250" y="1830451"/>
            <a:chExt cx="2984500" cy="2672080"/>
          </a:xfrm>
        </p:grpSpPr>
        <p:sp>
          <p:nvSpPr>
            <p:cNvPr id="1048607" name="object 7"/>
            <p:cNvSpPr/>
            <p:nvPr/>
          </p:nvSpPr>
          <p:spPr>
            <a:xfrm>
              <a:off x="3276600" y="1836801"/>
              <a:ext cx="2971800" cy="2659380"/>
            </a:xfrm>
            <a:custGeom>
              <a:avLst/>
              <a:gdLst/>
              <a:ahLst/>
              <a:cxnLst/>
              <a:rect l="l" t="t" r="r" b="b"/>
              <a:pathLst>
                <a:path w="2971800" h="2659379">
                  <a:moveTo>
                    <a:pt x="1104900" y="0"/>
                  </a:moveTo>
                  <a:lnTo>
                    <a:pt x="495300" y="449199"/>
                  </a:lnTo>
                  <a:lnTo>
                    <a:pt x="0" y="449199"/>
                  </a:lnTo>
                  <a:lnTo>
                    <a:pt x="0" y="2658999"/>
                  </a:lnTo>
                  <a:lnTo>
                    <a:pt x="2971800" y="2658999"/>
                  </a:lnTo>
                  <a:lnTo>
                    <a:pt x="2971800" y="449199"/>
                  </a:lnTo>
                  <a:lnTo>
                    <a:pt x="1238250" y="449199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08" name="object 8"/>
            <p:cNvSpPr/>
            <p:nvPr/>
          </p:nvSpPr>
          <p:spPr>
            <a:xfrm>
              <a:off x="3276600" y="1836801"/>
              <a:ext cx="2971800" cy="2659380"/>
            </a:xfrm>
            <a:custGeom>
              <a:avLst/>
              <a:gdLst/>
              <a:ahLst/>
              <a:cxnLst/>
              <a:rect l="l" t="t" r="r" b="b"/>
              <a:pathLst>
                <a:path w="2971800" h="2659379">
                  <a:moveTo>
                    <a:pt x="0" y="449199"/>
                  </a:moveTo>
                  <a:lnTo>
                    <a:pt x="495300" y="449199"/>
                  </a:lnTo>
                  <a:lnTo>
                    <a:pt x="1104900" y="0"/>
                  </a:lnTo>
                  <a:lnTo>
                    <a:pt x="1238250" y="449199"/>
                  </a:lnTo>
                  <a:lnTo>
                    <a:pt x="2971800" y="449199"/>
                  </a:lnTo>
                  <a:lnTo>
                    <a:pt x="2971800" y="817499"/>
                  </a:lnTo>
                  <a:lnTo>
                    <a:pt x="2971800" y="1369949"/>
                  </a:lnTo>
                  <a:lnTo>
                    <a:pt x="2971800" y="2658999"/>
                  </a:lnTo>
                  <a:lnTo>
                    <a:pt x="1238250" y="2658999"/>
                  </a:lnTo>
                  <a:lnTo>
                    <a:pt x="495300" y="2658999"/>
                  </a:lnTo>
                  <a:lnTo>
                    <a:pt x="0" y="2658999"/>
                  </a:lnTo>
                  <a:lnTo>
                    <a:pt x="0" y="1369949"/>
                  </a:lnTo>
                  <a:lnTo>
                    <a:pt x="0" y="817499"/>
                  </a:lnTo>
                  <a:lnTo>
                    <a:pt x="0" y="4491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8609" name="object 9"/>
          <p:cNvSpPr txBox="1"/>
          <p:nvPr/>
        </p:nvSpPr>
        <p:spPr>
          <a:xfrm>
            <a:off x="3330575" y="2318130"/>
            <a:ext cx="2609215" cy="222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 children over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one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year </a:t>
            </a:r>
            <a:r>
              <a:rPr sz="1800" spc="-5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age: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495300" marR="570865">
              <a:lnSpc>
                <a:spcPct val="95000"/>
              </a:lnSpc>
              <a:spcBef>
                <a:spcPts val="15"/>
              </a:spcBef>
            </a:pPr>
            <a:r>
              <a:rPr sz="1900" spc="-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1900" spc="-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tap</a:t>
            </a:r>
            <a:r>
              <a:rPr sz="1900" spc="-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1900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yl</a:t>
            </a:r>
            <a:r>
              <a:rPr sz="1900" spc="-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1900" spc="-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1900" spc="-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1900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ccus  </a:t>
            </a:r>
            <a:r>
              <a:rPr sz="1900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aureus</a:t>
            </a:r>
            <a:r>
              <a:rPr sz="1800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 </a:t>
            </a:r>
            <a:r>
              <a:rPr sz="1800" spc="-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Streptococcus </a:t>
            </a:r>
            <a:r>
              <a:rPr sz="1900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pyogenes </a:t>
            </a:r>
            <a:r>
              <a:rPr sz="1900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Haemophilus </a:t>
            </a:r>
            <a:r>
              <a:rPr sz="1900" spc="-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influenzae</a:t>
            </a:r>
            <a:r>
              <a:rPr sz="1875" spc="-67" baseline="240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</a:t>
            </a:r>
            <a:endParaRPr sz="1875" baseline="240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30" name="object 10"/>
          <p:cNvGrpSpPr/>
          <p:nvPr/>
        </p:nvGrpSpPr>
        <p:grpSpPr>
          <a:xfrm>
            <a:off x="5956300" y="1773173"/>
            <a:ext cx="3194050" cy="2195830"/>
            <a:chOff x="5956300" y="1773173"/>
            <a:chExt cx="3194050" cy="2195830"/>
          </a:xfrm>
        </p:grpSpPr>
        <p:sp>
          <p:nvSpPr>
            <p:cNvPr id="1048610" name="object 11"/>
            <p:cNvSpPr/>
            <p:nvPr/>
          </p:nvSpPr>
          <p:spPr>
            <a:xfrm>
              <a:off x="5962650" y="1779523"/>
              <a:ext cx="3181350" cy="2183130"/>
            </a:xfrm>
            <a:custGeom>
              <a:avLst/>
              <a:gdLst/>
              <a:ahLst/>
              <a:cxnLst/>
              <a:rect l="l" t="t" r="r" b="b"/>
              <a:pathLst>
                <a:path w="3181350" h="2183129">
                  <a:moveTo>
                    <a:pt x="0" y="0"/>
                  </a:moveTo>
                  <a:lnTo>
                    <a:pt x="831850" y="658876"/>
                  </a:lnTo>
                  <a:lnTo>
                    <a:pt x="361950" y="658876"/>
                  </a:lnTo>
                  <a:lnTo>
                    <a:pt x="361950" y="2182876"/>
                  </a:lnTo>
                  <a:lnTo>
                    <a:pt x="3181350" y="2182876"/>
                  </a:lnTo>
                  <a:lnTo>
                    <a:pt x="3181350" y="658876"/>
                  </a:lnTo>
                  <a:lnTo>
                    <a:pt x="1536700" y="658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11" name="object 12"/>
            <p:cNvSpPr/>
            <p:nvPr/>
          </p:nvSpPr>
          <p:spPr>
            <a:xfrm>
              <a:off x="5962650" y="1779523"/>
              <a:ext cx="3181350" cy="2183130"/>
            </a:xfrm>
            <a:custGeom>
              <a:avLst/>
              <a:gdLst/>
              <a:ahLst/>
              <a:cxnLst/>
              <a:rect l="l" t="t" r="r" b="b"/>
              <a:pathLst>
                <a:path w="3181350" h="2183129">
                  <a:moveTo>
                    <a:pt x="361950" y="658876"/>
                  </a:moveTo>
                  <a:lnTo>
                    <a:pt x="831850" y="658876"/>
                  </a:lnTo>
                  <a:lnTo>
                    <a:pt x="0" y="0"/>
                  </a:lnTo>
                  <a:lnTo>
                    <a:pt x="1536700" y="658876"/>
                  </a:lnTo>
                  <a:lnTo>
                    <a:pt x="3181350" y="658876"/>
                  </a:lnTo>
                  <a:lnTo>
                    <a:pt x="3181350" y="912876"/>
                  </a:lnTo>
                  <a:lnTo>
                    <a:pt x="3181350" y="1293876"/>
                  </a:lnTo>
                  <a:lnTo>
                    <a:pt x="3181350" y="2182876"/>
                  </a:lnTo>
                  <a:lnTo>
                    <a:pt x="1536700" y="2182876"/>
                  </a:lnTo>
                  <a:lnTo>
                    <a:pt x="831850" y="2182876"/>
                  </a:lnTo>
                  <a:lnTo>
                    <a:pt x="361950" y="2182876"/>
                  </a:lnTo>
                  <a:lnTo>
                    <a:pt x="361950" y="1293876"/>
                  </a:lnTo>
                  <a:lnTo>
                    <a:pt x="361950" y="912876"/>
                  </a:lnTo>
                  <a:lnTo>
                    <a:pt x="361950" y="6588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8612" name="object 13"/>
          <p:cNvSpPr txBox="1"/>
          <p:nvPr/>
        </p:nvSpPr>
        <p:spPr>
          <a:xfrm>
            <a:off x="6478523" y="2458167"/>
            <a:ext cx="2358390" cy="861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2270"/>
              </a:lnSpc>
              <a:spcBef>
                <a:spcPts val="95"/>
              </a:spcBef>
            </a:pPr>
            <a:r>
              <a:rPr sz="1900" spc="-60" dirty="0">
                <a:solidFill>
                  <a:srgbClr val="1FE62D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1900" spc="-55" dirty="0">
                <a:solidFill>
                  <a:srgbClr val="1FE62D"/>
                </a:solidFill>
                <a:latin typeface="Tahoma" panose="020B0604030504040204"/>
                <a:cs typeface="Tahoma" panose="020B0604030504040204"/>
              </a:rPr>
              <a:t>tap</a:t>
            </a:r>
            <a:r>
              <a:rPr sz="1900" spc="-70" dirty="0">
                <a:solidFill>
                  <a:srgbClr val="1FE62D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1900" spc="-45" dirty="0">
                <a:solidFill>
                  <a:srgbClr val="1FE62D"/>
                </a:solidFill>
                <a:latin typeface="Tahoma" panose="020B0604030504040204"/>
                <a:cs typeface="Tahoma" panose="020B0604030504040204"/>
              </a:rPr>
              <a:t>yl</a:t>
            </a:r>
            <a:r>
              <a:rPr sz="1900" spc="-65" dirty="0">
                <a:solidFill>
                  <a:srgbClr val="1FE62D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1900" spc="-55" dirty="0">
                <a:solidFill>
                  <a:srgbClr val="1FE62D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1900" spc="-65" dirty="0">
                <a:solidFill>
                  <a:srgbClr val="1FE62D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1900" spc="-55" dirty="0">
                <a:solidFill>
                  <a:srgbClr val="1FE62D"/>
                </a:solidFill>
                <a:latin typeface="Tahoma" panose="020B0604030504040204"/>
                <a:cs typeface="Tahoma" panose="020B0604030504040204"/>
              </a:rPr>
              <a:t>ccu</a:t>
            </a:r>
            <a:r>
              <a:rPr sz="1900" spc="-45" dirty="0">
                <a:solidFill>
                  <a:srgbClr val="1FE62D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1900" spc="-55" dirty="0">
                <a:solidFill>
                  <a:srgbClr val="1FE62D"/>
                </a:solidFill>
                <a:latin typeface="Tahoma" panose="020B0604030504040204"/>
                <a:cs typeface="Tahoma" panose="020B0604030504040204"/>
              </a:rPr>
              <a:t> aur</a:t>
            </a:r>
            <a:r>
              <a:rPr sz="1900" spc="-60" dirty="0">
                <a:solidFill>
                  <a:srgbClr val="1FE62D"/>
                </a:solidFill>
                <a:latin typeface="Tahoma" panose="020B0604030504040204"/>
                <a:cs typeface="Tahoma" panose="020B0604030504040204"/>
              </a:rPr>
              <a:t>eus</a:t>
            </a:r>
            <a:endParaRPr sz="1900">
              <a:latin typeface="Tahoma" panose="020B0604030504040204"/>
              <a:cs typeface="Tahoma" panose="020B0604030504040204"/>
            </a:endParaRPr>
          </a:p>
          <a:p>
            <a:pPr marL="793750" marR="163830" indent="-468630">
              <a:lnSpc>
                <a:spcPts val="2160"/>
              </a:lnSpc>
              <a:spcBef>
                <a:spcPts val="65"/>
              </a:spcBef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common</a:t>
            </a:r>
            <a:r>
              <a:rPr sz="1800" spc="-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organism </a:t>
            </a:r>
            <a:r>
              <a:rPr sz="1800" spc="-5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isolated.</a:t>
            </a:r>
            <a:r>
              <a:rPr sz="1800" spc="-7" baseline="250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1800" baseline="25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48613" name="object 14"/>
          <p:cNvSpPr/>
          <p:nvPr/>
        </p:nvSpPr>
        <p:spPr>
          <a:xfrm>
            <a:off x="3048000" y="304800"/>
            <a:ext cx="2895600" cy="1447800"/>
          </a:xfrm>
          <a:custGeom>
            <a:avLst/>
            <a:gdLst/>
            <a:ahLst/>
            <a:cxnLst/>
            <a:rect l="l" t="t" r="r" b="b"/>
            <a:pathLst>
              <a:path w="2895600" h="1447800">
                <a:moveTo>
                  <a:pt x="0" y="0"/>
                </a:moveTo>
                <a:lnTo>
                  <a:pt x="482600" y="0"/>
                </a:lnTo>
                <a:lnTo>
                  <a:pt x="1206500" y="0"/>
                </a:lnTo>
                <a:lnTo>
                  <a:pt x="2895600" y="0"/>
                </a:lnTo>
                <a:lnTo>
                  <a:pt x="2895600" y="844550"/>
                </a:lnTo>
                <a:lnTo>
                  <a:pt x="2895600" y="1206500"/>
                </a:lnTo>
                <a:lnTo>
                  <a:pt x="2895600" y="1447800"/>
                </a:lnTo>
                <a:lnTo>
                  <a:pt x="1206500" y="1447800"/>
                </a:lnTo>
                <a:lnTo>
                  <a:pt x="482600" y="1447800"/>
                </a:lnTo>
                <a:lnTo>
                  <a:pt x="0" y="1447800"/>
                </a:lnTo>
                <a:lnTo>
                  <a:pt x="0" y="1206500"/>
                </a:lnTo>
                <a:lnTo>
                  <a:pt x="1390650" y="731774"/>
                </a:lnTo>
                <a:lnTo>
                  <a:pt x="0" y="8445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8614" name="object 15"/>
          <p:cNvSpPr txBox="1">
            <a:spLocks noGrp="1"/>
          </p:cNvSpPr>
          <p:nvPr>
            <p:ph type="title"/>
          </p:nvPr>
        </p:nvSpPr>
        <p:spPr>
          <a:xfrm>
            <a:off x="3597402" y="336245"/>
            <a:ext cx="1797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4607A"/>
                </a:solidFill>
                <a:latin typeface="Tahoma" panose="020B0604030504040204"/>
                <a:cs typeface="Tahoma" panose="020B0604030504040204"/>
              </a:rPr>
              <a:t>Etiology</a:t>
            </a:r>
            <a:endParaRPr sz="4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48615" name="object 16"/>
          <p:cNvSpPr txBox="1"/>
          <p:nvPr/>
        </p:nvSpPr>
        <p:spPr>
          <a:xfrm>
            <a:off x="78739" y="4740021"/>
            <a:ext cx="7835900" cy="19640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6385" algn="l"/>
                <a:tab pos="287020" algn="l"/>
                <a:tab pos="3740785" algn="l"/>
              </a:tabLst>
            </a:pPr>
            <a:r>
              <a:rPr sz="18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Single</a:t>
            </a:r>
            <a:r>
              <a:rPr sz="1800" spc="-7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pathogenic</a:t>
            </a:r>
            <a:r>
              <a:rPr sz="1800" spc="-7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organism	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hematogenous</a:t>
            </a:r>
            <a:r>
              <a:rPr sz="18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osteomyelitis,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170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6385" algn="l"/>
                <a:tab pos="287020" algn="l"/>
                <a:tab pos="2920365" algn="l"/>
              </a:tabLst>
            </a:pPr>
            <a:r>
              <a:rPr sz="18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Multiple</a:t>
            </a:r>
            <a:r>
              <a:rPr sz="1800" spc="-9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organisms	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direct</a:t>
            </a:r>
            <a:r>
              <a:rPr sz="18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inoculation</a:t>
            </a:r>
            <a:r>
              <a:rPr sz="18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18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contiguous</a:t>
            </a:r>
            <a:r>
              <a:rPr sz="18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focus</a:t>
            </a:r>
            <a:r>
              <a:rPr sz="18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10" dirty="0">
                <a:latin typeface="Constantia" panose="02030602050306030303"/>
                <a:cs typeface="Constantia" panose="02030602050306030303"/>
              </a:rPr>
              <a:t>infection.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00">
              <a:latin typeface="Constantia" panose="02030602050306030303"/>
              <a:cs typeface="Constantia" panose="02030602050306030303"/>
            </a:endParaRPr>
          </a:p>
          <a:p>
            <a:pPr marL="561340" lvl="1" indent="-247015">
              <a:lnSpc>
                <a:spcPct val="100000"/>
              </a:lnSpc>
              <a:buClr>
                <a:srgbClr val="0E6EC5"/>
              </a:buClr>
              <a:buSzPct val="84000"/>
              <a:buFont typeface="Segoe UI Symbol" panose="020B0502040204020203"/>
              <a:buChar char="⚫"/>
              <a:tabLst>
                <a:tab pos="560705" algn="l"/>
                <a:tab pos="561340" algn="l"/>
              </a:tabLst>
            </a:pPr>
            <a:r>
              <a:rPr sz="1600" i="1" spc="-15" dirty="0">
                <a:latin typeface="Constantia" panose="02030602050306030303"/>
                <a:cs typeface="Constantia" panose="02030602050306030303"/>
              </a:rPr>
              <a:t>Staphylococcus</a:t>
            </a:r>
            <a:r>
              <a:rPr sz="1600" i="1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5" dirty="0">
                <a:latin typeface="Constantia" panose="02030602050306030303"/>
                <a:cs typeface="Constantia" panose="02030602050306030303"/>
              </a:rPr>
              <a:t>aureus</a:t>
            </a:r>
            <a:r>
              <a:rPr sz="1600" i="1" spc="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5" dirty="0">
                <a:latin typeface="Constantia" panose="02030602050306030303"/>
                <a:cs typeface="Constantia" panose="02030602050306030303"/>
              </a:rPr>
              <a:t>---most</a:t>
            </a:r>
            <a:r>
              <a:rPr sz="16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5" dirty="0">
                <a:latin typeface="Constantia" panose="02030602050306030303"/>
                <a:cs typeface="Constantia" panose="02030602050306030303"/>
              </a:rPr>
              <a:t>commonly</a:t>
            </a:r>
            <a:r>
              <a:rPr sz="16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0" dirty="0">
                <a:latin typeface="Constantia" panose="02030602050306030303"/>
                <a:cs typeface="Constantia" panose="02030602050306030303"/>
              </a:rPr>
              <a:t>isolated pathogen.</a:t>
            </a:r>
            <a:endParaRPr sz="1600">
              <a:latin typeface="Constantia" panose="02030602050306030303"/>
              <a:cs typeface="Constantia" panose="02030602050306030303"/>
            </a:endParaRPr>
          </a:p>
          <a:p>
            <a:pPr marL="605155" lvl="1" indent="-291465">
              <a:lnSpc>
                <a:spcPct val="100000"/>
              </a:lnSpc>
              <a:spcBef>
                <a:spcPts val="25"/>
              </a:spcBef>
              <a:buClr>
                <a:srgbClr val="0E6EC5"/>
              </a:buClr>
              <a:buSzPct val="84000"/>
              <a:buFont typeface="Segoe UI Symbol" panose="020B0502040204020203"/>
              <a:buChar char="⚫"/>
              <a:tabLst>
                <a:tab pos="605155" algn="l"/>
                <a:tab pos="605790" algn="l"/>
              </a:tabLst>
            </a:pPr>
            <a:r>
              <a:rPr sz="1600" spc="-10" dirty="0">
                <a:latin typeface="Constantia" panose="02030602050306030303"/>
                <a:cs typeface="Constantia" panose="02030602050306030303"/>
              </a:rPr>
              <a:t>gram-negative</a:t>
            </a:r>
            <a:r>
              <a:rPr sz="16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0" dirty="0">
                <a:latin typeface="Constantia" panose="02030602050306030303"/>
                <a:cs typeface="Constantia" panose="02030602050306030303"/>
              </a:rPr>
              <a:t>bacilli</a:t>
            </a:r>
            <a:r>
              <a:rPr sz="16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16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5" dirty="0">
                <a:latin typeface="Constantia" panose="02030602050306030303"/>
                <a:cs typeface="Constantia" panose="02030602050306030303"/>
              </a:rPr>
              <a:t>anaerobic</a:t>
            </a:r>
            <a:r>
              <a:rPr sz="16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5" dirty="0">
                <a:latin typeface="Constantia" panose="02030602050306030303"/>
                <a:cs typeface="Constantia" panose="02030602050306030303"/>
              </a:rPr>
              <a:t>organisms</a:t>
            </a:r>
            <a:r>
              <a:rPr sz="16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5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16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5" dirty="0">
                <a:latin typeface="Constantia" panose="02030602050306030303"/>
                <a:cs typeface="Constantia" panose="02030602050306030303"/>
              </a:rPr>
              <a:t>also</a:t>
            </a:r>
            <a:r>
              <a:rPr sz="16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0" dirty="0">
                <a:latin typeface="Constantia" panose="02030602050306030303"/>
                <a:cs typeface="Constantia" panose="02030602050306030303"/>
              </a:rPr>
              <a:t>frequently</a:t>
            </a:r>
            <a:r>
              <a:rPr sz="16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spc="-10" dirty="0">
                <a:latin typeface="Constantia" panose="02030602050306030303"/>
                <a:cs typeface="Constantia" panose="02030602050306030303"/>
              </a:rPr>
              <a:t>isolated</a:t>
            </a:r>
            <a:endParaRPr sz="1600">
              <a:latin typeface="Constantia" panose="02030602050306030303"/>
              <a:cs typeface="Constantia" panose="02030602050306030303"/>
            </a:endParaRPr>
          </a:p>
          <a:p>
            <a:pPr marL="1696720" marR="5080" lvl="2" indent="-218440">
              <a:lnSpc>
                <a:spcPct val="190000"/>
              </a:lnSpc>
              <a:spcBef>
                <a:spcPts val="75"/>
              </a:spcBef>
              <a:buSzPct val="89000"/>
              <a:buAutoNum type="arabicPeriod"/>
              <a:tabLst>
                <a:tab pos="1588770" algn="l"/>
              </a:tabLst>
            </a:pPr>
            <a:r>
              <a:rPr sz="900" b="1" spc="-5" dirty="0">
                <a:latin typeface="Tahoma" panose="020B0604030504040204"/>
                <a:cs typeface="Tahoma" panose="020B0604030504040204"/>
              </a:rPr>
              <a:t>Song</a:t>
            </a:r>
            <a:r>
              <a:rPr sz="9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900" b="1" spc="-5" dirty="0">
                <a:latin typeface="Tahoma" panose="020B0604030504040204"/>
                <a:cs typeface="Tahoma" panose="020B0604030504040204"/>
              </a:rPr>
              <a:t>KM,</a:t>
            </a:r>
            <a:r>
              <a:rPr sz="900" b="1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900" b="1" spc="-5" dirty="0">
                <a:latin typeface="Tahoma" panose="020B0604030504040204"/>
                <a:cs typeface="Tahoma" panose="020B0604030504040204"/>
              </a:rPr>
              <a:t>Sloboda </a:t>
            </a:r>
            <a:r>
              <a:rPr sz="900" b="1" dirty="0">
                <a:latin typeface="Tahoma" panose="020B0604030504040204"/>
                <a:cs typeface="Tahoma" panose="020B0604030504040204"/>
              </a:rPr>
              <a:t>JF.</a:t>
            </a:r>
            <a:r>
              <a:rPr sz="9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900" b="1" spc="-5" dirty="0">
                <a:latin typeface="Tahoma" panose="020B0604030504040204"/>
                <a:cs typeface="Tahoma" panose="020B0604030504040204"/>
              </a:rPr>
              <a:t>Acute</a:t>
            </a:r>
            <a:r>
              <a:rPr sz="9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900" b="1" spc="-5" dirty="0">
                <a:latin typeface="Tahoma" panose="020B0604030504040204"/>
                <a:cs typeface="Tahoma" panose="020B0604030504040204"/>
              </a:rPr>
              <a:t>hematogenous osteomyelitis</a:t>
            </a:r>
            <a:r>
              <a:rPr sz="900" b="1" dirty="0">
                <a:latin typeface="Tahoma" panose="020B0604030504040204"/>
                <a:cs typeface="Tahoma" panose="020B0604030504040204"/>
              </a:rPr>
              <a:t> in</a:t>
            </a:r>
            <a:r>
              <a:rPr sz="9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900" b="1" spc="-5" dirty="0">
                <a:latin typeface="Tahoma" panose="020B0604030504040204"/>
                <a:cs typeface="Tahoma" panose="020B0604030504040204"/>
              </a:rPr>
              <a:t>children.</a:t>
            </a:r>
            <a:r>
              <a:rPr sz="9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950" b="1" i="1" spc="-80" dirty="0">
                <a:latin typeface="Verdana" panose="020B0604030504040204"/>
                <a:cs typeface="Verdana" panose="020B0604030504040204"/>
              </a:rPr>
              <a:t>J</a:t>
            </a:r>
            <a:r>
              <a:rPr sz="950" b="1" i="1" spc="-50" dirty="0">
                <a:latin typeface="Verdana" panose="020B0604030504040204"/>
                <a:cs typeface="Verdana" panose="020B0604030504040204"/>
              </a:rPr>
              <a:t> </a:t>
            </a:r>
            <a:r>
              <a:rPr sz="950" b="1" i="1" spc="-140" dirty="0">
                <a:latin typeface="Verdana" panose="020B0604030504040204"/>
                <a:cs typeface="Verdana" panose="020B0604030504040204"/>
              </a:rPr>
              <a:t>Am</a:t>
            </a:r>
            <a:r>
              <a:rPr sz="950" b="1" i="1" spc="-55" dirty="0">
                <a:latin typeface="Verdana" panose="020B0604030504040204"/>
                <a:cs typeface="Verdana" panose="020B0604030504040204"/>
              </a:rPr>
              <a:t> </a:t>
            </a:r>
            <a:r>
              <a:rPr sz="950" b="1" i="1" spc="-105" dirty="0">
                <a:latin typeface="Verdana" panose="020B0604030504040204"/>
                <a:cs typeface="Verdana" panose="020B0604030504040204"/>
              </a:rPr>
              <a:t>Acad</a:t>
            </a:r>
            <a:r>
              <a:rPr sz="950" b="1" i="1" spc="-50" dirty="0">
                <a:latin typeface="Verdana" panose="020B0604030504040204"/>
                <a:cs typeface="Verdana" panose="020B0604030504040204"/>
              </a:rPr>
              <a:t> </a:t>
            </a:r>
            <a:r>
              <a:rPr sz="950" b="1" i="1" spc="-95" dirty="0">
                <a:latin typeface="Verdana" panose="020B0604030504040204"/>
                <a:cs typeface="Verdana" panose="020B0604030504040204"/>
              </a:rPr>
              <a:t>Orthop</a:t>
            </a:r>
            <a:r>
              <a:rPr sz="950" b="1" i="1" spc="-80" dirty="0">
                <a:latin typeface="Verdana" panose="020B0604030504040204"/>
                <a:cs typeface="Verdana" panose="020B0604030504040204"/>
              </a:rPr>
              <a:t> </a:t>
            </a:r>
            <a:r>
              <a:rPr sz="950" b="1" i="1" spc="-95" dirty="0">
                <a:latin typeface="Verdana" panose="020B0604030504040204"/>
                <a:cs typeface="Verdana" panose="020B0604030504040204"/>
              </a:rPr>
              <a:t>Surg.</a:t>
            </a:r>
            <a:r>
              <a:rPr sz="950" b="1" i="1" spc="-55" dirty="0">
                <a:latin typeface="Verdana" panose="020B0604030504040204"/>
                <a:cs typeface="Verdana" panose="020B0604030504040204"/>
              </a:rPr>
              <a:t> </a:t>
            </a:r>
            <a:r>
              <a:rPr sz="900" b="1" spc="-5" dirty="0">
                <a:latin typeface="Tahoma" panose="020B0604030504040204"/>
                <a:cs typeface="Tahoma" panose="020B0604030504040204"/>
              </a:rPr>
              <a:t>2001;9:166-75 </a:t>
            </a:r>
            <a:r>
              <a:rPr sz="900" b="1" spc="-250" dirty="0">
                <a:latin typeface="Tahoma" panose="020B0604030504040204"/>
                <a:cs typeface="Tahoma" panose="020B0604030504040204"/>
              </a:rPr>
              <a:t> </a:t>
            </a:r>
            <a:r>
              <a:rPr sz="900" b="1" spc="-5" dirty="0">
                <a:latin typeface="Tahoma" panose="020B0604030504040204"/>
                <a:cs typeface="Tahoma" panose="020B0604030504040204"/>
              </a:rPr>
              <a:t>2.Lew</a:t>
            </a:r>
            <a:r>
              <a:rPr sz="900" b="1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900" b="1" spc="-5" dirty="0">
                <a:latin typeface="Tahoma" panose="020B0604030504040204"/>
                <a:cs typeface="Tahoma" panose="020B0604030504040204"/>
              </a:rPr>
              <a:t>DP,</a:t>
            </a:r>
            <a:r>
              <a:rPr sz="9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900" b="1" spc="-5" dirty="0">
                <a:latin typeface="Tahoma" panose="020B0604030504040204"/>
                <a:cs typeface="Tahoma" panose="020B0604030504040204"/>
              </a:rPr>
              <a:t>Waldvogel</a:t>
            </a:r>
            <a:r>
              <a:rPr sz="9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900" b="1" spc="-5" dirty="0">
                <a:latin typeface="Tahoma" panose="020B0604030504040204"/>
                <a:cs typeface="Tahoma" panose="020B0604030504040204"/>
              </a:rPr>
              <a:t>FA. </a:t>
            </a:r>
            <a:r>
              <a:rPr sz="900" b="1" dirty="0">
                <a:latin typeface="Tahoma" panose="020B0604030504040204"/>
                <a:cs typeface="Tahoma" panose="020B0604030504040204"/>
              </a:rPr>
              <a:t>Osteomyelitis.</a:t>
            </a:r>
            <a:r>
              <a:rPr sz="900" b="1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950" b="1" i="1" spc="-114" dirty="0">
                <a:latin typeface="Verdana" panose="020B0604030504040204"/>
                <a:cs typeface="Verdana" panose="020B0604030504040204"/>
              </a:rPr>
              <a:t>N</a:t>
            </a:r>
            <a:r>
              <a:rPr sz="950" b="1" i="1" spc="-75" dirty="0">
                <a:latin typeface="Verdana" panose="020B0604030504040204"/>
                <a:cs typeface="Verdana" panose="020B0604030504040204"/>
              </a:rPr>
              <a:t> </a:t>
            </a:r>
            <a:r>
              <a:rPr sz="950" b="1" i="1" spc="-95" dirty="0">
                <a:latin typeface="Verdana" panose="020B0604030504040204"/>
                <a:cs typeface="Verdana" panose="020B0604030504040204"/>
              </a:rPr>
              <a:t>Engl</a:t>
            </a:r>
            <a:r>
              <a:rPr sz="950" b="1" i="1" spc="-70" dirty="0">
                <a:latin typeface="Verdana" panose="020B0604030504040204"/>
                <a:cs typeface="Verdana" panose="020B0604030504040204"/>
              </a:rPr>
              <a:t> </a:t>
            </a:r>
            <a:r>
              <a:rPr sz="950" b="1" i="1" spc="-80" dirty="0">
                <a:latin typeface="Verdana" panose="020B0604030504040204"/>
                <a:cs typeface="Verdana" panose="020B0604030504040204"/>
              </a:rPr>
              <a:t>J</a:t>
            </a:r>
            <a:r>
              <a:rPr sz="950" b="1" i="1" spc="-55" dirty="0">
                <a:latin typeface="Verdana" panose="020B0604030504040204"/>
                <a:cs typeface="Verdana" panose="020B0604030504040204"/>
              </a:rPr>
              <a:t> </a:t>
            </a:r>
            <a:r>
              <a:rPr sz="950" b="1" i="1" spc="-90" dirty="0">
                <a:latin typeface="Verdana" panose="020B0604030504040204"/>
                <a:cs typeface="Verdana" panose="020B0604030504040204"/>
              </a:rPr>
              <a:t>Med.</a:t>
            </a:r>
            <a:r>
              <a:rPr sz="950" b="1" i="1" spc="-70" dirty="0">
                <a:latin typeface="Verdana" panose="020B0604030504040204"/>
                <a:cs typeface="Verdana" panose="020B0604030504040204"/>
              </a:rPr>
              <a:t> </a:t>
            </a:r>
            <a:r>
              <a:rPr sz="900" b="1" spc="-5" dirty="0">
                <a:latin typeface="Tahoma" panose="020B0604030504040204"/>
                <a:cs typeface="Tahoma" panose="020B0604030504040204"/>
              </a:rPr>
              <a:t>1997;336:999-1007</a:t>
            </a:r>
            <a:endParaRPr sz="9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31" name="object 17"/>
          <p:cNvGrpSpPr/>
          <p:nvPr/>
        </p:nvGrpSpPr>
        <p:grpSpPr>
          <a:xfrm>
            <a:off x="3335146" y="4856479"/>
            <a:ext cx="643890" cy="222250"/>
            <a:chOff x="3335146" y="4856479"/>
            <a:chExt cx="643890" cy="222250"/>
          </a:xfrm>
        </p:grpSpPr>
        <p:sp>
          <p:nvSpPr>
            <p:cNvPr id="1048616" name="object 18"/>
            <p:cNvSpPr/>
            <p:nvPr/>
          </p:nvSpPr>
          <p:spPr>
            <a:xfrm>
              <a:off x="3347846" y="4869179"/>
              <a:ext cx="618490" cy="196850"/>
            </a:xfrm>
            <a:custGeom>
              <a:avLst/>
              <a:gdLst/>
              <a:ahLst/>
              <a:cxnLst/>
              <a:rect l="l" t="t" r="r" b="b"/>
              <a:pathLst>
                <a:path w="618489" h="196850">
                  <a:moveTo>
                    <a:pt x="520064" y="0"/>
                  </a:moveTo>
                  <a:lnTo>
                    <a:pt x="520064" y="49149"/>
                  </a:lnTo>
                  <a:lnTo>
                    <a:pt x="0" y="49149"/>
                  </a:lnTo>
                  <a:lnTo>
                    <a:pt x="0" y="147447"/>
                  </a:lnTo>
                  <a:lnTo>
                    <a:pt x="520064" y="147447"/>
                  </a:lnTo>
                  <a:lnTo>
                    <a:pt x="520064" y="196596"/>
                  </a:lnTo>
                  <a:lnTo>
                    <a:pt x="618363" y="98298"/>
                  </a:lnTo>
                  <a:lnTo>
                    <a:pt x="52006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17" name="object 19"/>
            <p:cNvSpPr/>
            <p:nvPr/>
          </p:nvSpPr>
          <p:spPr>
            <a:xfrm>
              <a:off x="3347846" y="4869179"/>
              <a:ext cx="618490" cy="196850"/>
            </a:xfrm>
            <a:custGeom>
              <a:avLst/>
              <a:gdLst/>
              <a:ahLst/>
              <a:cxnLst/>
              <a:rect l="l" t="t" r="r" b="b"/>
              <a:pathLst>
                <a:path w="618489" h="196850">
                  <a:moveTo>
                    <a:pt x="0" y="49149"/>
                  </a:moveTo>
                  <a:lnTo>
                    <a:pt x="520064" y="49149"/>
                  </a:lnTo>
                  <a:lnTo>
                    <a:pt x="520064" y="0"/>
                  </a:lnTo>
                  <a:lnTo>
                    <a:pt x="618363" y="98298"/>
                  </a:lnTo>
                  <a:lnTo>
                    <a:pt x="520064" y="196596"/>
                  </a:lnTo>
                  <a:lnTo>
                    <a:pt x="520064" y="147447"/>
                  </a:lnTo>
                  <a:lnTo>
                    <a:pt x="0" y="147447"/>
                  </a:lnTo>
                  <a:lnTo>
                    <a:pt x="0" y="49149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2" name="object 20"/>
          <p:cNvGrpSpPr/>
          <p:nvPr/>
        </p:nvGrpSpPr>
        <p:grpSpPr>
          <a:xfrm>
            <a:off x="2572766" y="5144515"/>
            <a:ext cx="643890" cy="222250"/>
            <a:chOff x="2572766" y="5144515"/>
            <a:chExt cx="643890" cy="222250"/>
          </a:xfrm>
        </p:grpSpPr>
        <p:sp>
          <p:nvSpPr>
            <p:cNvPr id="1048618" name="object 21"/>
            <p:cNvSpPr/>
            <p:nvPr/>
          </p:nvSpPr>
          <p:spPr>
            <a:xfrm>
              <a:off x="2585466" y="5157215"/>
              <a:ext cx="618490" cy="196850"/>
            </a:xfrm>
            <a:custGeom>
              <a:avLst/>
              <a:gdLst/>
              <a:ahLst/>
              <a:cxnLst/>
              <a:rect l="l" t="t" r="r" b="b"/>
              <a:pathLst>
                <a:path w="618489" h="196850">
                  <a:moveTo>
                    <a:pt x="520064" y="0"/>
                  </a:moveTo>
                  <a:lnTo>
                    <a:pt x="520064" y="49148"/>
                  </a:lnTo>
                  <a:lnTo>
                    <a:pt x="0" y="49148"/>
                  </a:lnTo>
                  <a:lnTo>
                    <a:pt x="0" y="147446"/>
                  </a:lnTo>
                  <a:lnTo>
                    <a:pt x="520064" y="147446"/>
                  </a:lnTo>
                  <a:lnTo>
                    <a:pt x="520064" y="196595"/>
                  </a:lnTo>
                  <a:lnTo>
                    <a:pt x="618363" y="98297"/>
                  </a:lnTo>
                  <a:lnTo>
                    <a:pt x="52006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619" name="object 22"/>
            <p:cNvSpPr/>
            <p:nvPr/>
          </p:nvSpPr>
          <p:spPr>
            <a:xfrm>
              <a:off x="2585466" y="5157215"/>
              <a:ext cx="618490" cy="196850"/>
            </a:xfrm>
            <a:custGeom>
              <a:avLst/>
              <a:gdLst/>
              <a:ahLst/>
              <a:cxnLst/>
              <a:rect l="l" t="t" r="r" b="b"/>
              <a:pathLst>
                <a:path w="618489" h="196850">
                  <a:moveTo>
                    <a:pt x="0" y="49148"/>
                  </a:moveTo>
                  <a:lnTo>
                    <a:pt x="520064" y="49148"/>
                  </a:lnTo>
                  <a:lnTo>
                    <a:pt x="520064" y="0"/>
                  </a:lnTo>
                  <a:lnTo>
                    <a:pt x="618363" y="98297"/>
                  </a:lnTo>
                  <a:lnTo>
                    <a:pt x="520064" y="196595"/>
                  </a:lnTo>
                  <a:lnTo>
                    <a:pt x="520064" y="147446"/>
                  </a:lnTo>
                  <a:lnTo>
                    <a:pt x="0" y="147446"/>
                  </a:lnTo>
                  <a:lnTo>
                    <a:pt x="0" y="49148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4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50882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4607A"/>
                </a:solidFill>
              </a:rPr>
              <a:t>Bone</a:t>
            </a:r>
            <a:r>
              <a:rPr spc="-70" dirty="0">
                <a:solidFill>
                  <a:srgbClr val="04607A"/>
                </a:solidFill>
              </a:rPr>
              <a:t> </a:t>
            </a:r>
            <a:r>
              <a:rPr spc="-10" dirty="0">
                <a:solidFill>
                  <a:srgbClr val="04607A"/>
                </a:solidFill>
              </a:rPr>
              <a:t>Debridement:</a:t>
            </a:r>
            <a:endParaRPr spc="-10" dirty="0">
              <a:solidFill>
                <a:srgbClr val="04607A"/>
              </a:solidFill>
            </a:endParaRPr>
          </a:p>
        </p:txBody>
      </p:sp>
      <p:sp>
        <p:nvSpPr>
          <p:cNvPr id="1048915" name="object 3"/>
          <p:cNvSpPr txBox="1"/>
          <p:nvPr/>
        </p:nvSpPr>
        <p:spPr>
          <a:xfrm>
            <a:off x="27940" y="942543"/>
            <a:ext cx="8098155" cy="4253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8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37185" algn="l"/>
                <a:tab pos="3378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goal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debridement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leave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healthy,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viable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300">
              <a:latin typeface="Constantia" panose="02030602050306030303"/>
              <a:cs typeface="Constantia" panose="02030602050306030303"/>
            </a:endParaRPr>
          </a:p>
          <a:p>
            <a:pPr marL="337820" marR="224790" indent="-274320">
              <a:lnSpc>
                <a:spcPts val="192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37185" algn="l"/>
                <a:tab pos="3378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Débridement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done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until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punctate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bleeding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noted,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giving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rise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term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1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paprika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sign.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3378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37185" algn="l"/>
                <a:tab pos="3378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Copious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irrigation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10 </a:t>
            </a:r>
            <a:r>
              <a:rPr sz="2000" b="1" i="1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14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 L</a:t>
            </a:r>
            <a:r>
              <a:rPr sz="2000" b="1" i="1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normal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saline.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350">
              <a:latin typeface="Constantia" panose="02030602050306030303"/>
              <a:cs typeface="Constantia" panose="02030602050306030303"/>
            </a:endParaRPr>
          </a:p>
          <a:p>
            <a:pPr marL="337820" marR="154940" indent="-274320">
              <a:lnSpc>
                <a:spcPts val="192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37185" algn="l"/>
                <a:tab pos="3378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Pulsatile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lavage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using 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fluid </a:t>
            </a:r>
            <a:r>
              <a:rPr sz="2000" b="1" i="1" spc="-15" dirty="0">
                <a:latin typeface="Constantia" panose="02030602050306030303"/>
                <a:cs typeface="Constantia" panose="02030602050306030303"/>
              </a:rPr>
              <a:t>pressures 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50-70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pounds per 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square inch </a:t>
            </a:r>
            <a:r>
              <a:rPr sz="2000" b="1" i="1" spc="-4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b="1" i="1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800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pulses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per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min.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350">
              <a:latin typeface="Constantia" panose="02030602050306030303"/>
              <a:cs typeface="Constantia" panose="02030602050306030303"/>
            </a:endParaRPr>
          </a:p>
          <a:p>
            <a:pPr marL="337820" marR="55880" indent="-274320">
              <a:lnSpc>
                <a:spcPct val="8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37185" algn="l"/>
                <a:tab pos="3378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extent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of resection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 important </a:t>
            </a:r>
            <a:r>
              <a:rPr sz="2000" b="1" i="1" dirty="0">
                <a:latin typeface="Constantia" panose="02030602050306030303"/>
                <a:cs typeface="Constantia" panose="02030602050306030303"/>
              </a:rPr>
              <a:t>in B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hosts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as B hosts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treated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with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marginal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resection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(i.e.,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clearance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margin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&lt;5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mm)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found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have</a:t>
            </a:r>
            <a:r>
              <a:rPr sz="2000" spc="3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higher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rate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recurrence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normal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hosts.</a:t>
            </a:r>
            <a:r>
              <a:rPr sz="1950" baseline="26000" dirty="0">
                <a:latin typeface="Constantia" panose="02030602050306030303"/>
                <a:cs typeface="Constantia" panose="02030602050306030303"/>
              </a:rPr>
              <a:t>A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  <a:p>
            <a:pPr marL="337820" indent="-274320">
              <a:lnSpc>
                <a:spcPct val="100000"/>
              </a:lnSpc>
              <a:spcBef>
                <a:spcPts val="159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37185" algn="l"/>
                <a:tab pos="337820" algn="l"/>
              </a:tabLst>
            </a:pP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Repeated</a:t>
            </a:r>
            <a:r>
              <a:rPr sz="2000" b="1" i="1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debridements</a:t>
            </a:r>
            <a:r>
              <a:rPr sz="2000" b="1" i="1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required.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16" name="object 4"/>
          <p:cNvSpPr txBox="1"/>
          <p:nvPr/>
        </p:nvSpPr>
        <p:spPr>
          <a:xfrm>
            <a:off x="612140" y="5987592"/>
            <a:ext cx="6744970" cy="7588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160"/>
              </a:spcBef>
            </a:pPr>
            <a:r>
              <a:rPr sz="1600" spc="-10" dirty="0">
                <a:latin typeface="Tahoma" panose="020B0604030504040204"/>
                <a:cs typeface="Tahoma" panose="020B0604030504040204"/>
              </a:rPr>
              <a:t>A.Simpson</a:t>
            </a:r>
            <a:r>
              <a:rPr sz="16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AH,</a:t>
            </a:r>
            <a:r>
              <a:rPr sz="16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Deakin</a:t>
            </a:r>
            <a:r>
              <a:rPr sz="16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M,</a:t>
            </a:r>
            <a:r>
              <a:rPr sz="16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Latham</a:t>
            </a:r>
            <a:r>
              <a:rPr sz="16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JM.</a:t>
            </a:r>
            <a:r>
              <a:rPr sz="16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Chronic</a:t>
            </a:r>
            <a:r>
              <a:rPr sz="16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osteomyelitis.</a:t>
            </a:r>
            <a:r>
              <a:rPr sz="1600" spc="5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The</a:t>
            </a:r>
            <a:r>
              <a:rPr sz="16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effect</a:t>
            </a:r>
            <a:r>
              <a:rPr sz="16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of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the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extent</a:t>
            </a:r>
            <a:r>
              <a:rPr sz="16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of</a:t>
            </a:r>
            <a:r>
              <a:rPr sz="16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surgical</a:t>
            </a:r>
            <a:r>
              <a:rPr sz="16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resection</a:t>
            </a:r>
            <a:r>
              <a:rPr sz="16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5" dirty="0">
                <a:latin typeface="Tahoma" panose="020B0604030504040204"/>
                <a:cs typeface="Tahoma" panose="020B0604030504040204"/>
              </a:rPr>
              <a:t>on</a:t>
            </a:r>
            <a:r>
              <a:rPr sz="16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infection-free</a:t>
            </a:r>
            <a:r>
              <a:rPr sz="1600" spc="40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0" dirty="0">
                <a:latin typeface="Tahoma" panose="020B0604030504040204"/>
                <a:cs typeface="Tahoma" panose="020B0604030504040204"/>
              </a:rPr>
              <a:t>survival.</a:t>
            </a:r>
            <a:r>
              <a:rPr sz="16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650" spc="-25" dirty="0">
                <a:latin typeface="Tahoma" panose="020B0604030504040204"/>
                <a:cs typeface="Tahoma" panose="020B0604030504040204"/>
              </a:rPr>
              <a:t>J</a:t>
            </a:r>
            <a:r>
              <a:rPr sz="165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650" spc="-30" dirty="0">
                <a:latin typeface="Tahoma" panose="020B0604030504040204"/>
                <a:cs typeface="Tahoma" panose="020B0604030504040204"/>
              </a:rPr>
              <a:t>Bone</a:t>
            </a:r>
            <a:r>
              <a:rPr sz="165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650" spc="-30" dirty="0">
                <a:latin typeface="Tahoma" panose="020B0604030504040204"/>
                <a:cs typeface="Tahoma" panose="020B0604030504040204"/>
              </a:rPr>
              <a:t>Joint</a:t>
            </a:r>
            <a:r>
              <a:rPr sz="165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650" spc="-35" dirty="0">
                <a:latin typeface="Tahoma" panose="020B0604030504040204"/>
                <a:cs typeface="Tahoma" panose="020B0604030504040204"/>
              </a:rPr>
              <a:t>Surg </a:t>
            </a:r>
            <a:r>
              <a:rPr sz="1650" spc="-500" dirty="0">
                <a:latin typeface="Tahoma" panose="020B0604030504040204"/>
                <a:cs typeface="Tahoma" panose="020B0604030504040204"/>
              </a:rPr>
              <a:t> </a:t>
            </a:r>
            <a:r>
              <a:rPr sz="1650" spc="-95" dirty="0">
                <a:latin typeface="Tahoma" panose="020B0604030504040204"/>
                <a:cs typeface="Tahoma" panose="020B0604030504040204"/>
              </a:rPr>
              <a:t>Br.</a:t>
            </a:r>
            <a:r>
              <a:rPr sz="165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600" spc="-15" dirty="0">
                <a:latin typeface="Tahoma" panose="020B0604030504040204"/>
                <a:cs typeface="Tahoma" panose="020B0604030504040204"/>
              </a:rPr>
              <a:t>2001;83:403-7.</a:t>
            </a:r>
            <a:endParaRPr sz="16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06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1030" y="0"/>
            <a:ext cx="9146173" cy="5572125"/>
          </a:xfrm>
          <a:prstGeom prst="rect">
            <a:avLst/>
          </a:prstGeom>
        </p:spPr>
      </p:pic>
      <p:sp>
        <p:nvSpPr>
          <p:cNvPr id="1048917" name="object 3"/>
          <p:cNvSpPr txBox="1"/>
          <p:nvPr/>
        </p:nvSpPr>
        <p:spPr>
          <a:xfrm>
            <a:off x="78739" y="5712053"/>
            <a:ext cx="87153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 panose="020B0604030504040204"/>
                <a:cs typeface="Tahoma" panose="020B0604030504040204"/>
              </a:rPr>
              <a:t>Sequestrectomy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and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curettage.</a:t>
            </a:r>
            <a:r>
              <a:rPr sz="18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latin typeface="Tahoma" panose="020B0604030504040204"/>
                <a:cs typeface="Tahoma" panose="020B0604030504040204"/>
              </a:rPr>
              <a:t>A,</a:t>
            </a:r>
            <a:r>
              <a:rPr sz="1800" b="1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Affected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bone is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exposed,</a:t>
            </a:r>
            <a:r>
              <a:rPr sz="18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and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sequestrum </a:t>
            </a:r>
            <a:r>
              <a:rPr sz="1800" dirty="0">
                <a:latin typeface="Tahoma" panose="020B0604030504040204"/>
                <a:cs typeface="Tahoma" panose="020B0604030504040204"/>
              </a:rPr>
              <a:t>is </a:t>
            </a:r>
            <a:r>
              <a:rPr sz="18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removed.</a:t>
            </a:r>
            <a:r>
              <a:rPr sz="18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latin typeface="Tahoma" panose="020B0604030504040204"/>
                <a:cs typeface="Tahoma" panose="020B0604030504040204"/>
              </a:rPr>
              <a:t>B,</a:t>
            </a:r>
            <a:r>
              <a:rPr sz="1800" b="1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All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infected</a:t>
            </a:r>
            <a:r>
              <a:rPr sz="18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matter </a:t>
            </a:r>
            <a:r>
              <a:rPr sz="1800" dirty="0">
                <a:latin typeface="Tahoma" panose="020B0604030504040204"/>
                <a:cs typeface="Tahoma" panose="020B0604030504040204"/>
              </a:rPr>
              <a:t>is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removed.</a:t>
            </a:r>
            <a:r>
              <a:rPr sz="18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latin typeface="Tahoma" panose="020B0604030504040204"/>
                <a:cs typeface="Tahoma" panose="020B0604030504040204"/>
              </a:rPr>
              <a:t>C,</a:t>
            </a:r>
            <a:r>
              <a:rPr sz="1800" b="1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20" dirty="0">
                <a:latin typeface="Tahoma" panose="020B0604030504040204"/>
                <a:cs typeface="Tahoma" panose="020B0604030504040204"/>
              </a:rPr>
              <a:t>Wound</a:t>
            </a:r>
            <a:r>
              <a:rPr sz="1800" dirty="0">
                <a:latin typeface="Tahoma" panose="020B0604030504040204"/>
                <a:cs typeface="Tahoma" panose="020B0604030504040204"/>
              </a:rPr>
              <a:t> is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either </a:t>
            </a:r>
            <a:r>
              <a:rPr sz="1800" dirty="0">
                <a:latin typeface="Tahoma" panose="020B0604030504040204"/>
                <a:cs typeface="Tahoma" panose="020B0604030504040204"/>
              </a:rPr>
              <a:t>packed</a:t>
            </a:r>
            <a:r>
              <a:rPr sz="18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open or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closed </a:t>
            </a:r>
            <a:r>
              <a:rPr sz="1800" spc="-5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loosely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over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 drains.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object 2"/>
          <p:cNvSpPr txBox="1"/>
          <p:nvPr/>
        </p:nvSpPr>
        <p:spPr>
          <a:xfrm>
            <a:off x="3240151" y="4610480"/>
            <a:ext cx="494665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0"/>
              </a:spcBef>
              <a:tabLst>
                <a:tab pos="434340" algn="l"/>
                <a:tab pos="878205" algn="l"/>
                <a:tab pos="2182495" algn="l"/>
                <a:tab pos="2719070" algn="l"/>
                <a:tab pos="4368800" algn="l"/>
              </a:tabLst>
            </a:pPr>
            <a:r>
              <a:rPr sz="32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3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	</a:t>
            </a:r>
            <a:r>
              <a:rPr sz="32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3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	</a:t>
            </a:r>
            <a:r>
              <a:rPr sz="32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criti</a:t>
            </a:r>
            <a:r>
              <a:rPr sz="32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</a:t>
            </a:r>
            <a:r>
              <a:rPr sz="3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al	</a:t>
            </a:r>
            <a:r>
              <a:rPr sz="32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	p</a:t>
            </a:r>
            <a:r>
              <a:rPr sz="32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ese</a:t>
            </a:r>
            <a:r>
              <a:rPr sz="3200" b="1" spc="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32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</a:t>
            </a:r>
            <a:r>
              <a:rPr sz="3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	the  </a:t>
            </a:r>
            <a:r>
              <a:rPr sz="32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involucrum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48919" name="object 3"/>
          <p:cNvSpPr txBox="1"/>
          <p:nvPr/>
        </p:nvSpPr>
        <p:spPr>
          <a:xfrm>
            <a:off x="444500" y="4610480"/>
            <a:ext cx="3166745" cy="143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7525" algn="l"/>
                <a:tab pos="1711960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In	either	case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Calibri" panose="020F0502020204030204"/>
              <a:cs typeface="Calibri" panose="020F0502020204030204"/>
            </a:endParaRPr>
          </a:p>
          <a:p>
            <a:pPr marL="93345">
              <a:lnSpc>
                <a:spcPct val="100000"/>
              </a:lnSpc>
              <a:tabLst>
                <a:tab pos="2014855" algn="l"/>
                <a:tab pos="2536190" algn="l"/>
              </a:tabLst>
            </a:pPr>
            <a:r>
              <a:rPr sz="280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800" spc="-5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800" spc="-3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800" spc="-8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f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800" spc="-7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able</a:t>
            </a:r>
            <a:r>
              <a:rPr sz="280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3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280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5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w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800" spc="-2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t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48920" name="object 4"/>
          <p:cNvSpPr txBox="1"/>
          <p:nvPr/>
        </p:nvSpPr>
        <p:spPr>
          <a:xfrm>
            <a:off x="3804030" y="5589219"/>
            <a:ext cx="4379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6890" algn="l"/>
                <a:tab pos="1414780" algn="l"/>
                <a:tab pos="2101850" algn="l"/>
                <a:tab pos="3422015" algn="l"/>
              </a:tabLst>
            </a:pPr>
            <a:r>
              <a:rPr sz="2800" spc="-2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80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l</a:t>
            </a:r>
            <a:r>
              <a:rPr sz="2800" spc="-2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800" spc="-4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80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80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6</a:t>
            </a:r>
            <a:r>
              <a:rPr sz="280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m</a:t>
            </a:r>
            <a:r>
              <a:rPr sz="280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2800" spc="-3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80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80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h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sz="280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b</a:t>
            </a:r>
            <a:r>
              <a:rPr sz="2800" spc="-3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800" spc="-7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f</a:t>
            </a:r>
            <a:r>
              <a:rPr sz="2800" spc="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2800" spc="-4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e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48921" name="object 5"/>
          <p:cNvSpPr txBox="1"/>
          <p:nvPr/>
        </p:nvSpPr>
        <p:spPr>
          <a:xfrm>
            <a:off x="444500" y="6015938"/>
            <a:ext cx="4279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performing </a:t>
            </a:r>
            <a:r>
              <a:rPr sz="280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800" spc="-4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sequestrectomy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48922" name="object 6"/>
          <p:cNvSpPr txBox="1"/>
          <p:nvPr/>
        </p:nvSpPr>
        <p:spPr>
          <a:xfrm>
            <a:off x="451510" y="1251559"/>
            <a:ext cx="2719705" cy="14281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Ea</a:t>
            </a:r>
            <a:r>
              <a:rPr sz="2000" u="sng" spc="-30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r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l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y</a:t>
            </a:r>
            <a:r>
              <a:rPr sz="2000" u="sng" spc="-100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sequest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r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ec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t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o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m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y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-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Eradicate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38125" marR="5080" indent="-22606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-Be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000" spc="-1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vi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men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 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eum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espo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23" name="object 7"/>
          <p:cNvSpPr txBox="1"/>
          <p:nvPr/>
        </p:nvSpPr>
        <p:spPr>
          <a:xfrm>
            <a:off x="3976242" y="1311909"/>
            <a:ext cx="2694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Delayed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Constantia" panose="02030602050306030303"/>
                <a:cs typeface="Constantia" panose="02030602050306030303"/>
              </a:rPr>
              <a:t>sequestrectomy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24" name="object 8"/>
          <p:cNvSpPr txBox="1"/>
          <p:nvPr/>
        </p:nvSpPr>
        <p:spPr>
          <a:xfrm>
            <a:off x="4038727" y="1677670"/>
            <a:ext cx="4624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0265" algn="l"/>
                <a:tab pos="1473835" algn="l"/>
                <a:tab pos="2661285" algn="l"/>
                <a:tab pos="4239260" algn="l"/>
              </a:tabLst>
            </a:pPr>
            <a:r>
              <a:rPr sz="2000" spc="-14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ait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	suf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ic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ent	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ucr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m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25" name="object 9"/>
          <p:cNvSpPr txBox="1"/>
          <p:nvPr/>
        </p:nvSpPr>
        <p:spPr>
          <a:xfrm>
            <a:off x="4061586" y="1982470"/>
            <a:ext cx="46031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3080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formed</a:t>
            </a:r>
            <a:r>
              <a:rPr sz="2000" spc="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before</a:t>
            </a:r>
            <a:r>
              <a:rPr sz="2000" spc="4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doing	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3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sequestrectomy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26" name="object 10"/>
          <p:cNvSpPr txBox="1"/>
          <p:nvPr/>
        </p:nvSpPr>
        <p:spPr>
          <a:xfrm>
            <a:off x="4061586" y="2287651"/>
            <a:ext cx="4596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7205" algn="l"/>
                <a:tab pos="1876425" algn="l"/>
                <a:tab pos="2496820" algn="l"/>
                <a:tab pos="3169285" algn="l"/>
                <a:tab pos="3660140" algn="l"/>
              </a:tabLst>
            </a:pPr>
            <a:r>
              <a:rPr sz="2000" spc="-4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imimi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z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sk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act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e,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27" name="object 11"/>
          <p:cNvSpPr txBox="1"/>
          <p:nvPr/>
        </p:nvSpPr>
        <p:spPr>
          <a:xfrm>
            <a:off x="4061586" y="2592451"/>
            <a:ext cx="3062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deformity</a:t>
            </a:r>
            <a:r>
              <a:rPr sz="2000" spc="4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&amp;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segmental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loss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28" name="object 12"/>
          <p:cNvSpPr txBox="1">
            <a:spLocks noGrp="1"/>
          </p:cNvSpPr>
          <p:nvPr>
            <p:ph type="title"/>
          </p:nvPr>
        </p:nvSpPr>
        <p:spPr>
          <a:xfrm>
            <a:off x="1298194" y="476453"/>
            <a:ext cx="662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Arial MT"/>
                <a:cs typeface="Arial MT"/>
              </a:rPr>
              <a:t>When</a:t>
            </a:r>
            <a:r>
              <a:rPr sz="4000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to</a:t>
            </a:r>
            <a:r>
              <a:rPr sz="4000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do</a:t>
            </a:r>
            <a:r>
              <a:rPr sz="4000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sequestrectomy?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object 2"/>
          <p:cNvSpPr txBox="1">
            <a:spLocks noGrp="1"/>
          </p:cNvSpPr>
          <p:nvPr>
            <p:ph type="title"/>
          </p:nvPr>
        </p:nvSpPr>
        <p:spPr>
          <a:xfrm>
            <a:off x="2573273" y="0"/>
            <a:ext cx="426529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4607A"/>
                </a:solidFill>
              </a:rPr>
              <a:t>Prerequisites</a:t>
            </a:r>
            <a:r>
              <a:rPr spc="-130" dirty="0">
                <a:solidFill>
                  <a:srgbClr val="04607A"/>
                </a:solidFill>
              </a:rPr>
              <a:t> </a:t>
            </a:r>
            <a:r>
              <a:rPr spc="-45" dirty="0">
                <a:solidFill>
                  <a:srgbClr val="04607A"/>
                </a:solidFill>
              </a:rPr>
              <a:t>for </a:t>
            </a:r>
            <a:r>
              <a:rPr spc="-1115" dirty="0">
                <a:solidFill>
                  <a:srgbClr val="04607A"/>
                </a:solidFill>
              </a:rPr>
              <a:t> </a:t>
            </a:r>
            <a:r>
              <a:rPr spc="-25" dirty="0">
                <a:solidFill>
                  <a:srgbClr val="04607A"/>
                </a:solidFill>
              </a:rPr>
              <a:t>Sequestrectomy</a:t>
            </a:r>
            <a:endParaRPr spc="-25" dirty="0">
              <a:solidFill>
                <a:srgbClr val="04607A"/>
              </a:solidFill>
            </a:endParaRPr>
          </a:p>
        </p:txBody>
      </p:sp>
      <p:sp>
        <p:nvSpPr>
          <p:cNvPr id="1048930" name="object 3"/>
          <p:cNvSpPr txBox="1"/>
          <p:nvPr/>
        </p:nvSpPr>
        <p:spPr>
          <a:xfrm>
            <a:off x="497840" y="1496644"/>
            <a:ext cx="3528060" cy="4940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551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Constantia" panose="02030602050306030303"/>
                <a:cs typeface="Constantia" panose="02030602050306030303"/>
              </a:rPr>
              <a:t>Radiological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>
              <a:latin typeface="Constantia" panose="02030602050306030303"/>
              <a:cs typeface="Constantia" panose="02030602050306030303"/>
            </a:endParaRPr>
          </a:p>
          <a:p>
            <a:pPr marL="324485" marR="43180" indent="-274320">
              <a:lnSpc>
                <a:spcPct val="100000"/>
              </a:lnSpc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325120" algn="l"/>
              </a:tabLst>
            </a:pPr>
            <a:r>
              <a:rPr sz="2600" spc="-45" dirty="0">
                <a:latin typeface="Constantia" panose="02030602050306030303"/>
                <a:cs typeface="Constantia" panose="02030602050306030303"/>
              </a:rPr>
              <a:t>Well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formed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involucrum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surrounding the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disc</a:t>
            </a:r>
            <a:r>
              <a:rPr sz="2600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600" spc="-1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visible  sequestrum </a:t>
            </a:r>
            <a:r>
              <a:rPr sz="26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adequa</a:t>
            </a:r>
            <a:r>
              <a:rPr sz="26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600" spc="-1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at</a:t>
            </a:r>
            <a:r>
              <a:rPr sz="26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least 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2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/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3</a:t>
            </a:r>
            <a:r>
              <a:rPr sz="2550" spc="-30" baseline="2600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550" spc="22" baseline="26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550" spc="240" baseline="26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di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me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600" spc="-1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6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ne 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(3</a:t>
            </a:r>
            <a:r>
              <a:rPr sz="26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tac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alls</a:t>
            </a:r>
            <a:r>
              <a:rPr sz="2600" spc="-1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6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spc="-55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  views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ensure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3/4</a:t>
            </a:r>
            <a:r>
              <a:rPr sz="2550" baseline="26000" dirty="0">
                <a:latin typeface="Constantia" panose="02030602050306030303"/>
                <a:cs typeface="Constantia" panose="02030602050306030303"/>
              </a:rPr>
              <a:t>th </a:t>
            </a:r>
            <a:r>
              <a:rPr sz="2550" spc="7" baseline="26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tac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spc="-1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alls)</a:t>
            </a:r>
            <a:endParaRPr sz="2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31" name="object 4"/>
          <p:cNvSpPr txBox="1"/>
          <p:nvPr/>
        </p:nvSpPr>
        <p:spPr>
          <a:xfrm>
            <a:off x="5083555" y="1568957"/>
            <a:ext cx="3318510" cy="335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4595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Constantia" panose="02030602050306030303"/>
                <a:cs typeface="Constantia" panose="02030602050306030303"/>
              </a:rPr>
              <a:t>Clinical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Constantia" panose="02030602050306030303"/>
              <a:cs typeface="Constantia" panose="02030602050306030303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spc="-6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ym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oma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6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tient 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6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pus</a:t>
            </a:r>
            <a:r>
              <a:rPr sz="2600" spc="-1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discharge</a:t>
            </a:r>
            <a:r>
              <a:rPr sz="26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or </a:t>
            </a:r>
            <a:r>
              <a:rPr sz="2600" spc="-6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chronic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unreleaved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disabling pain due </a:t>
            </a:r>
            <a:r>
              <a:rPr sz="2600" spc="-20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600" spc="-6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osteomyelitis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per se </a:t>
            </a:r>
            <a:r>
              <a:rPr sz="26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6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type</a:t>
            </a:r>
            <a:r>
              <a:rPr sz="26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A/B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host.</a:t>
            </a:r>
            <a:endParaRPr sz="26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2" name="object 2"/>
          <p:cNvSpPr txBox="1">
            <a:spLocks noGrp="1"/>
          </p:cNvSpPr>
          <p:nvPr>
            <p:ph type="title"/>
          </p:nvPr>
        </p:nvSpPr>
        <p:spPr>
          <a:xfrm>
            <a:off x="444500" y="0"/>
            <a:ext cx="539305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Post</a:t>
            </a:r>
            <a:r>
              <a:rPr spc="-65" dirty="0"/>
              <a:t> </a:t>
            </a:r>
            <a:r>
              <a:rPr spc="-25" dirty="0"/>
              <a:t>sequestrectomy</a:t>
            </a:r>
            <a:endParaRPr spc="-25" dirty="0"/>
          </a:p>
        </p:txBody>
      </p:sp>
      <p:sp>
        <p:nvSpPr>
          <p:cNvPr id="1048933" name="object 3"/>
          <p:cNvSpPr txBox="1"/>
          <p:nvPr/>
        </p:nvSpPr>
        <p:spPr>
          <a:xfrm>
            <a:off x="612140" y="972667"/>
            <a:ext cx="3801745" cy="474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403225" indent="-274320">
              <a:lnSpc>
                <a:spcPct val="133000"/>
              </a:lnSpc>
              <a:spcBef>
                <a:spcPts val="10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i="1" dirty="0">
                <a:latin typeface="Constantia" panose="02030602050306030303"/>
                <a:cs typeface="Constantia" panose="02030602050306030303"/>
              </a:rPr>
              <a:t>NO </a:t>
            </a:r>
            <a:r>
              <a:rPr sz="2000" i="1" spc="-25" dirty="0">
                <a:latin typeface="Constantia" panose="02030602050306030303"/>
                <a:cs typeface="Constantia" panose="02030602050306030303"/>
              </a:rPr>
              <a:t>STABLISATION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IS </a:t>
            </a:r>
            <a:r>
              <a:rPr sz="2000" i="1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i="1" spc="-4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CESSA</a:t>
            </a:r>
            <a:r>
              <a:rPr sz="2000" i="1" spc="-8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i="1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WHE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30" dirty="0">
                <a:latin typeface="Constantia" panose="02030602050306030303"/>
                <a:cs typeface="Constantia" panose="02030602050306030303"/>
              </a:rPr>
              <a:t>7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0% </a:t>
            </a:r>
            <a:r>
              <a:rPr sz="2000" i="1" spc="-4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F 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ORIGINAL </a:t>
            </a:r>
            <a:r>
              <a:rPr sz="2000" i="1" spc="-30" dirty="0">
                <a:latin typeface="Constantia" panose="02030602050306030303"/>
                <a:cs typeface="Constantia" panose="02030602050306030303"/>
              </a:rPr>
              <a:t>CORTEX </a:t>
            </a:r>
            <a:r>
              <a:rPr sz="2000" i="1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REMAINS</a:t>
            </a:r>
            <a:r>
              <a:rPr sz="2000" i="1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35" dirty="0">
                <a:latin typeface="Constantia" panose="02030602050306030303"/>
                <a:cs typeface="Constantia" panose="02030602050306030303"/>
              </a:rPr>
              <a:t>INTACT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 marR="165100" indent="-274320">
              <a:lnSpc>
                <a:spcPct val="133000"/>
              </a:lnSpc>
              <a:spcBef>
                <a:spcPts val="49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If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&gt;70%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cortical volume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has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etai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ed—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ect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cast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128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los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Ext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ix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 marR="5080" indent="-274320">
              <a:lnSpc>
                <a:spcPct val="133000"/>
              </a:lnSpc>
              <a:spcBef>
                <a:spcPts val="49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Focal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loss-open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cancellous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BG/conventional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BG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128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Seg.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loss—BG/Bone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ct val="100000"/>
              </a:lnSpc>
              <a:spcBef>
                <a:spcPts val="805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sp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rt/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000" spc="-1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devi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34" name="object 4"/>
          <p:cNvSpPr txBox="1"/>
          <p:nvPr/>
        </p:nvSpPr>
        <p:spPr>
          <a:xfrm>
            <a:off x="5059807" y="1810912"/>
            <a:ext cx="3630295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 algn="just">
              <a:lnSpc>
                <a:spcPct val="133000"/>
              </a:lnSpc>
              <a:spcBef>
                <a:spcPts val="100"/>
              </a:spcBef>
              <a:tabLst>
                <a:tab pos="279273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ol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gic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     </a:t>
            </a:r>
            <a:r>
              <a:rPr sz="2000" spc="-2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	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tical 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continuity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involucrum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50%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over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all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cortical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diameter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on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2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orthogonal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views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involucrum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is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structu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adequa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5905341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object 2"/>
          <p:cNvSpPr txBox="1">
            <a:spLocks noGrp="1"/>
          </p:cNvSpPr>
          <p:nvPr>
            <p:ph type="title"/>
          </p:nvPr>
        </p:nvSpPr>
        <p:spPr>
          <a:xfrm>
            <a:off x="238759" y="100711"/>
            <a:ext cx="34728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4607A"/>
                </a:solidFill>
              </a:rPr>
              <a:t>Saucerization</a:t>
            </a:r>
            <a:endParaRPr spc="-15" dirty="0">
              <a:solidFill>
                <a:srgbClr val="04607A"/>
              </a:solidFill>
            </a:endParaRPr>
          </a:p>
        </p:txBody>
      </p:sp>
      <p:sp>
        <p:nvSpPr>
          <p:cNvPr id="1048936" name="object 3"/>
          <p:cNvSpPr txBox="1"/>
          <p:nvPr/>
        </p:nvSpPr>
        <p:spPr>
          <a:xfrm>
            <a:off x="740765" y="1357376"/>
            <a:ext cx="3891279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32397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Ex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ension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 su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gical 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debridement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6385" marR="508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Debrided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wounds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left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open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widely through excision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hangi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soft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spc="-15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ou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ain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Ab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orm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6385" marR="14097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Limi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ed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eas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causes 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acceptable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loss of function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e.g.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emur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7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20" dirty="0">
                <a:latin typeface="Constantia" panose="02030602050306030303"/>
                <a:cs typeface="Constantia" panose="02030602050306030303"/>
              </a:rPr>
              <a:t>May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require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stabilization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307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32045" y="2057400"/>
            <a:ext cx="3619500" cy="21971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74688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4607A"/>
                </a:solidFill>
              </a:rPr>
              <a:t>Management</a:t>
            </a:r>
            <a:r>
              <a:rPr spc="-4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of</a:t>
            </a:r>
            <a:r>
              <a:rPr spc="-2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Dead</a:t>
            </a:r>
            <a:r>
              <a:rPr spc="-1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Space: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938" name="object 3"/>
          <p:cNvSpPr txBox="1"/>
          <p:nvPr/>
        </p:nvSpPr>
        <p:spPr>
          <a:xfrm>
            <a:off x="78739" y="942543"/>
            <a:ext cx="8349615" cy="5559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ts val="216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Adequate</a:t>
            </a:r>
            <a:r>
              <a:rPr sz="2000" spc="4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debridement</a:t>
            </a:r>
            <a:r>
              <a:rPr sz="2000" spc="4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</a:t>
            </a:r>
            <a:r>
              <a:rPr sz="2000" spc="4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leave</a:t>
            </a:r>
            <a:r>
              <a:rPr sz="2000" spc="4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4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large</a:t>
            </a:r>
            <a:r>
              <a:rPr sz="2000" spc="43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4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defect,</a:t>
            </a:r>
            <a:r>
              <a:rPr sz="2000" spc="4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termed</a:t>
            </a:r>
            <a:r>
              <a:rPr sz="2000" spc="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4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dead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ts val="2160"/>
              </a:lnSpc>
            </a:pPr>
            <a:r>
              <a:rPr sz="2000" i="1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space.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Constantia" panose="02030602050306030303"/>
              <a:cs typeface="Constantia" panose="02030602050306030303"/>
            </a:endParaRPr>
          </a:p>
          <a:p>
            <a:pPr marL="287020" marR="10160" indent="-274320">
              <a:lnSpc>
                <a:spcPct val="8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It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predisposing</a:t>
            </a:r>
            <a:r>
              <a:rPr sz="2000" spc="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condition</a:t>
            </a:r>
            <a:r>
              <a:rPr sz="20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for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persistence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</a:t>
            </a:r>
            <a:r>
              <a:rPr sz="20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because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it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poorly</a:t>
            </a:r>
            <a:r>
              <a:rPr sz="2000" spc="-12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vascularized.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500">
              <a:latin typeface="Constantia" panose="02030602050306030303"/>
              <a:cs typeface="Constantia" panose="02030602050306030303"/>
            </a:endParaRPr>
          </a:p>
          <a:p>
            <a:pPr marL="287020" marR="10160" indent="-274320">
              <a:lnSpc>
                <a:spcPts val="192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Appropriate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management 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any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dead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space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created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debridement is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mandatory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61340" lvl="1" indent="-247015">
              <a:lnSpc>
                <a:spcPts val="2295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561340" algn="l"/>
              </a:tabLst>
            </a:pP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ar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est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disea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20395" lvl="1" indent="-306705">
              <a:lnSpc>
                <a:spcPts val="2365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20395" algn="l"/>
                <a:tab pos="62103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maintain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integrity</a:t>
            </a:r>
            <a:r>
              <a:rPr sz="20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skeletal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part.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buClr>
                <a:srgbClr val="0E6EC5"/>
              </a:buClr>
              <a:buFont typeface="Segoe UI Symbol" panose="020B0502040204020203"/>
              <a:buChar char="⚫"/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ts val="216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Help</a:t>
            </a:r>
            <a:r>
              <a:rPr sz="2000" spc="3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improve</a:t>
            </a:r>
            <a:r>
              <a:rPr sz="2000" spc="3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3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local</a:t>
            </a:r>
            <a:r>
              <a:rPr sz="2000" spc="3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biological</a:t>
            </a:r>
            <a:r>
              <a:rPr sz="2000" spc="3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environment</a:t>
            </a:r>
            <a:r>
              <a:rPr sz="2000" spc="3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3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bringing</a:t>
            </a:r>
            <a:r>
              <a:rPr sz="2000" spc="3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3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3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blood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ts val="212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supply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important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61340" lvl="1" indent="-247015">
              <a:lnSpc>
                <a:spcPts val="232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56134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host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defe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se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mec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han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17220" lvl="1" indent="-303530">
              <a:lnSpc>
                <a:spcPts val="232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17220" algn="l"/>
                <a:tab pos="61785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ant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del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61340" lvl="1" indent="-247015">
              <a:lnSpc>
                <a:spcPts val="236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56134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osseous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soft-tissue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healing.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500">
              <a:latin typeface="Constantia" panose="02030602050306030303"/>
              <a:cs typeface="Constantia" panose="02030602050306030303"/>
            </a:endParaRPr>
          </a:p>
          <a:p>
            <a:pPr marL="287020" marR="5080" indent="-274320">
              <a:lnSpc>
                <a:spcPts val="192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2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goal</a:t>
            </a:r>
            <a:r>
              <a:rPr sz="2000" spc="3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dead</a:t>
            </a:r>
            <a:r>
              <a:rPr sz="2000" spc="3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space</a:t>
            </a:r>
            <a:r>
              <a:rPr sz="2000" spc="3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management</a:t>
            </a:r>
            <a:r>
              <a:rPr sz="2000" spc="2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3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2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replace</a:t>
            </a:r>
            <a:r>
              <a:rPr sz="2000" spc="3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dead</a:t>
            </a:r>
            <a:r>
              <a:rPr sz="2000" spc="3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3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3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scar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durable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vascularized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object 2"/>
          <p:cNvSpPr txBox="1">
            <a:spLocks noGrp="1"/>
          </p:cNvSpPr>
          <p:nvPr>
            <p:ph type="title"/>
          </p:nvPr>
        </p:nvSpPr>
        <p:spPr>
          <a:xfrm>
            <a:off x="-12700" y="279907"/>
            <a:ext cx="74688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4607A"/>
                </a:solidFill>
              </a:rPr>
              <a:t>Management</a:t>
            </a:r>
            <a:r>
              <a:rPr spc="-4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of</a:t>
            </a:r>
            <a:r>
              <a:rPr spc="-2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Dead</a:t>
            </a:r>
            <a:r>
              <a:rPr spc="-1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Space: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940" name="object 3"/>
          <p:cNvSpPr txBox="1"/>
          <p:nvPr/>
        </p:nvSpPr>
        <p:spPr>
          <a:xfrm>
            <a:off x="78739" y="1485645"/>
            <a:ext cx="8080375" cy="429450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7020" marR="12700" indent="-274320" algn="just">
              <a:lnSpc>
                <a:spcPts val="1920"/>
              </a:lnSpc>
              <a:spcBef>
                <a:spcPts val="56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free vascularized bone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graft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has been used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successfully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fill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dead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space.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e.g.the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fibula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ilium.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50" dirty="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Local</a:t>
            </a:r>
            <a:r>
              <a:rPr sz="2000" spc="-4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tissue</a:t>
            </a:r>
            <a:r>
              <a:rPr sz="2000" spc="-8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3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flaps</a:t>
            </a:r>
            <a:r>
              <a:rPr sz="2000" spc="-7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9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free</a:t>
            </a:r>
            <a:r>
              <a:rPr sz="2000" spc="-6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3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flaps</a:t>
            </a:r>
            <a:r>
              <a:rPr sz="2000" spc="-7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can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also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used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fill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dead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space.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300" dirty="0">
              <a:latin typeface="Constantia" panose="02030602050306030303"/>
              <a:cs typeface="Constantia" panose="02030602050306030303"/>
            </a:endParaRPr>
          </a:p>
          <a:p>
            <a:pPr marL="287020" marR="5080" indent="-274320" algn="just">
              <a:lnSpc>
                <a:spcPts val="192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Cancellous bone grafts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beneath local or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transferred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tissues can also be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used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where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structural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augmentation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necessary.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350" dirty="0">
              <a:latin typeface="Constantia" panose="02030602050306030303"/>
              <a:cs typeface="Constantia" panose="02030602050306030303"/>
            </a:endParaRPr>
          </a:p>
          <a:p>
            <a:pPr marL="287020" marR="5080" indent="-274320" algn="just">
              <a:lnSpc>
                <a:spcPct val="8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Open cancellous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grafts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without soft-tissue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coverage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are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useful when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free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transfer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is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not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option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local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flaps</a:t>
            </a:r>
            <a:r>
              <a:rPr sz="20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are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inadequate.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Segoe UI Symbol" panose="020B0502040204020203"/>
              <a:buChar char="⚫"/>
            </a:pP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1900" dirty="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ts val="216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1214755" algn="l"/>
                <a:tab pos="3813810" algn="l"/>
                <a:tab pos="4994910" algn="l"/>
                <a:tab pos="7705090" algn="l"/>
              </a:tabLst>
            </a:pP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Careful	</a:t>
            </a:r>
            <a:r>
              <a:rPr sz="2000" spc="-1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preoperative</a:t>
            </a:r>
            <a:r>
              <a:rPr sz="2000" spc="47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planning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4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critical	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45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4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conservation</a:t>
            </a:r>
            <a:r>
              <a:rPr sz="2000" spc="4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ts val="2160"/>
              </a:lnSpc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patient’s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limited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cancellous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reserves.</a:t>
            </a:r>
            <a:endParaRPr sz="2000" dirty="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881645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08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1030" y="0"/>
            <a:ext cx="9146173" cy="6324600"/>
          </a:xfrm>
          <a:prstGeom prst="rect">
            <a:avLst/>
          </a:prstGeom>
        </p:spPr>
      </p:pic>
      <p:sp>
        <p:nvSpPr>
          <p:cNvPr id="1048941" name="object 3"/>
          <p:cNvSpPr txBox="1"/>
          <p:nvPr/>
        </p:nvSpPr>
        <p:spPr>
          <a:xfrm>
            <a:off x="78739" y="6250025"/>
            <a:ext cx="8539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 panose="020B0604030504040204"/>
                <a:cs typeface="Tahoma" panose="020B0604030504040204"/>
              </a:rPr>
              <a:t>Four </a:t>
            </a:r>
            <a:r>
              <a:rPr sz="1800" dirty="0">
                <a:latin typeface="Tahoma" panose="020B0604030504040204"/>
                <a:cs typeface="Tahoma" panose="020B0604030504040204"/>
              </a:rPr>
              <a:t>basic methods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of </a:t>
            </a:r>
            <a:r>
              <a:rPr sz="1800" dirty="0">
                <a:latin typeface="Tahoma" panose="020B0604030504040204"/>
                <a:cs typeface="Tahoma" panose="020B0604030504040204"/>
              </a:rPr>
              <a:t>immediate,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biological </a:t>
            </a:r>
            <a:r>
              <a:rPr sz="1800" dirty="0">
                <a:latin typeface="Tahoma" panose="020B0604030504040204"/>
                <a:cs typeface="Tahoma" panose="020B0604030504040204"/>
              </a:rPr>
              <a:t>management of dead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space using living </a:t>
            </a:r>
            <a:r>
              <a:rPr sz="1800" spc="-550" dirty="0"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tissue</a:t>
            </a:r>
            <a:r>
              <a:rPr sz="1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latin typeface="Tahoma" panose="020B0604030504040204"/>
                <a:cs typeface="Tahoma" panose="020B0604030504040204"/>
              </a:rPr>
              <a:t>or </a:t>
            </a:r>
            <a:r>
              <a:rPr sz="1800" spc="-5" dirty="0">
                <a:latin typeface="Tahoma" panose="020B0604030504040204"/>
                <a:cs typeface="Tahoma" panose="020B0604030504040204"/>
              </a:rPr>
              <a:t>cancellous</a:t>
            </a:r>
            <a:r>
              <a:rPr sz="1800" dirty="0">
                <a:latin typeface="Tahoma" panose="020B0604030504040204"/>
                <a:cs typeface="Tahoma" panose="020B0604030504040204"/>
              </a:rPr>
              <a:t> bone 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grafts.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2" name="object 2"/>
          <p:cNvSpPr txBox="1">
            <a:spLocks noGrp="1"/>
          </p:cNvSpPr>
          <p:nvPr>
            <p:ph type="title"/>
          </p:nvPr>
        </p:nvSpPr>
        <p:spPr>
          <a:xfrm>
            <a:off x="238759" y="0"/>
            <a:ext cx="65481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4607A"/>
                </a:solidFill>
              </a:rPr>
              <a:t>Dead</a:t>
            </a:r>
            <a:r>
              <a:rPr spc="-50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space</a:t>
            </a:r>
            <a:r>
              <a:rPr spc="-55" dirty="0">
                <a:solidFill>
                  <a:srgbClr val="04607A"/>
                </a:solidFill>
              </a:rPr>
              <a:t> </a:t>
            </a:r>
            <a:r>
              <a:rPr spc="-10" dirty="0">
                <a:solidFill>
                  <a:srgbClr val="04607A"/>
                </a:solidFill>
              </a:rPr>
              <a:t>management</a:t>
            </a:r>
            <a:endParaRPr spc="-10" dirty="0">
              <a:solidFill>
                <a:srgbClr val="04607A"/>
              </a:solidFill>
            </a:endParaRPr>
          </a:p>
        </p:txBody>
      </p:sp>
      <p:sp>
        <p:nvSpPr>
          <p:cNvPr id="1048943" name="object 3"/>
          <p:cNvSpPr txBox="1"/>
          <p:nvPr/>
        </p:nvSpPr>
        <p:spPr>
          <a:xfrm>
            <a:off x="78739" y="731265"/>
            <a:ext cx="5502275" cy="596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07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RHINELANDER</a:t>
            </a:r>
            <a:r>
              <a:rPr sz="1800" b="1" spc="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–PAPINEAU</a:t>
            </a:r>
            <a:r>
              <a:rPr sz="1800" b="1" spc="-5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TECHNIQUE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546100" indent="-533400">
              <a:lnSpc>
                <a:spcPts val="2155"/>
              </a:lnSpc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545465" algn="l"/>
                <a:tab pos="546100" algn="l"/>
              </a:tabLst>
            </a:pPr>
            <a:r>
              <a:rPr sz="1800" dirty="0">
                <a:latin typeface="Constantia" panose="02030602050306030303"/>
                <a:cs typeface="Constantia" panose="02030602050306030303"/>
              </a:rPr>
              <a:t>3</a:t>
            </a:r>
            <a:r>
              <a:rPr sz="18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30" dirty="0">
                <a:latin typeface="Constantia" panose="02030602050306030303"/>
                <a:cs typeface="Constantia" panose="02030602050306030303"/>
              </a:rPr>
              <a:t>STAGES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615315" lvl="1" indent="-145415">
              <a:lnSpc>
                <a:spcPts val="2395"/>
              </a:lnSpc>
              <a:buSzPct val="95000"/>
              <a:buAutoNum type="arabicPeriod"/>
              <a:tabLst>
                <a:tab pos="61531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Debridement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308100" lvl="2" indent="-381635">
              <a:lnSpc>
                <a:spcPts val="2155"/>
              </a:lnSpc>
              <a:spcBef>
                <a:spcPts val="5"/>
              </a:spcBef>
              <a:buClr>
                <a:srgbClr val="009DD9"/>
              </a:buClr>
              <a:buSzPct val="69000"/>
              <a:buFont typeface="Segoe UI Symbol" panose="020B0502040204020203"/>
              <a:buChar char="⚫"/>
              <a:tabLst>
                <a:tab pos="1308100" algn="l"/>
                <a:tab pos="1308735" algn="l"/>
              </a:tabLst>
            </a:pPr>
            <a:r>
              <a:rPr sz="1800" spc="-5" dirty="0">
                <a:latin typeface="Constantia" panose="02030602050306030303"/>
                <a:cs typeface="Constantia" panose="02030602050306030303"/>
              </a:rPr>
              <a:t>stabilization</a:t>
            </a:r>
            <a:r>
              <a:rPr sz="18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if</a:t>
            </a:r>
            <a:r>
              <a:rPr sz="18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800" spc="-5" dirty="0">
                <a:latin typeface="Constantia" panose="02030602050306030303"/>
                <a:cs typeface="Constantia" panose="02030602050306030303"/>
              </a:rPr>
              <a:t>necessary</a:t>
            </a:r>
            <a:endParaRPr sz="1800">
              <a:latin typeface="Constantia" panose="02030602050306030303"/>
              <a:cs typeface="Constantia" panose="02030602050306030303"/>
            </a:endParaRPr>
          </a:p>
          <a:p>
            <a:pPr marL="2184400" lvl="3" indent="-343535">
              <a:lnSpc>
                <a:spcPts val="2395"/>
              </a:lnSpc>
              <a:buClr>
                <a:srgbClr val="0FCF9B"/>
              </a:buClr>
              <a:buSzPct val="65000"/>
              <a:buFont typeface="Segoe UI Symbol" panose="020B0502040204020203"/>
              <a:buChar char="⚫"/>
              <a:tabLst>
                <a:tab pos="2184400" algn="l"/>
                <a:tab pos="218503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ext.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x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able.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184400" lvl="3" indent="-343535">
              <a:lnSpc>
                <a:spcPct val="100000"/>
              </a:lnSpc>
              <a:spcBef>
                <a:spcPts val="5"/>
              </a:spcBef>
              <a:buClr>
                <a:srgbClr val="0FCF9B"/>
              </a:buClr>
              <a:buSzPct val="65000"/>
              <a:buFont typeface="Segoe UI Symbol" panose="020B0502040204020203"/>
              <a:buChar char="⚫"/>
              <a:tabLst>
                <a:tab pos="2184400" algn="l"/>
                <a:tab pos="2185035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cast.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184400" lvl="3" indent="-343535">
              <a:lnSpc>
                <a:spcPct val="100000"/>
              </a:lnSpc>
              <a:buClr>
                <a:srgbClr val="0FCF9B"/>
              </a:buClr>
              <a:buSzPct val="65000"/>
              <a:buFont typeface="Segoe UI Symbol" panose="020B0502040204020203"/>
              <a:buChar char="⚫"/>
              <a:tabLst>
                <a:tab pos="2184400" algn="l"/>
                <a:tab pos="218503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Papineau-IM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nails.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927100" marR="12065" lvl="1" indent="-395605">
              <a:lnSpc>
                <a:spcPts val="1920"/>
              </a:lnSpc>
              <a:spcBef>
                <a:spcPts val="465"/>
              </a:spcBef>
              <a:buSzPct val="95000"/>
              <a:buAutoNum type="arabicPeriod"/>
              <a:tabLst>
                <a:tab pos="78422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Can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ellous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afting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af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000" spc="-1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enti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vity 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covered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granulation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727200" lvl="2" indent="-343535"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727200" algn="l"/>
                <a:tab pos="172783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don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si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-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ost.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Ilium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727200" marR="12700" lvl="2" indent="-342900">
              <a:lnSpc>
                <a:spcPct val="80000"/>
              </a:lnSpc>
              <a:spcBef>
                <a:spcPts val="480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727200" algn="l"/>
                <a:tab pos="172783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others-gt.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Trochanter,distal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femur,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proximal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tibia.disadv.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include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pathological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#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727200" marR="5080" lvl="2" indent="-342900">
              <a:lnSpc>
                <a:spcPct val="80000"/>
              </a:lnSpc>
              <a:spcBef>
                <a:spcPts val="480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727200" algn="l"/>
                <a:tab pos="1727835" algn="l"/>
              </a:tabLst>
            </a:pPr>
            <a:r>
              <a:rPr sz="2000" spc="-3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all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ie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-3-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4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thick 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4-6cm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long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727200" lvl="2" indent="-343535">
              <a:lnSpc>
                <a:spcPct val="100000"/>
              </a:lnSpc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727200" algn="l"/>
                <a:tab pos="172783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all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cortical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pieces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discarded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727200" lvl="2" indent="-343535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727200" algn="l"/>
                <a:tab pos="172783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chips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packed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fingertight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727200" lvl="2" indent="-343535">
              <a:lnSpc>
                <a:spcPct val="100000"/>
              </a:lnSpc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727200" algn="l"/>
                <a:tab pos="1727835" algn="l"/>
              </a:tabLst>
            </a:pPr>
            <a:r>
              <a:rPr sz="2000" spc="-2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spa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all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727200" lvl="2" indent="-343535">
              <a:lnSpc>
                <a:spcPts val="2160"/>
              </a:lnSpc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727200" algn="l"/>
                <a:tab pos="1727835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0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 se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eeks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727200" marR="445135">
              <a:lnSpc>
                <a:spcPts val="1920"/>
              </a:lnSpc>
              <a:spcBef>
                <a:spcPts val="225"/>
              </a:spcBef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aded 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anulat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on 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&amp;be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ome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asculari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z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ed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309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57800" y="990600"/>
            <a:ext cx="1676400" cy="1600200"/>
          </a:xfrm>
          <a:prstGeom prst="rect">
            <a:avLst/>
          </a:prstGeom>
        </p:spPr>
      </p:pic>
      <p:pic>
        <p:nvPicPr>
          <p:cNvPr id="2097310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990600"/>
            <a:ext cx="1676400" cy="1600200"/>
          </a:xfrm>
          <a:prstGeom prst="rect">
            <a:avLst/>
          </a:prstGeom>
        </p:spPr>
      </p:pic>
      <p:pic>
        <p:nvPicPr>
          <p:cNvPr id="2097311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0" y="2743200"/>
            <a:ext cx="1905000" cy="2057400"/>
          </a:xfrm>
          <a:prstGeom prst="rect">
            <a:avLst/>
          </a:prstGeom>
        </p:spPr>
      </p:pic>
      <p:pic>
        <p:nvPicPr>
          <p:cNvPr id="2097312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0" y="5029200"/>
            <a:ext cx="1905000" cy="18287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object 2"/>
          <p:cNvSpPr txBox="1"/>
          <p:nvPr/>
        </p:nvSpPr>
        <p:spPr>
          <a:xfrm>
            <a:off x="118363" y="1011681"/>
            <a:ext cx="978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600" b="1" i="1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600" b="1" i="1" spc="-10" dirty="0">
                <a:latin typeface="Constantia" panose="02030602050306030303"/>
                <a:cs typeface="Constantia" panose="02030602050306030303"/>
              </a:rPr>
              <a:t>ganism</a:t>
            </a:r>
            <a:endParaRPr sz="1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21" name="object 3"/>
          <p:cNvSpPr txBox="1"/>
          <p:nvPr/>
        </p:nvSpPr>
        <p:spPr>
          <a:xfrm>
            <a:off x="78739" y="1651761"/>
            <a:ext cx="2460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1600" b="1" i="1" spc="-15" dirty="0">
                <a:latin typeface="Constantia" panose="02030602050306030303"/>
                <a:cs typeface="Constantia" panose="02030602050306030303"/>
              </a:rPr>
              <a:t>Staphylococcus</a:t>
            </a:r>
            <a:r>
              <a:rPr sz="1600" b="1" i="1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b="1" i="1" spc="-10" dirty="0">
                <a:latin typeface="Constantia" panose="02030602050306030303"/>
                <a:cs typeface="Constantia" panose="02030602050306030303"/>
              </a:rPr>
              <a:t>aureus</a:t>
            </a:r>
            <a:endParaRPr sz="1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22" name="object 4"/>
          <p:cNvSpPr txBox="1"/>
          <p:nvPr/>
        </p:nvSpPr>
        <p:spPr>
          <a:xfrm>
            <a:off x="78739" y="2215718"/>
            <a:ext cx="37566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1600" b="1" spc="-10" dirty="0">
                <a:latin typeface="Constantia" panose="02030602050306030303"/>
                <a:cs typeface="Constantia" panose="02030602050306030303"/>
              </a:rPr>
              <a:t>Coagulase-negative</a:t>
            </a:r>
            <a:r>
              <a:rPr sz="1600" b="1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b="1" spc="-15" dirty="0">
                <a:latin typeface="Constantia" panose="02030602050306030303"/>
                <a:cs typeface="Constantia" panose="02030602050306030303"/>
              </a:rPr>
              <a:t>staphylococci</a:t>
            </a:r>
            <a:r>
              <a:rPr sz="1600" b="1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or</a:t>
            </a:r>
            <a:endParaRPr sz="160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ct val="100000"/>
              </a:lnSpc>
            </a:pPr>
            <a:r>
              <a:rPr sz="1600" b="1" spc="-10" dirty="0">
                <a:latin typeface="Constantia" panose="02030602050306030303"/>
                <a:cs typeface="Constantia" panose="02030602050306030303"/>
              </a:rPr>
              <a:t>Propionibacterium</a:t>
            </a:r>
            <a:r>
              <a:rPr sz="1600" b="1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species</a:t>
            </a:r>
            <a:endParaRPr sz="1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23" name="object 5"/>
          <p:cNvSpPr txBox="1"/>
          <p:nvPr/>
        </p:nvSpPr>
        <p:spPr>
          <a:xfrm>
            <a:off x="78739" y="3099942"/>
            <a:ext cx="29476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1600" b="1" spc="-15" dirty="0">
                <a:latin typeface="Constantia" panose="02030602050306030303"/>
                <a:cs typeface="Constantia" panose="02030602050306030303"/>
              </a:rPr>
              <a:t>Enterobacteriaceae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 species </a:t>
            </a:r>
            <a:r>
              <a:rPr sz="1600" b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b="1" spc="-1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1600" b="1" i="1" spc="-10" dirty="0">
                <a:latin typeface="Constantia" panose="02030602050306030303"/>
                <a:cs typeface="Constantia" panose="02030602050306030303"/>
              </a:rPr>
              <a:t>Pseudomonas</a:t>
            </a:r>
            <a:r>
              <a:rPr sz="1600" b="1" i="1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b="1" i="1" spc="-5" dirty="0">
                <a:latin typeface="Constantia" panose="02030602050306030303"/>
                <a:cs typeface="Constantia" panose="02030602050306030303"/>
              </a:rPr>
              <a:t>aeruginosa</a:t>
            </a:r>
            <a:endParaRPr sz="1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24" name="object 6"/>
          <p:cNvSpPr txBox="1"/>
          <p:nvPr/>
        </p:nvSpPr>
        <p:spPr>
          <a:xfrm>
            <a:off x="78739" y="3907916"/>
            <a:ext cx="3550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1600" b="1" spc="-10" dirty="0">
                <a:latin typeface="Constantia" panose="02030602050306030303"/>
                <a:cs typeface="Constantia" panose="02030602050306030303"/>
              </a:rPr>
              <a:t>St</a:t>
            </a:r>
            <a:r>
              <a:rPr sz="1600" b="1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600" b="1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1600" b="1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600" b="1" spc="-4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600" b="1" spc="-4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600" b="1" spc="-1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1600" b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1600" b="1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1600" b="1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ae</a:t>
            </a:r>
            <a:r>
              <a:rPr sz="1600" b="1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obic ba</a:t>
            </a:r>
            <a:r>
              <a:rPr sz="1600" b="1" spc="-1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600" b="1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600" b="1" spc="-10" dirty="0">
                <a:latin typeface="Constantia" panose="02030602050306030303"/>
                <a:cs typeface="Constantia" panose="02030602050306030303"/>
              </a:rPr>
              <a:t>ria</a:t>
            </a:r>
            <a:endParaRPr sz="1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25" name="object 7"/>
          <p:cNvSpPr txBox="1"/>
          <p:nvPr/>
        </p:nvSpPr>
        <p:spPr>
          <a:xfrm>
            <a:off x="78739" y="4791836"/>
            <a:ext cx="36950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1600" b="1" spc="-10" dirty="0">
                <a:latin typeface="Constantia" panose="02030602050306030303"/>
                <a:cs typeface="Constantia" panose="02030602050306030303"/>
              </a:rPr>
              <a:t>Salm</a:t>
            </a:r>
            <a:r>
              <a:rPr sz="1600" b="1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ne</a:t>
            </a:r>
            <a:r>
              <a:rPr sz="1600" b="1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1600" b="1" spc="-1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1600" b="1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spe</a:t>
            </a:r>
            <a:r>
              <a:rPr sz="1600" b="1" spc="-1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600" b="1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1600" b="1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600" b="1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1600" b="1" i="1" spc="-5" dirty="0">
                <a:latin typeface="Constantia" panose="02030602050306030303"/>
                <a:cs typeface="Constantia" panose="02030602050306030303"/>
              </a:rPr>
              <a:t>St</a:t>
            </a:r>
            <a:r>
              <a:rPr sz="1600" b="1" i="1" spc="-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600" b="1" i="1" spc="-1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600" b="1" i="1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1600" b="1" i="1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600" b="1" i="1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600" b="1" i="1" spc="-2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600" b="1" i="1" spc="-10" dirty="0">
                <a:latin typeface="Constantia" panose="02030602050306030303"/>
                <a:cs typeface="Constantia" panose="02030602050306030303"/>
              </a:rPr>
              <a:t>occus  pneumoniae</a:t>
            </a:r>
            <a:endParaRPr sz="1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26" name="object 8"/>
          <p:cNvSpPr txBox="1"/>
          <p:nvPr/>
        </p:nvSpPr>
        <p:spPr>
          <a:xfrm>
            <a:off x="4459351" y="952880"/>
            <a:ext cx="957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Comments</a:t>
            </a:r>
            <a:endParaRPr sz="1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27" name="object 9"/>
          <p:cNvSpPr txBox="1"/>
          <p:nvPr/>
        </p:nvSpPr>
        <p:spPr>
          <a:xfrm>
            <a:off x="4459351" y="1593342"/>
            <a:ext cx="3775075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Organism</a:t>
            </a:r>
            <a:r>
              <a:rPr sz="1600" i="1" spc="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most</a:t>
            </a:r>
            <a:r>
              <a:rPr sz="1600" i="1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often</a:t>
            </a:r>
            <a:r>
              <a:rPr sz="1600" i="1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isolated</a:t>
            </a:r>
            <a:r>
              <a:rPr sz="1600" i="1" spc="2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in</a:t>
            </a:r>
            <a:r>
              <a:rPr sz="1600" i="1" spc="-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all</a:t>
            </a:r>
            <a:r>
              <a:rPr sz="1600" i="1" spc="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types</a:t>
            </a:r>
            <a:r>
              <a:rPr sz="1600" i="1" spc="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of </a:t>
            </a:r>
            <a:r>
              <a:rPr sz="1600" i="1" spc="-36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osteomyelitis</a:t>
            </a:r>
            <a:endParaRPr sz="1600">
              <a:latin typeface="Constantia" panose="02030602050306030303"/>
              <a:cs typeface="Constantia" panose="02030602050306030303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i="1" spc="-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Foreign-body–associated</a:t>
            </a:r>
            <a:r>
              <a:rPr sz="1600" i="1" spc="4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infection</a:t>
            </a:r>
            <a:endParaRPr sz="1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28" name="object 10"/>
          <p:cNvSpPr txBox="1"/>
          <p:nvPr/>
        </p:nvSpPr>
        <p:spPr>
          <a:xfrm>
            <a:off x="4459351" y="3117595"/>
            <a:ext cx="43027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Common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in</a:t>
            </a:r>
            <a:r>
              <a:rPr sz="1600" i="1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nosocomial</a:t>
            </a:r>
            <a:r>
              <a:rPr sz="1600" i="1" spc="3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infections</a:t>
            </a:r>
            <a:r>
              <a:rPr sz="1600" i="1" spc="2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and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punchured </a:t>
            </a:r>
            <a:r>
              <a:rPr sz="1600" i="1" spc="-36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wounds</a:t>
            </a:r>
            <a:endParaRPr sz="1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29" name="object 11"/>
          <p:cNvSpPr txBox="1"/>
          <p:nvPr/>
        </p:nvSpPr>
        <p:spPr>
          <a:xfrm>
            <a:off x="4459351" y="4001515"/>
            <a:ext cx="46228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Associated</a:t>
            </a:r>
            <a:r>
              <a:rPr sz="1600" i="1" spc="2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with</a:t>
            </a:r>
            <a:r>
              <a:rPr sz="1600" i="1" spc="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bites,</a:t>
            </a:r>
            <a:r>
              <a:rPr sz="1600" i="1" spc="2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fist</a:t>
            </a:r>
            <a:r>
              <a:rPr sz="1600" i="1" spc="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injuries</a:t>
            </a:r>
            <a:r>
              <a:rPr sz="1600" i="1" spc="2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caused</a:t>
            </a:r>
            <a:r>
              <a:rPr sz="1600" i="1" spc="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2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by</a:t>
            </a:r>
            <a:r>
              <a:rPr sz="1600" i="1" spc="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contact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with</a:t>
            </a:r>
            <a:r>
              <a:rPr sz="1600" i="1" spc="-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another</a:t>
            </a:r>
            <a:r>
              <a:rPr sz="1600" i="1" spc="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2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person’s</a:t>
            </a:r>
            <a:r>
              <a:rPr sz="1600" i="1" spc="2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mouth, diabetic</a:t>
            </a:r>
            <a:r>
              <a:rPr sz="1600" i="1" spc="4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foot lesions, </a:t>
            </a:r>
            <a:r>
              <a:rPr sz="1600" i="1" spc="-36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decubitus </a:t>
            </a:r>
            <a:r>
              <a:rPr sz="1600" i="1" spc="-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ulcers</a:t>
            </a:r>
            <a:endParaRPr sz="1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30" name="object 12"/>
          <p:cNvSpPr txBox="1"/>
          <p:nvPr/>
        </p:nvSpPr>
        <p:spPr>
          <a:xfrm>
            <a:off x="4459351" y="5129529"/>
            <a:ext cx="1527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Sickle</a:t>
            </a:r>
            <a:r>
              <a:rPr sz="1600" i="1" spc="-3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cell</a:t>
            </a:r>
            <a:r>
              <a:rPr sz="1600" i="1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onstantia" panose="02030602050306030303"/>
                <a:cs typeface="Constantia" panose="02030602050306030303"/>
              </a:rPr>
              <a:t>disease</a:t>
            </a:r>
            <a:endParaRPr sz="16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31" name="object 13"/>
          <p:cNvSpPr txBox="1">
            <a:spLocks noGrp="1"/>
          </p:cNvSpPr>
          <p:nvPr>
            <p:ph type="title"/>
          </p:nvPr>
        </p:nvSpPr>
        <p:spPr>
          <a:xfrm>
            <a:off x="1757298" y="436245"/>
            <a:ext cx="6083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Organisms</a:t>
            </a:r>
            <a:r>
              <a:rPr sz="2400" spc="-30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Isolated</a:t>
            </a:r>
            <a:r>
              <a:rPr sz="2400" spc="-5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2400" spc="-20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Bacterial</a:t>
            </a:r>
            <a:r>
              <a:rPr sz="2400" spc="15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ahoma" panose="020B0604030504040204"/>
                <a:cs typeface="Tahoma" panose="020B0604030504040204"/>
              </a:rPr>
              <a:t>Osteomyelitis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48632" name="object 14"/>
          <p:cNvSpPr txBox="1"/>
          <p:nvPr/>
        </p:nvSpPr>
        <p:spPr>
          <a:xfrm>
            <a:off x="78739" y="6511677"/>
            <a:ext cx="74549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i="1" spc="-165" dirty="0">
                <a:latin typeface="Verdana" panose="020B0604030504040204"/>
                <a:cs typeface="Verdana" panose="020B0604030504040204"/>
              </a:rPr>
              <a:t>Lew</a:t>
            </a:r>
            <a:r>
              <a:rPr sz="1650" b="1" i="1" spc="-85" dirty="0">
                <a:latin typeface="Verdana" panose="020B0604030504040204"/>
                <a:cs typeface="Verdana" panose="020B0604030504040204"/>
              </a:rPr>
              <a:t> </a:t>
            </a:r>
            <a:r>
              <a:rPr sz="1650" b="1" i="1" spc="-145" dirty="0">
                <a:latin typeface="Verdana" panose="020B0604030504040204"/>
                <a:cs typeface="Verdana" panose="020B0604030504040204"/>
              </a:rPr>
              <a:t>DP,</a:t>
            </a:r>
            <a:r>
              <a:rPr sz="1650" b="1" i="1" spc="-80" dirty="0">
                <a:latin typeface="Verdana" panose="020B0604030504040204"/>
                <a:cs typeface="Verdana" panose="020B0604030504040204"/>
              </a:rPr>
              <a:t> </a:t>
            </a:r>
            <a:r>
              <a:rPr sz="1650" b="1" i="1" spc="-145" dirty="0">
                <a:latin typeface="Verdana" panose="020B0604030504040204"/>
                <a:cs typeface="Verdana" panose="020B0604030504040204"/>
              </a:rPr>
              <a:t>Waldvogel</a:t>
            </a:r>
            <a:r>
              <a:rPr sz="1650" b="1" i="1" spc="-35" dirty="0">
                <a:latin typeface="Verdana" panose="020B0604030504040204"/>
                <a:cs typeface="Verdana" panose="020B0604030504040204"/>
              </a:rPr>
              <a:t> </a:t>
            </a:r>
            <a:r>
              <a:rPr sz="1650" b="1" i="1" spc="-150" dirty="0">
                <a:latin typeface="Verdana" panose="020B0604030504040204"/>
                <a:cs typeface="Verdana" panose="020B0604030504040204"/>
              </a:rPr>
              <a:t>FA.</a:t>
            </a:r>
            <a:r>
              <a:rPr sz="1650" b="1" i="1" spc="-80" dirty="0">
                <a:latin typeface="Verdana" panose="020B0604030504040204"/>
                <a:cs typeface="Verdana" panose="020B0604030504040204"/>
              </a:rPr>
              <a:t> </a:t>
            </a:r>
            <a:r>
              <a:rPr sz="1650" b="1" i="1" spc="-135" dirty="0">
                <a:latin typeface="Verdana" panose="020B0604030504040204"/>
                <a:cs typeface="Verdana" panose="020B0604030504040204"/>
              </a:rPr>
              <a:t>Osteomyelitis.</a:t>
            </a:r>
            <a:r>
              <a:rPr sz="1650" b="1" i="1" spc="-30" dirty="0">
                <a:latin typeface="Verdana" panose="020B0604030504040204"/>
                <a:cs typeface="Verdana" panose="020B0604030504040204"/>
              </a:rPr>
              <a:t> </a:t>
            </a:r>
            <a:r>
              <a:rPr sz="1650" b="1" i="1" spc="-170" dirty="0">
                <a:latin typeface="Verdana" panose="020B0604030504040204"/>
                <a:cs typeface="Verdana" panose="020B0604030504040204"/>
              </a:rPr>
              <a:t>N</a:t>
            </a:r>
            <a:r>
              <a:rPr sz="1650" b="1" i="1" spc="-65" dirty="0">
                <a:latin typeface="Verdana" panose="020B0604030504040204"/>
                <a:cs typeface="Verdana" panose="020B0604030504040204"/>
              </a:rPr>
              <a:t> </a:t>
            </a:r>
            <a:r>
              <a:rPr sz="1650" b="1" i="1" spc="-140" dirty="0">
                <a:latin typeface="Verdana" panose="020B0604030504040204"/>
                <a:cs typeface="Verdana" panose="020B0604030504040204"/>
              </a:rPr>
              <a:t>Engl</a:t>
            </a:r>
            <a:r>
              <a:rPr sz="1650" b="1" i="1" spc="-60" dirty="0">
                <a:latin typeface="Verdana" panose="020B0604030504040204"/>
                <a:cs typeface="Verdana" panose="020B0604030504040204"/>
              </a:rPr>
              <a:t> </a:t>
            </a:r>
            <a:r>
              <a:rPr sz="1650" b="1" i="1" spc="-120" dirty="0">
                <a:latin typeface="Verdana" panose="020B0604030504040204"/>
                <a:cs typeface="Verdana" panose="020B0604030504040204"/>
              </a:rPr>
              <a:t>J</a:t>
            </a:r>
            <a:r>
              <a:rPr sz="1650" b="1" i="1" spc="-85" dirty="0">
                <a:latin typeface="Verdana" panose="020B0604030504040204"/>
                <a:cs typeface="Verdana" panose="020B0604030504040204"/>
              </a:rPr>
              <a:t> </a:t>
            </a:r>
            <a:r>
              <a:rPr sz="1650" b="1" i="1" spc="-150" dirty="0">
                <a:latin typeface="Verdana" panose="020B0604030504040204"/>
                <a:cs typeface="Verdana" panose="020B0604030504040204"/>
              </a:rPr>
              <a:t>Med</a:t>
            </a:r>
            <a:r>
              <a:rPr sz="1650" b="1" i="1" spc="-70" dirty="0">
                <a:latin typeface="Verdana" panose="020B0604030504040204"/>
                <a:cs typeface="Verdana" panose="020B0604030504040204"/>
              </a:rPr>
              <a:t> </a:t>
            </a:r>
            <a:r>
              <a:rPr sz="1650" b="1" i="1" spc="-145" dirty="0">
                <a:latin typeface="Verdana" panose="020B0604030504040204"/>
                <a:cs typeface="Verdana" panose="020B0604030504040204"/>
              </a:rPr>
              <a:t>1997;336:999-1007</a:t>
            </a:r>
            <a:r>
              <a:rPr sz="1900" b="1" i="1" spc="-145" dirty="0">
                <a:latin typeface="Verdana" panose="020B0604030504040204"/>
                <a:cs typeface="Verdana" panose="020B0604030504040204"/>
              </a:rPr>
              <a:t>.</a:t>
            </a:r>
            <a:endParaRPr sz="19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31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31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1048944" name="object 5"/>
          <p:cNvSpPr txBox="1"/>
          <p:nvPr/>
        </p:nvSpPr>
        <p:spPr>
          <a:xfrm>
            <a:off x="764540" y="342391"/>
            <a:ext cx="5025390" cy="289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3.wound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coverage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Small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wounds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–spontaneous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epithelization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marR="710565" indent="-274955">
              <a:lnSpc>
                <a:spcPts val="1920"/>
              </a:lnSpc>
              <a:spcBef>
                <a:spcPts val="46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3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ou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d-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SSG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other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soft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ue 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procedure,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usually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after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8-16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wks.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Ext.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x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em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ec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ed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wt.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Bear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ng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marR="5080" indent="-274955">
              <a:lnSpc>
                <a:spcPct val="8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-8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ailu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 g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anulat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ade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aft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loss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 sur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chi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-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etiti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 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tech.(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mini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–papineau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)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45" name="object 6"/>
          <p:cNvSpPr txBox="1"/>
          <p:nvPr/>
        </p:nvSpPr>
        <p:spPr>
          <a:xfrm>
            <a:off x="764540" y="4122801"/>
            <a:ext cx="4099560" cy="129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LIMITATIONS-cannot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used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when: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Segmental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defect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&gt;4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cm.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-6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qu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lity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soft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955">
              <a:lnSpc>
                <a:spcPct val="100000"/>
              </a:lnSpc>
              <a:spcBef>
                <a:spcPts val="38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  <a:tab pos="287655" algn="l"/>
              </a:tabLst>
            </a:pPr>
            <a:r>
              <a:rPr sz="2000" spc="-6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1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ascular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sup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315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80" y="3645027"/>
            <a:ext cx="1807082" cy="1981200"/>
          </a:xfrm>
          <a:prstGeom prst="rect">
            <a:avLst/>
          </a:prstGeom>
        </p:spPr>
      </p:pic>
      <p:grpSp>
        <p:nvGrpSpPr>
          <p:cNvPr id="274" name="object 8"/>
          <p:cNvGrpSpPr/>
          <p:nvPr/>
        </p:nvGrpSpPr>
        <p:grpSpPr>
          <a:xfrm>
            <a:off x="5580126" y="304800"/>
            <a:ext cx="3312795" cy="3772535"/>
            <a:chOff x="5580126" y="304800"/>
            <a:chExt cx="3312795" cy="3772535"/>
          </a:xfrm>
        </p:grpSpPr>
        <p:pic>
          <p:nvPicPr>
            <p:cNvPr id="209731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126" y="304800"/>
              <a:ext cx="1800225" cy="1981200"/>
            </a:xfrm>
            <a:prstGeom prst="rect">
              <a:avLst/>
            </a:prstGeom>
          </p:spPr>
        </p:pic>
        <p:pic>
          <p:nvPicPr>
            <p:cNvPr id="2097317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9940" y="2324480"/>
              <a:ext cx="1752600" cy="1752600"/>
            </a:xfrm>
            <a:prstGeom prst="rect">
              <a:avLst/>
            </a:prstGeom>
          </p:spPr>
        </p:pic>
      </p:grpSp>
      <p:pic>
        <p:nvPicPr>
          <p:cNvPr id="2097318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92315" y="4895674"/>
            <a:ext cx="1939925" cy="1917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" y="5937975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319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97320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2097321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2097322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030" y="0"/>
              <a:ext cx="9146173" cy="6019800"/>
            </a:xfrm>
            <a:prstGeom prst="rect">
              <a:avLst/>
            </a:prstGeom>
          </p:spPr>
        </p:pic>
      </p:grpSp>
      <p:sp>
        <p:nvSpPr>
          <p:cNvPr id="1048946" name="object 7"/>
          <p:cNvSpPr txBox="1">
            <a:spLocks noGrp="1"/>
          </p:cNvSpPr>
          <p:nvPr>
            <p:ph type="title"/>
          </p:nvPr>
        </p:nvSpPr>
        <p:spPr>
          <a:xfrm>
            <a:off x="1983994" y="6199123"/>
            <a:ext cx="2343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Papineau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technique: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object 2"/>
          <p:cNvSpPr txBox="1">
            <a:spLocks noGrp="1"/>
          </p:cNvSpPr>
          <p:nvPr>
            <p:ph type="title"/>
          </p:nvPr>
        </p:nvSpPr>
        <p:spPr>
          <a:xfrm>
            <a:off x="673100" y="22351"/>
            <a:ext cx="324485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4607A"/>
                </a:solidFill>
              </a:rPr>
              <a:t>Muscle</a:t>
            </a:r>
            <a:r>
              <a:rPr spc="-105" dirty="0">
                <a:solidFill>
                  <a:srgbClr val="04607A"/>
                </a:solidFill>
              </a:rPr>
              <a:t> </a:t>
            </a:r>
            <a:r>
              <a:rPr spc="-10" dirty="0">
                <a:solidFill>
                  <a:srgbClr val="04607A"/>
                </a:solidFill>
              </a:rPr>
              <a:t>flaps</a:t>
            </a:r>
            <a:endParaRPr spc="-10" dirty="0">
              <a:solidFill>
                <a:srgbClr val="04607A"/>
              </a:solidFill>
            </a:endParaRPr>
          </a:p>
        </p:txBody>
      </p:sp>
      <p:sp>
        <p:nvSpPr>
          <p:cNvPr id="1048948" name="object 3"/>
          <p:cNvSpPr txBox="1"/>
          <p:nvPr/>
        </p:nvSpPr>
        <p:spPr>
          <a:xfrm>
            <a:off x="383540" y="876045"/>
            <a:ext cx="598233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Inc</a:t>
            </a:r>
            <a:r>
              <a:rPr sz="2000" spc="-2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eases</a:t>
            </a:r>
            <a:r>
              <a:rPr sz="2000" spc="-9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6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blo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6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sup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2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5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tha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2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ea.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1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Su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skin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15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1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ts val="216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Obliterates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dead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space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irregularly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contoured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ts val="2160"/>
              </a:lnSpc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osseous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vit</a:t>
            </a:r>
            <a:r>
              <a:rPr sz="2000" spc="-19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esistan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ecur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ent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sepsi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1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ts val="216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Gastocnemius</a:t>
            </a:r>
            <a:r>
              <a:rPr sz="2000" spc="-8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most</a:t>
            </a:r>
            <a:r>
              <a:rPr sz="2000" spc="-12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common</a:t>
            </a:r>
            <a:r>
              <a:rPr sz="2000" spc="-6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-covers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proximal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1/3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tibia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knee,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distal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1/5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femur.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Not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–distal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1/3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tibia, midfoot,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forefoot.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1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ts val="216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Cross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leg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flaps-prolonged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immobilization,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exposes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normal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extremity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323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635750" y="836739"/>
            <a:ext cx="2269363" cy="4809998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9" name="object 2"/>
          <p:cNvSpPr txBox="1">
            <a:spLocks noGrp="1"/>
          </p:cNvSpPr>
          <p:nvPr>
            <p:ph type="title"/>
          </p:nvPr>
        </p:nvSpPr>
        <p:spPr>
          <a:xfrm>
            <a:off x="670966" y="860806"/>
            <a:ext cx="314642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4607A"/>
                </a:solidFill>
              </a:rPr>
              <a:t>Indications</a:t>
            </a:r>
            <a:r>
              <a:rPr spc="-105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: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8950" name="object 3"/>
          <p:cNvSpPr txBox="1"/>
          <p:nvPr/>
        </p:nvSpPr>
        <p:spPr>
          <a:xfrm>
            <a:off x="740765" y="2281250"/>
            <a:ext cx="6687820" cy="3166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dja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ent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soft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550" dirty="0">
              <a:latin typeface="Constantia" panose="02030602050306030303"/>
              <a:cs typeface="Constantia" panose="02030602050306030303"/>
            </a:endParaRPr>
          </a:p>
          <a:p>
            <a:pPr marL="286385" marR="5080" indent="-274320" algn="just">
              <a:lnSpc>
                <a:spcPts val="216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Area should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anatomically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permit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transportation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local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muscle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flap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without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compromising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its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neurovascular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bundle.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550" dirty="0">
              <a:latin typeface="Constantia" panose="02030602050306030303"/>
              <a:cs typeface="Constantia" panose="02030602050306030303"/>
            </a:endParaRPr>
          </a:p>
          <a:p>
            <a:pPr marL="286385" marR="6350" indent="-274320" algn="just">
              <a:lnSpc>
                <a:spcPts val="216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Debridement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procedure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hasn’t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compromised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the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mechanical integrity</a:t>
            </a:r>
            <a:r>
              <a:rPr sz="20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osseous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structures.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300" dirty="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Gross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purulence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has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been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eliminated.</a:t>
            </a:r>
            <a:endParaRPr sz="2000" dirty="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763783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object 2"/>
          <p:cNvSpPr txBox="1">
            <a:spLocks noGrp="1"/>
          </p:cNvSpPr>
          <p:nvPr>
            <p:ph type="title"/>
          </p:nvPr>
        </p:nvSpPr>
        <p:spPr>
          <a:xfrm>
            <a:off x="1892554" y="98501"/>
            <a:ext cx="629031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04607A"/>
                </a:solidFill>
              </a:rPr>
              <a:t>Vascularized</a:t>
            </a:r>
            <a:r>
              <a:rPr spc="-65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muscular</a:t>
            </a:r>
            <a:r>
              <a:rPr spc="-35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&amp; </a:t>
            </a:r>
            <a:r>
              <a:rPr spc="-111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musculocutaneous</a:t>
            </a:r>
            <a:r>
              <a:rPr spc="-75" dirty="0">
                <a:solidFill>
                  <a:srgbClr val="04607A"/>
                </a:solidFill>
              </a:rPr>
              <a:t> </a:t>
            </a:r>
            <a:r>
              <a:rPr spc="-10" dirty="0">
                <a:solidFill>
                  <a:srgbClr val="04607A"/>
                </a:solidFill>
              </a:rPr>
              <a:t>flaps</a:t>
            </a:r>
            <a:endParaRPr spc="-10" dirty="0">
              <a:solidFill>
                <a:srgbClr val="04607A"/>
              </a:solidFill>
            </a:endParaRPr>
          </a:p>
        </p:txBody>
      </p:sp>
      <p:sp>
        <p:nvSpPr>
          <p:cNvPr id="1048952" name="object 3"/>
          <p:cNvSpPr txBox="1"/>
          <p:nvPr/>
        </p:nvSpPr>
        <p:spPr>
          <a:xfrm>
            <a:off x="740765" y="1861119"/>
            <a:ext cx="4697095" cy="42024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Pedicle</a:t>
            </a:r>
            <a:r>
              <a:rPr sz="2000" spc="-9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2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flap,</a:t>
            </a:r>
            <a:r>
              <a:rPr sz="2000" spc="-2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free</a:t>
            </a:r>
            <a:r>
              <a:rPr sz="2000" spc="-7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4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flap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spcBef>
                <a:spcPts val="24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Assessment: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si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z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ou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&amp;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mu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cle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size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&amp;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length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pedicle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nea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est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eci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ien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marR="12700" lvl="1" indent="-247650">
              <a:lnSpc>
                <a:spcPts val="2160"/>
              </a:lnSpc>
              <a:spcBef>
                <a:spcPts val="515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  <a:tab pos="2176780" algn="l"/>
                <a:tab pos="3565525" algn="l"/>
              </a:tabLst>
            </a:pP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eci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ien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	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el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-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ati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n,  doppler-arteriogram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spcBef>
                <a:spcPts val="21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position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pt.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table.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 marR="12700" indent="-274320">
              <a:lnSpc>
                <a:spcPts val="2160"/>
              </a:lnSpc>
              <a:spcBef>
                <a:spcPts val="51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L.</a:t>
            </a:r>
            <a:r>
              <a:rPr sz="2000" spc="18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dorsi</a:t>
            </a:r>
            <a:r>
              <a:rPr sz="2000" spc="18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(most</a:t>
            </a:r>
            <a:r>
              <a:rPr sz="2000" spc="13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common</a:t>
            </a:r>
            <a:r>
              <a:rPr sz="2000" spc="14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)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2000" spc="1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gracilis,</a:t>
            </a:r>
            <a:r>
              <a:rPr sz="2000" spc="1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TFL,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omentum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6385" marR="5080" indent="-274320">
              <a:lnSpc>
                <a:spcPts val="216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1880870" algn="l"/>
                <a:tab pos="3120390" algn="l"/>
                <a:tab pos="415226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Omentu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-	</a:t>
            </a:r>
            <a:r>
              <a:rPr sz="2000" spc="15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lexible,	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co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 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ir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egular</a:t>
            </a:r>
            <a:r>
              <a:rPr sz="2000" spc="-1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defect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long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edicle.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650">
              <a:lnSpc>
                <a:spcPct val="100000"/>
              </a:lnSpc>
              <a:spcBef>
                <a:spcPts val="21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  <a:tab pos="6534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Disadv: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complications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laprotomy.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32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941059" y="1772792"/>
            <a:ext cx="2592832" cy="1800225"/>
          </a:xfrm>
          <a:prstGeom prst="rect">
            <a:avLst/>
          </a:prstGeom>
        </p:spPr>
      </p:pic>
      <p:pic>
        <p:nvPicPr>
          <p:cNvPr id="209732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8995" y="4645215"/>
            <a:ext cx="1200810" cy="768032"/>
          </a:xfrm>
          <a:prstGeom prst="rect">
            <a:avLst/>
          </a:prstGeom>
        </p:spPr>
      </p:pic>
      <p:sp>
        <p:nvSpPr>
          <p:cNvPr id="1048953" name="object 6"/>
          <p:cNvSpPr/>
          <p:nvPr/>
        </p:nvSpPr>
        <p:spPr>
          <a:xfrm>
            <a:off x="7270242" y="37338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1750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1750" y="622300"/>
                </a:lnTo>
                <a:lnTo>
                  <a:pt x="31750" y="609600"/>
                </a:lnTo>
                <a:close/>
              </a:path>
              <a:path w="76200" h="685800">
                <a:moveTo>
                  <a:pt x="44450" y="0"/>
                </a:moveTo>
                <a:lnTo>
                  <a:pt x="31750" y="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4450" y="609600"/>
                </a:lnTo>
                <a:lnTo>
                  <a:pt x="44450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326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2097327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pic>
        <p:nvPicPr>
          <p:cNvPr id="2097328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37" y="332613"/>
            <a:ext cx="3931792" cy="2304287"/>
          </a:xfrm>
          <a:prstGeom prst="rect">
            <a:avLst/>
          </a:prstGeom>
        </p:spPr>
      </p:pic>
      <p:pic>
        <p:nvPicPr>
          <p:cNvPr id="2097329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2926" y="300863"/>
            <a:ext cx="3800855" cy="2336037"/>
          </a:xfrm>
          <a:prstGeom prst="rect">
            <a:avLst/>
          </a:prstGeom>
        </p:spPr>
      </p:pic>
      <p:pic>
        <p:nvPicPr>
          <p:cNvPr id="2097330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95347" y="4005071"/>
            <a:ext cx="4408932" cy="2624328"/>
          </a:xfrm>
          <a:prstGeom prst="rect">
            <a:avLst/>
          </a:prstGeom>
        </p:spPr>
      </p:pic>
      <p:sp>
        <p:nvSpPr>
          <p:cNvPr id="1048954" name="object 8"/>
          <p:cNvSpPr/>
          <p:nvPr/>
        </p:nvSpPr>
        <p:spPr>
          <a:xfrm>
            <a:off x="2911094" y="2637663"/>
            <a:ext cx="1071880" cy="1223645"/>
          </a:xfrm>
          <a:custGeom>
            <a:avLst/>
            <a:gdLst/>
            <a:ahLst/>
            <a:cxnLst/>
            <a:rect l="l" t="t" r="r" b="b"/>
            <a:pathLst>
              <a:path w="1071879" h="1223645">
                <a:moveTo>
                  <a:pt x="1016517" y="1170259"/>
                </a:moveTo>
                <a:lnTo>
                  <a:pt x="992632" y="1191133"/>
                </a:lnTo>
                <a:lnTo>
                  <a:pt x="1071498" y="1223391"/>
                </a:lnTo>
                <a:lnTo>
                  <a:pt x="1060155" y="1179830"/>
                </a:lnTo>
                <a:lnTo>
                  <a:pt x="1024890" y="1179830"/>
                </a:lnTo>
                <a:lnTo>
                  <a:pt x="1016517" y="1170259"/>
                </a:lnTo>
                <a:close/>
              </a:path>
              <a:path w="1071879" h="1223645">
                <a:moveTo>
                  <a:pt x="1026142" y="1161848"/>
                </a:moveTo>
                <a:lnTo>
                  <a:pt x="1016517" y="1170259"/>
                </a:lnTo>
                <a:lnTo>
                  <a:pt x="1024890" y="1179830"/>
                </a:lnTo>
                <a:lnTo>
                  <a:pt x="1034542" y="1171448"/>
                </a:lnTo>
                <a:lnTo>
                  <a:pt x="1026142" y="1161848"/>
                </a:lnTo>
                <a:close/>
              </a:path>
              <a:path w="1071879" h="1223645">
                <a:moveTo>
                  <a:pt x="1050035" y="1140968"/>
                </a:moveTo>
                <a:lnTo>
                  <a:pt x="1026142" y="1161848"/>
                </a:lnTo>
                <a:lnTo>
                  <a:pt x="1034542" y="1171448"/>
                </a:lnTo>
                <a:lnTo>
                  <a:pt x="1024890" y="1179830"/>
                </a:lnTo>
                <a:lnTo>
                  <a:pt x="1060155" y="1179830"/>
                </a:lnTo>
                <a:lnTo>
                  <a:pt x="1050035" y="1140968"/>
                </a:lnTo>
                <a:close/>
              </a:path>
              <a:path w="1071879" h="1223645">
                <a:moveTo>
                  <a:pt x="9525" y="0"/>
                </a:moveTo>
                <a:lnTo>
                  <a:pt x="0" y="8382"/>
                </a:lnTo>
                <a:lnTo>
                  <a:pt x="1016517" y="1170259"/>
                </a:lnTo>
                <a:lnTo>
                  <a:pt x="1026142" y="1161848"/>
                </a:lnTo>
                <a:lnTo>
                  <a:pt x="9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8955" name="object 9"/>
          <p:cNvSpPr/>
          <p:nvPr/>
        </p:nvSpPr>
        <p:spPr>
          <a:xfrm>
            <a:off x="5181600" y="2705989"/>
            <a:ext cx="620395" cy="1155065"/>
          </a:xfrm>
          <a:custGeom>
            <a:avLst/>
            <a:gdLst/>
            <a:ahLst/>
            <a:cxnLst/>
            <a:rect l="l" t="t" r="r" b="b"/>
            <a:pathLst>
              <a:path w="620395" h="1155064">
                <a:moveTo>
                  <a:pt x="2286" y="1069848"/>
                </a:moveTo>
                <a:lnTo>
                  <a:pt x="0" y="1155065"/>
                </a:lnTo>
                <a:lnTo>
                  <a:pt x="69469" y="1105789"/>
                </a:lnTo>
                <a:lnTo>
                  <a:pt x="62347" y="1101979"/>
                </a:lnTo>
                <a:lnTo>
                  <a:pt x="35433" y="1101979"/>
                </a:lnTo>
                <a:lnTo>
                  <a:pt x="24257" y="1096010"/>
                </a:lnTo>
                <a:lnTo>
                  <a:pt x="30236" y="1084800"/>
                </a:lnTo>
                <a:lnTo>
                  <a:pt x="2286" y="1069848"/>
                </a:lnTo>
                <a:close/>
              </a:path>
              <a:path w="620395" h="1155064">
                <a:moveTo>
                  <a:pt x="30236" y="1084800"/>
                </a:moveTo>
                <a:lnTo>
                  <a:pt x="24257" y="1096010"/>
                </a:lnTo>
                <a:lnTo>
                  <a:pt x="35433" y="1101979"/>
                </a:lnTo>
                <a:lnTo>
                  <a:pt x="41408" y="1090777"/>
                </a:lnTo>
                <a:lnTo>
                  <a:pt x="30236" y="1084800"/>
                </a:lnTo>
                <a:close/>
              </a:path>
              <a:path w="620395" h="1155064">
                <a:moveTo>
                  <a:pt x="41408" y="1090777"/>
                </a:moveTo>
                <a:lnTo>
                  <a:pt x="35433" y="1101979"/>
                </a:lnTo>
                <a:lnTo>
                  <a:pt x="62347" y="1101979"/>
                </a:lnTo>
                <a:lnTo>
                  <a:pt x="41408" y="1090777"/>
                </a:lnTo>
                <a:close/>
              </a:path>
              <a:path w="620395" h="1155064">
                <a:moveTo>
                  <a:pt x="608964" y="0"/>
                </a:moveTo>
                <a:lnTo>
                  <a:pt x="30236" y="1084800"/>
                </a:lnTo>
                <a:lnTo>
                  <a:pt x="41408" y="1090777"/>
                </a:lnTo>
                <a:lnTo>
                  <a:pt x="620140" y="5969"/>
                </a:lnTo>
                <a:lnTo>
                  <a:pt x="6089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object 2"/>
          <p:cNvSpPr txBox="1">
            <a:spLocks noGrp="1"/>
          </p:cNvSpPr>
          <p:nvPr>
            <p:ph type="title"/>
          </p:nvPr>
        </p:nvSpPr>
        <p:spPr>
          <a:xfrm>
            <a:off x="382930" y="244551"/>
            <a:ext cx="2044064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4607A"/>
                </a:solidFill>
              </a:rPr>
              <a:t>t</a:t>
            </a:r>
            <a:r>
              <a:rPr spc="-110" dirty="0">
                <a:solidFill>
                  <a:srgbClr val="04607A"/>
                </a:solidFill>
              </a:rPr>
              <a:t>r</a:t>
            </a:r>
            <a:r>
              <a:rPr dirty="0">
                <a:solidFill>
                  <a:srgbClr val="04607A"/>
                </a:solidFill>
              </a:rPr>
              <a:t>an</a:t>
            </a:r>
            <a:r>
              <a:rPr spc="-55" dirty="0">
                <a:solidFill>
                  <a:srgbClr val="04607A"/>
                </a:solidFill>
              </a:rPr>
              <a:t>s</a:t>
            </a:r>
            <a:r>
              <a:rPr spc="-130" dirty="0">
                <a:solidFill>
                  <a:srgbClr val="04607A"/>
                </a:solidFill>
              </a:rPr>
              <a:t>f</a:t>
            </a:r>
            <a:r>
              <a:rPr dirty="0">
                <a:solidFill>
                  <a:srgbClr val="04607A"/>
                </a:solidFill>
              </a:rPr>
              <a:t>er</a:t>
            </a:r>
            <a:endParaRPr dirty="0">
              <a:solidFill>
                <a:srgbClr val="04607A"/>
              </a:solidFill>
            </a:endParaRPr>
          </a:p>
        </p:txBody>
      </p:sp>
      <p:sp>
        <p:nvSpPr>
          <p:cNvPr id="1048957" name="object 3"/>
          <p:cNvSpPr txBox="1"/>
          <p:nvPr/>
        </p:nvSpPr>
        <p:spPr>
          <a:xfrm>
            <a:off x="535940" y="1226311"/>
            <a:ext cx="4574540" cy="4728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1900" i="1" spc="-10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Indications</a:t>
            </a:r>
            <a:r>
              <a:rPr sz="1900" i="1" spc="-1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i="1" spc="-5" dirty="0">
                <a:solidFill>
                  <a:srgbClr val="04607A"/>
                </a:solidFill>
                <a:latin typeface="Constantia" panose="02030602050306030303"/>
                <a:cs typeface="Constantia" panose="02030602050306030303"/>
              </a:rPr>
              <a:t>: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561340" lvl="1" indent="-247650">
              <a:lnSpc>
                <a:spcPts val="1825"/>
              </a:lnSpc>
              <a:spcBef>
                <a:spcPts val="1450"/>
              </a:spcBef>
              <a:buClr>
                <a:srgbClr val="0E6EC5"/>
              </a:buClr>
              <a:buSzPct val="84000"/>
              <a:buFont typeface="Segoe UI Symbol" panose="020B0502040204020203"/>
              <a:buChar char="⚫"/>
              <a:tabLst>
                <a:tab pos="561340" algn="l"/>
                <a:tab pos="561975" algn="l"/>
                <a:tab pos="1852930" algn="l"/>
                <a:tab pos="2216150" algn="l"/>
                <a:tab pos="2882900" algn="l"/>
                <a:tab pos="3553460" algn="l"/>
                <a:tab pos="4173220" algn="l"/>
              </a:tabLst>
            </a:pPr>
            <a:r>
              <a:rPr sz="19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19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9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at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	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	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	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ma</a:t>
            </a:r>
            <a:r>
              <a:rPr sz="19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	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	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soft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561340">
              <a:lnSpc>
                <a:spcPts val="1565"/>
              </a:lnSpc>
            </a:pPr>
            <a:r>
              <a:rPr sz="1900" spc="-5" dirty="0">
                <a:latin typeface="Constantia" panose="02030602050306030303"/>
                <a:cs typeface="Constantia" panose="02030602050306030303"/>
              </a:rPr>
              <a:t>tissue</a:t>
            </a:r>
            <a:r>
              <a:rPr sz="19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30" dirty="0">
                <a:latin typeface="Constantia" panose="02030602050306030303"/>
                <a:cs typeface="Constantia" panose="02030602050306030303"/>
              </a:rPr>
              <a:t>coverage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621030" lvl="1" indent="-307340">
              <a:lnSpc>
                <a:spcPts val="2020"/>
              </a:lnSpc>
              <a:buClr>
                <a:srgbClr val="0E6EC5"/>
              </a:buClr>
              <a:buSzPct val="84000"/>
              <a:buFont typeface="Segoe UI Symbol" panose="020B0502040204020203"/>
              <a:buChar char="⚫"/>
              <a:tabLst>
                <a:tab pos="620395" algn="l"/>
                <a:tab pos="621665" algn="l"/>
              </a:tabLst>
            </a:pPr>
            <a:r>
              <a:rPr sz="1900" spc="-5" dirty="0">
                <a:latin typeface="Constantia" panose="02030602050306030303"/>
                <a:cs typeface="Constantia" panose="02030602050306030303"/>
              </a:rPr>
              <a:t>&gt;6</a:t>
            </a:r>
            <a:r>
              <a:rPr sz="19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cm. in</a:t>
            </a:r>
            <a:r>
              <a:rPr sz="19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length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buClr>
                <a:srgbClr val="0E6EC5"/>
              </a:buClr>
              <a:buFont typeface="Segoe UI Symbol" panose="020B0502040204020203"/>
              <a:buChar char="⚫"/>
            </a:pPr>
            <a:endParaRPr sz="1950">
              <a:latin typeface="Constantia" panose="02030602050306030303"/>
              <a:cs typeface="Constantia" panose="02030602050306030303"/>
            </a:endParaRPr>
          </a:p>
          <a:p>
            <a:pPr marL="286385" marR="13335" indent="-274320">
              <a:lnSpc>
                <a:spcPct val="6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1183005" algn="l"/>
                <a:tab pos="1792605" algn="l"/>
                <a:tab pos="2536190" algn="l"/>
                <a:tab pos="3170555" algn="l"/>
                <a:tab pos="3684270" algn="l"/>
              </a:tabLst>
            </a:pPr>
            <a:r>
              <a:rPr sz="1900" spc="-3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</a:t>
            </a:r>
            <a:r>
              <a:rPr sz="19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1900" spc="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bu</a:t>
            </a:r>
            <a:r>
              <a:rPr sz="19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la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	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ilia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	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9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	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ib</a:t>
            </a:r>
            <a:r>
              <a:rPr sz="1900" spc="-3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	l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.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	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apu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1900" spc="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,  metatarsal,lat.</a:t>
            </a:r>
            <a:r>
              <a:rPr sz="19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portion</a:t>
            </a:r>
            <a:r>
              <a:rPr sz="19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19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radius.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ts val="2020"/>
              </a:lnSpc>
              <a:spcBef>
                <a:spcPts val="165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1900" spc="-10" dirty="0">
                <a:latin typeface="Constantia" panose="02030602050306030303"/>
                <a:cs typeface="Constantia" panose="02030602050306030303"/>
              </a:rPr>
              <a:t>Fibula: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561340" marR="5715" lvl="1" indent="-247650">
              <a:lnSpc>
                <a:spcPct val="60000"/>
              </a:lnSpc>
              <a:spcBef>
                <a:spcPts val="655"/>
              </a:spcBef>
              <a:buClr>
                <a:srgbClr val="0E6EC5"/>
              </a:buClr>
              <a:buSzPct val="84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1900" spc="-5" dirty="0">
                <a:latin typeface="Constantia" panose="02030602050306030303"/>
                <a:cs typeface="Constantia" panose="02030602050306030303"/>
              </a:rPr>
              <a:t>based</a:t>
            </a:r>
            <a:r>
              <a:rPr sz="1900" spc="2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1900" spc="2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1</a:t>
            </a:r>
            <a:r>
              <a:rPr sz="1900" spc="2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1900" spc="2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more</a:t>
            </a:r>
            <a:r>
              <a:rPr sz="1900" spc="25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nutrient</a:t>
            </a:r>
            <a:r>
              <a:rPr sz="1900" spc="2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vascular </a:t>
            </a:r>
            <a:r>
              <a:rPr sz="1900" spc="-45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perforators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561340" lvl="1" indent="-247650">
              <a:lnSpc>
                <a:spcPts val="1515"/>
              </a:lnSpc>
              <a:buClr>
                <a:srgbClr val="0E6EC5"/>
              </a:buClr>
              <a:buSzPct val="84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1900" spc="-5" dirty="0">
                <a:latin typeface="Constantia" panose="02030602050306030303"/>
                <a:cs typeface="Constantia" panose="02030602050306030303"/>
              </a:rPr>
              <a:t>include</a:t>
            </a:r>
            <a:r>
              <a:rPr sz="19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19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30" dirty="0">
                <a:latin typeface="Constantia" panose="02030602050306030303"/>
                <a:cs typeface="Constantia" panose="02030602050306030303"/>
              </a:rPr>
              <a:t>flap</a:t>
            </a:r>
            <a:r>
              <a:rPr sz="19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19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muscle</a:t>
            </a:r>
            <a:r>
              <a:rPr sz="19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[PB,PL,FHL]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561340" lvl="1" indent="-247650">
              <a:lnSpc>
                <a:spcPts val="1770"/>
              </a:lnSpc>
              <a:buClr>
                <a:srgbClr val="0E6EC5"/>
              </a:buClr>
              <a:buSzPct val="84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19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mos</a:t>
            </a:r>
            <a:r>
              <a:rPr sz="19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1900" spc="-7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usef</a:t>
            </a:r>
            <a:r>
              <a:rPr sz="19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ul</a:t>
            </a:r>
            <a:r>
              <a:rPr sz="1900" spc="2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2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</a:t>
            </a:r>
            <a:r>
              <a:rPr sz="19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19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1900" spc="-12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d</a:t>
            </a:r>
            <a:r>
              <a:rPr sz="19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e</a:t>
            </a:r>
            <a:r>
              <a:rPr sz="1900" spc="-2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</a:t>
            </a:r>
            <a:r>
              <a:rPr sz="19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ec</a:t>
            </a:r>
            <a:r>
              <a:rPr sz="19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19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s</a:t>
            </a:r>
            <a:r>
              <a:rPr sz="1900" spc="-2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&gt;</a:t>
            </a:r>
            <a:r>
              <a:rPr sz="1900" spc="-1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1</a:t>
            </a:r>
            <a:r>
              <a:rPr sz="19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0</a:t>
            </a:r>
            <a:r>
              <a:rPr sz="1900" spc="-2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cm.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561340" lvl="1" indent="-247650">
              <a:lnSpc>
                <a:spcPts val="2020"/>
              </a:lnSpc>
              <a:buClr>
                <a:srgbClr val="0E6EC5"/>
              </a:buClr>
              <a:buSzPct val="84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1900" spc="-10" dirty="0">
                <a:latin typeface="Constantia" panose="02030602050306030303"/>
                <a:cs typeface="Constantia" panose="02030602050306030303"/>
              </a:rPr>
              <a:t>length-6-35</a:t>
            </a:r>
            <a:r>
              <a:rPr sz="19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cm.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ts val="2030"/>
              </a:lnSpc>
              <a:spcBef>
                <a:spcPts val="145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1900" spc="-5" dirty="0">
                <a:latin typeface="Constantia" panose="02030602050306030303"/>
                <a:cs typeface="Constantia" panose="02030602050306030303"/>
              </a:rPr>
              <a:t>Iliac</a:t>
            </a:r>
            <a:r>
              <a:rPr sz="19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9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: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561340" marR="6350" lvl="1" indent="-247650">
              <a:lnSpc>
                <a:spcPct val="60000"/>
              </a:lnSpc>
              <a:spcBef>
                <a:spcPts val="660"/>
              </a:spcBef>
              <a:buClr>
                <a:srgbClr val="0E6EC5"/>
              </a:buClr>
              <a:buSzPct val="84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1900" spc="-5" dirty="0">
                <a:latin typeface="Constantia" panose="02030602050306030303"/>
                <a:cs typeface="Constantia" panose="02030602050306030303"/>
              </a:rPr>
              <a:t>based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19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multiple</a:t>
            </a:r>
            <a:r>
              <a:rPr sz="19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nutrient</a:t>
            </a:r>
            <a:r>
              <a:rPr sz="19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perforators </a:t>
            </a:r>
            <a:r>
              <a:rPr sz="1900" spc="-459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from</a:t>
            </a:r>
            <a:r>
              <a:rPr sz="19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deep</a:t>
            </a:r>
            <a:r>
              <a:rPr sz="19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5" dirty="0">
                <a:latin typeface="Constantia" panose="02030602050306030303"/>
                <a:cs typeface="Constantia" panose="02030602050306030303"/>
              </a:rPr>
              <a:t>circumflex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iliac</a:t>
            </a:r>
            <a:r>
              <a:rPr sz="19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vessels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561340" lvl="1" indent="-247650">
              <a:lnSpc>
                <a:spcPct val="100000"/>
              </a:lnSpc>
              <a:spcBef>
                <a:spcPts val="1250"/>
              </a:spcBef>
              <a:buClr>
                <a:srgbClr val="0E6EC5"/>
              </a:buClr>
              <a:buSzPct val="84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1900" spc="-10" dirty="0">
                <a:latin typeface="Constantia" panose="02030602050306030303"/>
                <a:cs typeface="Constantia" panose="02030602050306030303"/>
              </a:rPr>
              <a:t>usef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ul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2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9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shor</a:t>
            </a:r>
            <a:r>
              <a:rPr sz="19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19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900" spc="-2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ec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ts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&lt;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8cm.</a:t>
            </a:r>
            <a:endParaRPr sz="19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331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85283" y="986535"/>
            <a:ext cx="3958716" cy="587146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8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67176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>
                <a:solidFill>
                  <a:srgbClr val="04607A"/>
                </a:solidFill>
              </a:rPr>
              <a:t>Management</a:t>
            </a:r>
            <a:r>
              <a:rPr sz="4500" spc="-65" dirty="0">
                <a:solidFill>
                  <a:srgbClr val="04607A"/>
                </a:solidFill>
              </a:rPr>
              <a:t> </a:t>
            </a:r>
            <a:r>
              <a:rPr sz="4500" spc="-5" dirty="0">
                <a:solidFill>
                  <a:srgbClr val="04607A"/>
                </a:solidFill>
              </a:rPr>
              <a:t>of</a:t>
            </a:r>
            <a:r>
              <a:rPr sz="4500" spc="-25" dirty="0">
                <a:solidFill>
                  <a:srgbClr val="04607A"/>
                </a:solidFill>
              </a:rPr>
              <a:t> </a:t>
            </a:r>
            <a:r>
              <a:rPr sz="4500" spc="-5" dirty="0">
                <a:solidFill>
                  <a:srgbClr val="04607A"/>
                </a:solidFill>
              </a:rPr>
              <a:t>Dead</a:t>
            </a:r>
            <a:r>
              <a:rPr sz="4500" spc="-60" dirty="0">
                <a:solidFill>
                  <a:srgbClr val="04607A"/>
                </a:solidFill>
              </a:rPr>
              <a:t> </a:t>
            </a:r>
            <a:r>
              <a:rPr sz="4500" spc="-5" dirty="0">
                <a:solidFill>
                  <a:srgbClr val="04607A"/>
                </a:solidFill>
              </a:rPr>
              <a:t>Space:</a:t>
            </a:r>
            <a:endParaRPr sz="4500"/>
          </a:p>
        </p:txBody>
      </p:sp>
      <p:pic>
        <p:nvPicPr>
          <p:cNvPr id="2097332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400800" y="838200"/>
            <a:ext cx="2743199" cy="2362200"/>
          </a:xfrm>
          <a:prstGeom prst="rect">
            <a:avLst/>
          </a:prstGeom>
        </p:spPr>
      </p:pic>
      <p:sp>
        <p:nvSpPr>
          <p:cNvPr id="1048959" name="object 4"/>
          <p:cNvSpPr txBox="1"/>
          <p:nvPr/>
        </p:nvSpPr>
        <p:spPr>
          <a:xfrm>
            <a:off x="-25400" y="449072"/>
            <a:ext cx="8227059" cy="6376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080808"/>
                </a:solidFill>
                <a:latin typeface="Calibri" panose="020F0502020204030204"/>
                <a:cs typeface="Calibri" panose="020F0502020204030204"/>
              </a:rPr>
              <a:t>Antibiotic</a:t>
            </a:r>
            <a:r>
              <a:rPr sz="2500" b="1" spc="-50" dirty="0">
                <a:solidFill>
                  <a:srgbClr val="08080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b="1" spc="-5" dirty="0">
                <a:solidFill>
                  <a:srgbClr val="080808"/>
                </a:solidFill>
                <a:latin typeface="Calibri" panose="020F0502020204030204"/>
                <a:cs typeface="Calibri" panose="020F0502020204030204"/>
              </a:rPr>
              <a:t>Beads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91160" marR="2337435" indent="-274320" algn="just">
              <a:lnSpc>
                <a:spcPts val="2160"/>
              </a:lnSpc>
              <a:spcBef>
                <a:spcPts val="192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91160" algn="l"/>
              </a:tabLst>
            </a:pPr>
            <a:r>
              <a:rPr sz="2000" spc="-20" dirty="0">
                <a:latin typeface="Constantia" panose="02030602050306030303"/>
                <a:cs typeface="Constantia" panose="02030602050306030303"/>
              </a:rPr>
              <a:t>May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 used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sterilize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temporarily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maintain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dead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space.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91160" indent="-274320" algn="just">
              <a:lnSpc>
                <a:spcPct val="100000"/>
              </a:lnSpc>
              <a:spcBef>
                <a:spcPts val="33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9116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Beads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made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PMMA+ab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939800" lvl="1" indent="-247015" algn="just">
              <a:lnSpc>
                <a:spcPct val="100000"/>
              </a:lnSpc>
              <a:spcBef>
                <a:spcPts val="155"/>
              </a:spcBef>
              <a:buClr>
                <a:srgbClr val="AABADF"/>
              </a:buClr>
              <a:buSzPct val="70000"/>
              <a:buFont typeface="Segoe UI Symbol" panose="020B0502040204020203"/>
              <a:buChar char="⚫"/>
              <a:tabLst>
                <a:tab pos="93980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Cement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-40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gm.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939800" lvl="1" indent="-247015" algn="just">
              <a:lnSpc>
                <a:spcPct val="100000"/>
              </a:lnSpc>
              <a:spcBef>
                <a:spcPts val="170"/>
              </a:spcBef>
              <a:buClr>
                <a:srgbClr val="AABADF"/>
              </a:buClr>
              <a:buSzPct val="70000"/>
              <a:buFont typeface="Segoe UI Symbol" panose="020B0502040204020203"/>
              <a:buChar char="⚫"/>
              <a:tabLst>
                <a:tab pos="93980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Genta-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1-2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gm.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3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vanco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1-2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gm.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91160" marR="2334260" indent="-274320" algn="just">
              <a:lnSpc>
                <a:spcPts val="2160"/>
              </a:lnSpc>
              <a:spcBef>
                <a:spcPts val="63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9116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Other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antibiotics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that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used</a:t>
            </a:r>
            <a:r>
              <a:rPr sz="2000" spc="4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are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Tobramycin,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Penicillin,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cephalosporins, amikacin,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vancomycin.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91160" indent="-274320" algn="just">
              <a:lnSpc>
                <a:spcPts val="2280"/>
              </a:lnSpc>
              <a:spcBef>
                <a:spcPts val="33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9116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gentamycin</a:t>
            </a:r>
            <a:r>
              <a:rPr sz="2000" spc="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concentration</a:t>
            </a:r>
            <a:r>
              <a:rPr sz="2000" spc="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remain</a:t>
            </a:r>
            <a:r>
              <a:rPr sz="2000" spc="7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30</a:t>
            </a:r>
            <a:r>
              <a:rPr sz="2000" spc="1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days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91160" algn="just">
              <a:lnSpc>
                <a:spcPts val="2280"/>
              </a:lnSpc>
            </a:pP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af</a:t>
            </a:r>
            <a:r>
              <a:rPr sz="20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er</a:t>
            </a:r>
            <a:r>
              <a:rPr sz="2000" spc="-9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impla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tati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n.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91160" marR="2334260" indent="-274320" algn="just">
              <a:lnSpc>
                <a:spcPts val="2160"/>
              </a:lnSpc>
              <a:spcBef>
                <a:spcPts val="63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9116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shape and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type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methylmethacrylate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has a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significant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effect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amount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antibiotic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delivery,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as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well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duration.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91160" indent="-274320" algn="just">
              <a:lnSpc>
                <a:spcPts val="2280"/>
              </a:lnSpc>
              <a:spcBef>
                <a:spcPts val="33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9116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2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best</a:t>
            </a:r>
            <a:r>
              <a:rPr sz="2000" spc="2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delivery</a:t>
            </a:r>
            <a:r>
              <a:rPr sz="2000" spc="2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profile</a:t>
            </a:r>
            <a:r>
              <a:rPr sz="2000" spc="2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was</a:t>
            </a:r>
            <a:r>
              <a:rPr sz="2000" spc="3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3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PMMA</a:t>
            </a:r>
            <a:r>
              <a:rPr sz="2000" spc="3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beads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91160" algn="just">
              <a:lnSpc>
                <a:spcPts val="228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impregnated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gentamicin.</a:t>
            </a:r>
            <a:r>
              <a:rPr sz="1950" spc="-7" baseline="26000" dirty="0">
                <a:latin typeface="Constantia" panose="02030602050306030303"/>
                <a:cs typeface="Constantia" panose="02030602050306030303"/>
              </a:rPr>
              <a:t>a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  <a:p>
            <a:pPr marL="391160" marR="2334260" indent="-274320" algn="just">
              <a:lnSpc>
                <a:spcPts val="2160"/>
              </a:lnSpc>
              <a:spcBef>
                <a:spcPts val="63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9116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Usually 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removed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within </a:t>
            </a:r>
            <a:r>
              <a:rPr sz="2000" spc="-2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two </a:t>
            </a:r>
            <a:r>
              <a:rPr sz="2000" spc="-1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four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weeks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are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replaced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cancellous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graft.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16840" marR="43180">
              <a:lnSpc>
                <a:spcPct val="100000"/>
              </a:lnSpc>
              <a:spcBef>
                <a:spcPts val="1075"/>
              </a:spcBef>
            </a:pPr>
            <a:r>
              <a:rPr sz="1200" spc="-5" dirty="0">
                <a:latin typeface="Tahoma" panose="020B0604030504040204"/>
                <a:cs typeface="Tahoma" panose="020B0604030504040204"/>
              </a:rPr>
              <a:t>a.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Patzakis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MJ,</a:t>
            </a:r>
            <a:r>
              <a:rPr sz="12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Mazur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K, Wilkins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J, et al. Septopal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beads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and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autogenous</a:t>
            </a:r>
            <a:r>
              <a:rPr sz="12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bone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grafting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for</a:t>
            </a:r>
            <a:r>
              <a:rPr sz="12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bone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defects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in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patients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with </a:t>
            </a:r>
            <a:r>
              <a:rPr sz="1200" spc="-36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chronic</a:t>
            </a:r>
            <a:r>
              <a:rPr sz="1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osteomyelitis.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Clinical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Orthopaedics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and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Related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Research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1993,</a:t>
            </a:r>
            <a:r>
              <a:rPr sz="12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295:</a:t>
            </a:r>
            <a:r>
              <a:rPr sz="12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112–8.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209733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1001" y="3789006"/>
            <a:ext cx="2912998" cy="2448306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2097334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1030" y="0"/>
              <a:ext cx="9146173" cy="3429000"/>
            </a:xfrm>
            <a:prstGeom prst="rect">
              <a:avLst/>
            </a:prstGeom>
          </p:spPr>
        </p:pic>
        <p:pic>
          <p:nvPicPr>
            <p:cNvPr id="209733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28999"/>
              <a:ext cx="9143999" cy="2590800"/>
            </a:xfrm>
            <a:prstGeom prst="rect">
              <a:avLst/>
            </a:prstGeom>
          </p:spPr>
        </p:pic>
      </p:grpSp>
      <p:sp>
        <p:nvSpPr>
          <p:cNvPr id="1048960" name="object 5"/>
          <p:cNvSpPr txBox="1"/>
          <p:nvPr/>
        </p:nvSpPr>
        <p:spPr>
          <a:xfrm>
            <a:off x="5618479" y="6493865"/>
            <a:ext cx="3444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 panose="020B0604030504040204"/>
                <a:cs typeface="Tahoma" panose="020B0604030504040204"/>
              </a:rPr>
              <a:t>Preparation</a:t>
            </a:r>
            <a:r>
              <a:rPr sz="20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of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antibiotic</a:t>
            </a:r>
            <a:r>
              <a:rPr sz="20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beads</a:t>
            </a:r>
            <a:endParaRPr sz="20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1" name="object 2"/>
          <p:cNvSpPr txBox="1">
            <a:spLocks noGrp="1"/>
          </p:cNvSpPr>
          <p:nvPr>
            <p:ph type="title"/>
          </p:nvPr>
        </p:nvSpPr>
        <p:spPr>
          <a:xfrm>
            <a:off x="444500" y="187578"/>
            <a:ext cx="436816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4607A"/>
                </a:solidFill>
              </a:rPr>
              <a:t>Antibiotic</a:t>
            </a:r>
            <a:r>
              <a:rPr spc="-100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beads: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962" name="object 3"/>
          <p:cNvSpPr txBox="1"/>
          <p:nvPr/>
        </p:nvSpPr>
        <p:spPr>
          <a:xfrm>
            <a:off x="523240" y="1357630"/>
            <a:ext cx="7830820" cy="37757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17780" indent="-274320">
              <a:lnSpc>
                <a:spcPts val="2160"/>
              </a:lnSpc>
              <a:spcBef>
                <a:spcPts val="37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99085" algn="l"/>
                <a:tab pos="2997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Nelson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et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found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delivery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both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gentamicin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tobramycin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at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ed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om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88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807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µg/m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espect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2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550">
              <a:latin typeface="Constantia" panose="02030602050306030303"/>
              <a:cs typeface="Constantia" panose="02030602050306030303"/>
            </a:endParaRPr>
          </a:p>
          <a:p>
            <a:pPr marL="665480" marR="161290" lvl="1" indent="-247650">
              <a:lnSpc>
                <a:spcPts val="216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65480" algn="l"/>
                <a:tab pos="666115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There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was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significant</a:t>
            </a:r>
            <a:r>
              <a:rPr sz="2000" spc="3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dropoff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amounts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at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day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two,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muc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adual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dec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ease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out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30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550">
              <a:latin typeface="Constantia" panose="02030602050306030303"/>
              <a:cs typeface="Constantia" panose="02030602050306030303"/>
            </a:endParaRPr>
          </a:p>
          <a:p>
            <a:pPr marL="665480" marR="513080" lvl="1" indent="-247650">
              <a:lnSpc>
                <a:spcPts val="216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65480" algn="l"/>
                <a:tab pos="6661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day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30,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between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1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28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µg/ml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antibiotic</a:t>
            </a:r>
            <a:r>
              <a:rPr sz="20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was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delivered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respectively.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buClr>
                <a:srgbClr val="0E6EC5"/>
              </a:buClr>
              <a:buFont typeface="Segoe UI Symbol" panose="020B0502040204020203"/>
              <a:buChar char="⚫"/>
            </a:pP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700">
              <a:latin typeface="Constantia" panose="02030602050306030303"/>
              <a:cs typeface="Constantia" panose="02030602050306030303"/>
            </a:endParaRPr>
          </a:p>
          <a:p>
            <a:pPr marL="665480" marR="73025" lvl="1" indent="-247650">
              <a:lnSpc>
                <a:spcPts val="216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65480" algn="l"/>
                <a:tab pos="6661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rate</a:t>
            </a:r>
            <a:r>
              <a:rPr sz="2000" spc="-10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arrest</a:t>
            </a:r>
            <a:r>
              <a:rPr sz="2000" spc="-114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1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osteomyelitis</a:t>
            </a:r>
            <a:r>
              <a:rPr sz="2000" spc="-7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has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ranged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from</a:t>
            </a:r>
            <a:r>
              <a:rPr sz="2000" spc="-4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55%</a:t>
            </a:r>
            <a:r>
              <a:rPr sz="2000" spc="-2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study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fifty-four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patients</a:t>
            </a:r>
            <a:r>
              <a:rPr sz="1950" baseline="26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1950" spc="165" baseline="26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70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96%</a:t>
            </a:r>
            <a:r>
              <a:rPr sz="2000" spc="-15" dirty="0">
                <a:solidFill>
                  <a:srgbClr val="1FE62D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study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forty-six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patients</a:t>
            </a:r>
            <a:r>
              <a:rPr sz="1950" spc="-7" baseline="26000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63" name="object 4"/>
          <p:cNvSpPr txBox="1"/>
          <p:nvPr/>
        </p:nvSpPr>
        <p:spPr>
          <a:xfrm>
            <a:off x="117449" y="6068059"/>
            <a:ext cx="89077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indent="-343535">
              <a:lnSpc>
                <a:spcPts val="1415"/>
              </a:lnSpc>
              <a:spcBef>
                <a:spcPts val="100"/>
              </a:spcBef>
              <a:buAutoNum type="alphaLcPeriod"/>
              <a:tabLst>
                <a:tab pos="402590" algn="l"/>
                <a:tab pos="403225" algn="l"/>
              </a:tabLst>
            </a:pPr>
            <a:r>
              <a:rPr sz="1200" dirty="0">
                <a:latin typeface="Tahoma" panose="020B0604030504040204"/>
                <a:cs typeface="Tahoma" panose="020B0604030504040204"/>
              </a:rPr>
              <a:t>Cho SH,</a:t>
            </a:r>
            <a:r>
              <a:rPr sz="12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Song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HR, </a:t>
            </a:r>
            <a:r>
              <a:rPr sz="1200" spc="-15" dirty="0">
                <a:latin typeface="Tahoma" panose="020B0604030504040204"/>
                <a:cs typeface="Tahoma" panose="020B0604030504040204"/>
              </a:rPr>
              <a:t>Koo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KH,</a:t>
            </a:r>
            <a:r>
              <a:rPr sz="12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Jeong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5" dirty="0">
                <a:latin typeface="Tahoma" panose="020B0604030504040204"/>
                <a:cs typeface="Tahoma" panose="020B0604030504040204"/>
              </a:rPr>
              <a:t>ST,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5" dirty="0">
                <a:latin typeface="Tahoma" panose="020B0604030504040204"/>
                <a:cs typeface="Tahoma" panose="020B0604030504040204"/>
              </a:rPr>
              <a:t>Park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5" dirty="0">
                <a:latin typeface="Tahoma" panose="020B0604030504040204"/>
                <a:cs typeface="Tahoma" panose="020B0604030504040204"/>
              </a:rPr>
              <a:t>YJ.</a:t>
            </a:r>
            <a:r>
              <a:rPr sz="12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Antibiotic-impregnated</a:t>
            </a:r>
            <a:r>
              <a:rPr sz="1200" spc="4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cement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beads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in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the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treatment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of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chronic</a:t>
            </a:r>
            <a:r>
              <a:rPr sz="12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osteomyelitis.</a:t>
            </a:r>
            <a:endParaRPr sz="1200">
              <a:latin typeface="Tahoma" panose="020B0604030504040204"/>
              <a:cs typeface="Tahoma" panose="020B0604030504040204"/>
            </a:endParaRPr>
          </a:p>
          <a:p>
            <a:pPr marL="3535045">
              <a:lnSpc>
                <a:spcPts val="1445"/>
              </a:lnSpc>
            </a:pPr>
            <a:r>
              <a:rPr sz="1250" spc="-25" dirty="0">
                <a:latin typeface="Tahoma" panose="020B0604030504040204"/>
                <a:cs typeface="Tahoma" panose="020B0604030504040204"/>
              </a:rPr>
              <a:t>Bull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 Hosp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0" dirty="0">
                <a:latin typeface="Tahoma" panose="020B0604030504040204"/>
                <a:cs typeface="Tahoma" panose="020B0604030504040204"/>
              </a:rPr>
              <a:t>Jt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Dis.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1997;56:140-4.</a:t>
            </a:r>
            <a:endParaRPr sz="1200">
              <a:latin typeface="Tahoma" panose="020B0604030504040204"/>
              <a:cs typeface="Tahoma" panose="020B0604030504040204"/>
            </a:endParaRPr>
          </a:p>
          <a:p>
            <a:pPr marL="187960" indent="-175895">
              <a:lnSpc>
                <a:spcPts val="1465"/>
              </a:lnSpc>
              <a:buAutoNum type="alphaLcPeriod"/>
              <a:tabLst>
                <a:tab pos="188595" algn="l"/>
              </a:tabLst>
            </a:pPr>
            <a:r>
              <a:rPr sz="1200" spc="-5" dirty="0">
                <a:latin typeface="Tahoma" panose="020B0604030504040204"/>
                <a:cs typeface="Tahoma" panose="020B0604030504040204"/>
              </a:rPr>
              <a:t>Modi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60" dirty="0">
                <a:latin typeface="Tahoma" panose="020B0604030504040204"/>
                <a:cs typeface="Tahoma" panose="020B0604030504040204"/>
              </a:rPr>
              <a:t>SP,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Eppes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SC,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Klein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JD.</a:t>
            </a:r>
            <a:r>
              <a:rPr sz="12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Cat-scratch</a:t>
            </a:r>
            <a:r>
              <a:rPr sz="12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disease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presenting</a:t>
            </a:r>
            <a:r>
              <a:rPr sz="12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as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multifocal</a:t>
            </a:r>
            <a:r>
              <a:rPr sz="12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osteomyelitis</a:t>
            </a:r>
            <a:r>
              <a:rPr sz="12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with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thoracic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abscess.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Pediatr</a:t>
            </a:r>
            <a:r>
              <a:rPr sz="125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Infect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Dis</a:t>
            </a:r>
            <a:r>
              <a:rPr sz="125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J.</a:t>
            </a:r>
            <a:endParaRPr sz="1250">
              <a:latin typeface="Tahoma" panose="020B0604030504040204"/>
              <a:cs typeface="Tahoma" panose="020B0604030504040204"/>
            </a:endParaRPr>
          </a:p>
          <a:p>
            <a:pPr marL="4069715">
              <a:lnSpc>
                <a:spcPts val="1435"/>
              </a:lnSpc>
            </a:pPr>
            <a:r>
              <a:rPr sz="1200" spc="-15" dirty="0">
                <a:latin typeface="Tahoma" panose="020B0604030504040204"/>
                <a:cs typeface="Tahoma" panose="020B0604030504040204"/>
              </a:rPr>
              <a:t>2001;20:1006-7.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object 2"/>
          <p:cNvSpPr txBox="1">
            <a:spLocks noGrp="1"/>
          </p:cNvSpPr>
          <p:nvPr>
            <p:ph type="title"/>
          </p:nvPr>
        </p:nvSpPr>
        <p:spPr>
          <a:xfrm>
            <a:off x="1558544" y="443306"/>
            <a:ext cx="6167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Rare</a:t>
            </a:r>
            <a:r>
              <a:rPr sz="2400" spc="-35" dirty="0"/>
              <a:t> </a:t>
            </a:r>
            <a:r>
              <a:rPr sz="2400" spc="-10" dirty="0"/>
              <a:t>organisms</a:t>
            </a:r>
            <a:r>
              <a:rPr sz="2400" spc="-15" dirty="0"/>
              <a:t> </a:t>
            </a:r>
            <a:r>
              <a:rPr sz="2400" spc="-10" dirty="0"/>
              <a:t>Isolated</a:t>
            </a:r>
            <a:r>
              <a:rPr sz="2400" spc="-15" dirty="0"/>
              <a:t> </a:t>
            </a:r>
            <a:r>
              <a:rPr sz="2400" dirty="0"/>
              <a:t>in</a:t>
            </a:r>
            <a:r>
              <a:rPr sz="2400" spc="-10" dirty="0"/>
              <a:t> </a:t>
            </a:r>
            <a:r>
              <a:rPr sz="2400" spc="-5" dirty="0"/>
              <a:t>Bacterial</a:t>
            </a:r>
            <a:r>
              <a:rPr sz="2400" spc="-45" dirty="0"/>
              <a:t> </a:t>
            </a:r>
            <a:r>
              <a:rPr sz="2400" spc="-10" dirty="0"/>
              <a:t>Osteomyelitis</a:t>
            </a:r>
            <a:endParaRPr sz="2400"/>
          </a:p>
        </p:txBody>
      </p:sp>
      <p:sp>
        <p:nvSpPr>
          <p:cNvPr id="1048640" name="object 3"/>
          <p:cNvSpPr txBox="1"/>
          <p:nvPr/>
        </p:nvSpPr>
        <p:spPr>
          <a:xfrm>
            <a:off x="474370" y="1468881"/>
            <a:ext cx="4578350" cy="2723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10" dirty="0">
                <a:latin typeface="Constantia" panose="02030602050306030303"/>
                <a:cs typeface="Constantia" panose="02030602050306030303"/>
              </a:rPr>
              <a:t>Bartonella</a:t>
            </a:r>
            <a:r>
              <a:rPr sz="1900" i="1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i="1" spc="-5" dirty="0">
                <a:latin typeface="Constantia" panose="02030602050306030303"/>
                <a:cs typeface="Constantia" panose="02030602050306030303"/>
              </a:rPr>
              <a:t>henselae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1900">
              <a:latin typeface="Constantia" panose="02030602050306030303"/>
              <a:cs typeface="Constantia" panose="02030602050306030303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900" i="1" spc="-15" dirty="0">
                <a:latin typeface="Constantia" panose="02030602050306030303"/>
                <a:cs typeface="Constantia" panose="02030602050306030303"/>
              </a:rPr>
              <a:t>Pasteurella</a:t>
            </a:r>
            <a:r>
              <a:rPr sz="1900" i="1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i="1" spc="-10" dirty="0">
                <a:latin typeface="Constantia" panose="02030602050306030303"/>
                <a:cs typeface="Constantia" panose="02030602050306030303"/>
              </a:rPr>
              <a:t>multocida</a:t>
            </a:r>
            <a:r>
              <a:rPr sz="1900" i="1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19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i="1" spc="-10" dirty="0">
                <a:latin typeface="Constantia" panose="02030602050306030303"/>
                <a:cs typeface="Constantia" panose="02030602050306030303"/>
              </a:rPr>
              <a:t>Eikenella</a:t>
            </a:r>
            <a:r>
              <a:rPr sz="1900" i="1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i="1" spc="-15" dirty="0">
                <a:latin typeface="Constantia" panose="02030602050306030303"/>
                <a:cs typeface="Constantia" panose="02030602050306030303"/>
              </a:rPr>
              <a:t>corrodens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19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1700">
              <a:latin typeface="Constantia" panose="02030602050306030303"/>
              <a:cs typeface="Constantia" panose="02030602050306030303"/>
            </a:endParaRPr>
          </a:p>
          <a:p>
            <a:pPr marL="287020" marR="107950" indent="-274320">
              <a:lnSpc>
                <a:spcPct val="70000"/>
              </a:lnSpc>
            </a:pPr>
            <a:r>
              <a:rPr sz="1900" spc="-10" dirty="0">
                <a:latin typeface="Constantia" panose="02030602050306030303"/>
                <a:cs typeface="Constantia" panose="02030602050306030303"/>
              </a:rPr>
              <a:t>Aspergillus</a:t>
            </a:r>
            <a:r>
              <a:rPr sz="19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species,</a:t>
            </a:r>
            <a:r>
              <a:rPr sz="19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i="1" spc="-15" dirty="0">
                <a:latin typeface="Constantia" panose="02030602050306030303"/>
                <a:cs typeface="Constantia" panose="02030602050306030303"/>
              </a:rPr>
              <a:t>Mycobacterium</a:t>
            </a:r>
            <a:r>
              <a:rPr sz="1900" i="1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i="1" spc="-5" dirty="0">
                <a:latin typeface="Constantia" panose="02030602050306030303"/>
                <a:cs typeface="Constantia" panose="02030602050306030303"/>
              </a:rPr>
              <a:t>avium- </a:t>
            </a:r>
            <a:r>
              <a:rPr sz="1900" i="1" spc="-4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i="1" spc="-10" dirty="0">
                <a:latin typeface="Constantia" panose="02030602050306030303"/>
                <a:cs typeface="Constantia" panose="02030602050306030303"/>
              </a:rPr>
              <a:t>intracellulare</a:t>
            </a:r>
            <a:r>
              <a:rPr sz="1900" i="1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19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i="1" spc="-10" dirty="0">
                <a:latin typeface="Constantia" panose="02030602050306030303"/>
                <a:cs typeface="Constantia" panose="02030602050306030303"/>
              </a:rPr>
              <a:t>Candida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ts val="1595"/>
              </a:lnSpc>
            </a:pPr>
            <a:r>
              <a:rPr sz="1900" i="1" spc="-5" dirty="0">
                <a:latin typeface="Constantia" panose="02030602050306030303"/>
                <a:cs typeface="Constantia" panose="02030602050306030303"/>
              </a:rPr>
              <a:t>albicans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1900" i="1" spc="-15" dirty="0">
                <a:latin typeface="Constantia" panose="02030602050306030303"/>
                <a:cs typeface="Constantia" panose="02030602050306030303"/>
              </a:rPr>
              <a:t>Mycobacterium</a:t>
            </a:r>
            <a:r>
              <a:rPr sz="1900" i="1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i="1" spc="-10" dirty="0">
                <a:latin typeface="Constantia" panose="02030602050306030303"/>
                <a:cs typeface="Constantia" panose="02030602050306030303"/>
              </a:rPr>
              <a:t>tuberculosis</a:t>
            </a:r>
            <a:endParaRPr sz="19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41" name="object 4"/>
          <p:cNvSpPr txBox="1"/>
          <p:nvPr/>
        </p:nvSpPr>
        <p:spPr>
          <a:xfrm>
            <a:off x="474370" y="4993004"/>
            <a:ext cx="3857625" cy="923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marR="5080" indent="-274320">
              <a:lnSpc>
                <a:spcPct val="70000"/>
              </a:lnSpc>
              <a:spcBef>
                <a:spcPts val="775"/>
              </a:spcBef>
            </a:pPr>
            <a:r>
              <a:rPr sz="1900" spc="-10" dirty="0">
                <a:latin typeface="Constantia" panose="02030602050306030303"/>
                <a:cs typeface="Constantia" panose="02030602050306030303"/>
              </a:rPr>
              <a:t>Brucella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species, </a:t>
            </a:r>
            <a:r>
              <a:rPr sz="1900" i="1" spc="-15" dirty="0">
                <a:latin typeface="Constantia" panose="02030602050306030303"/>
                <a:cs typeface="Constantia" panose="02030602050306030303"/>
              </a:rPr>
              <a:t>Coxiella </a:t>
            </a:r>
            <a:r>
              <a:rPr sz="1900" i="1" spc="-10" dirty="0">
                <a:latin typeface="Constantia" panose="02030602050306030303"/>
                <a:cs typeface="Constantia" panose="02030602050306030303"/>
              </a:rPr>
              <a:t>burnetii </a:t>
            </a:r>
            <a:r>
              <a:rPr sz="1900" i="1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(cause</a:t>
            </a:r>
            <a:r>
              <a:rPr sz="19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ch</a:t>
            </a:r>
            <a:r>
              <a:rPr sz="19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ni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19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Q</a:t>
            </a:r>
            <a:r>
              <a:rPr sz="19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2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900" spc="-5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)</a:t>
            </a:r>
            <a:r>
              <a:rPr sz="19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9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r  fungi</a:t>
            </a:r>
            <a:r>
              <a:rPr sz="19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10" dirty="0">
                <a:latin typeface="Constantia" panose="02030602050306030303"/>
                <a:cs typeface="Constantia" panose="02030602050306030303"/>
              </a:rPr>
              <a:t>found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 in</a:t>
            </a:r>
            <a:r>
              <a:rPr sz="19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dirty="0">
                <a:latin typeface="Constantia" panose="02030602050306030303"/>
                <a:cs typeface="Constantia" panose="02030602050306030303"/>
              </a:rPr>
              <a:t>specific</a:t>
            </a:r>
            <a:endParaRPr sz="1900">
              <a:latin typeface="Constantia" panose="02030602050306030303"/>
              <a:cs typeface="Constantia" panose="02030602050306030303"/>
            </a:endParaRPr>
          </a:p>
          <a:p>
            <a:pPr marL="287020">
              <a:lnSpc>
                <a:spcPts val="1595"/>
              </a:lnSpc>
            </a:pPr>
            <a:r>
              <a:rPr sz="1900" spc="-6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eog</a:t>
            </a:r>
            <a:r>
              <a:rPr sz="1900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aphic</a:t>
            </a:r>
            <a:r>
              <a:rPr sz="19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19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1900" spc="-5" dirty="0">
                <a:latin typeface="Constantia" panose="02030602050306030303"/>
                <a:cs typeface="Constantia" panose="02030602050306030303"/>
              </a:rPr>
              <a:t>eas</a:t>
            </a:r>
            <a:endParaRPr sz="19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642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939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Human</a:t>
            </a:r>
            <a:r>
              <a:rPr spc="-65" dirty="0"/>
              <a:t> </a:t>
            </a:r>
            <a:r>
              <a:rPr dirty="0"/>
              <a:t>immunodeficiency</a:t>
            </a:r>
            <a:r>
              <a:rPr spc="-50" dirty="0"/>
              <a:t> </a:t>
            </a:r>
            <a:r>
              <a:rPr spc="-5" dirty="0"/>
              <a:t>virus </a:t>
            </a:r>
            <a:r>
              <a:rPr spc="-610" dirty="0"/>
              <a:t> </a:t>
            </a:r>
            <a:r>
              <a:rPr spc="-5" dirty="0"/>
              <a:t>infection</a:t>
            </a:r>
            <a:endParaRPr spc="-5" dirty="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/>
          </a:p>
          <a:p>
            <a:pPr marL="12700">
              <a:lnSpc>
                <a:spcPct val="100000"/>
              </a:lnSpc>
            </a:pPr>
            <a:r>
              <a:rPr spc="-5" dirty="0"/>
              <a:t>Human</a:t>
            </a:r>
            <a:r>
              <a:rPr spc="-55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animal</a:t>
            </a:r>
            <a:r>
              <a:rPr spc="-25" dirty="0"/>
              <a:t> </a:t>
            </a:r>
            <a:r>
              <a:rPr spc="-5" dirty="0"/>
              <a:t>bites</a:t>
            </a:r>
            <a:endParaRPr spc="-5" dirty="0"/>
          </a:p>
          <a:p>
            <a:pPr>
              <a:lnSpc>
                <a:spcPct val="100000"/>
              </a:lnSpc>
            </a:pPr>
            <a:endParaRPr sz="2400"/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pc="-5" dirty="0"/>
              <a:t>Immunocompromised</a:t>
            </a:r>
            <a:r>
              <a:rPr spc="-75" dirty="0"/>
              <a:t> </a:t>
            </a:r>
            <a:r>
              <a:rPr dirty="0"/>
              <a:t>patients</a:t>
            </a:r>
            <a:endParaRPr dirty="0"/>
          </a:p>
          <a:p>
            <a:pPr>
              <a:lnSpc>
                <a:spcPct val="100000"/>
              </a:lnSpc>
            </a:pPr>
            <a:endParaRPr sz="2400"/>
          </a:p>
          <a:p>
            <a:pPr marL="12700" marR="5080">
              <a:lnSpc>
                <a:spcPct val="100000"/>
              </a:lnSpc>
              <a:spcBef>
                <a:spcPts val="1905"/>
              </a:spcBef>
            </a:pPr>
            <a:r>
              <a:rPr spc="-5" dirty="0"/>
              <a:t>Populations</a:t>
            </a:r>
            <a:r>
              <a:rPr spc="-5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spc="-5" dirty="0"/>
              <a:t>which</a:t>
            </a:r>
            <a:r>
              <a:rPr spc="-20" dirty="0"/>
              <a:t> </a:t>
            </a:r>
            <a:r>
              <a:rPr spc="-5" dirty="0"/>
              <a:t>tuberculosis </a:t>
            </a:r>
            <a:r>
              <a:rPr spc="-61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spc="-5" dirty="0"/>
              <a:t>prevalent.</a:t>
            </a:r>
            <a:endParaRPr spc="-5" dirty="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/>
          </a:p>
          <a:p>
            <a:pPr marL="12700" marR="838200">
              <a:lnSpc>
                <a:spcPct val="100000"/>
              </a:lnSpc>
            </a:pPr>
            <a:r>
              <a:rPr spc="-5" dirty="0"/>
              <a:t>Population</a:t>
            </a:r>
            <a:r>
              <a:rPr spc="-4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-5" dirty="0"/>
              <a:t>which</a:t>
            </a:r>
            <a:r>
              <a:rPr spc="-15" dirty="0"/>
              <a:t> </a:t>
            </a:r>
            <a:r>
              <a:rPr spc="-5" dirty="0"/>
              <a:t>these </a:t>
            </a:r>
            <a:r>
              <a:rPr spc="-610" dirty="0"/>
              <a:t> </a:t>
            </a:r>
            <a:r>
              <a:rPr dirty="0"/>
              <a:t>pathogens</a:t>
            </a:r>
            <a:r>
              <a:rPr spc="-55" dirty="0"/>
              <a:t> </a:t>
            </a:r>
            <a:r>
              <a:rPr spc="-5" dirty="0"/>
              <a:t>are</a:t>
            </a:r>
            <a:r>
              <a:rPr spc="-25" dirty="0"/>
              <a:t> </a:t>
            </a:r>
            <a:r>
              <a:rPr spc="-5" dirty="0"/>
              <a:t>endemic</a:t>
            </a:r>
            <a:endParaRPr spc="-5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object 2"/>
          <p:cNvSpPr txBox="1">
            <a:spLocks noGrp="1"/>
          </p:cNvSpPr>
          <p:nvPr>
            <p:ph type="title"/>
          </p:nvPr>
        </p:nvSpPr>
        <p:spPr>
          <a:xfrm>
            <a:off x="146100" y="147269"/>
            <a:ext cx="43688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4607A"/>
                </a:solidFill>
              </a:rPr>
              <a:t>Antibiotic</a:t>
            </a:r>
            <a:r>
              <a:rPr spc="-9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beads: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965" name="object 3"/>
          <p:cNvSpPr txBox="1"/>
          <p:nvPr/>
        </p:nvSpPr>
        <p:spPr>
          <a:xfrm>
            <a:off x="207467" y="1080871"/>
            <a:ext cx="8181340" cy="33178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37820" indent="-27432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3782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Can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act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biomaterial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surface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which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bacteria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preferentially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adhere.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977900" marR="55880" lvl="1" indent="-247650" algn="just">
              <a:lnSpc>
                <a:spcPct val="100000"/>
              </a:lnSpc>
              <a:spcBef>
                <a:spcPts val="480"/>
              </a:spcBef>
              <a:buClr>
                <a:srgbClr val="009DD9"/>
              </a:buClr>
              <a:buSzPct val="70000"/>
              <a:buFont typeface="Segoe UI Symbol" panose="020B0502040204020203"/>
              <a:buChar char="⚫"/>
              <a:tabLst>
                <a:tab pos="1038225" algn="l"/>
              </a:tabLst>
            </a:pPr>
            <a:r>
              <a:rPr dirty="0"/>
              <a:t>	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avoid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such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problem,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biodegradable antibiotic-impregnated </a:t>
            </a:r>
            <a:r>
              <a:rPr sz="200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(calcium 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sulfate) beads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have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been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employed recently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have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shown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favorable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antibiotic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release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kinetics</a:t>
            </a:r>
            <a:r>
              <a:rPr sz="1950" spc="-7" baseline="260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1252220" marR="59690" lvl="2" indent="-210820" algn="just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65000"/>
              <a:buFont typeface="Segoe UI Symbol" panose="020B0502040204020203"/>
              <a:buChar char="⚫"/>
              <a:tabLst>
                <a:tab pos="1252855" algn="l"/>
              </a:tabLst>
            </a:pP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Elution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testing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4%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 weight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loaded calcium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sulfate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pellets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revealed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maximum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concentration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828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µg/ml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undetectable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levels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day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15.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977900" marR="55245" lvl="1" indent="-247650" algn="just">
              <a:lnSpc>
                <a:spcPct val="100000"/>
              </a:lnSpc>
              <a:spcBef>
                <a:spcPts val="485"/>
              </a:spcBef>
              <a:buClr>
                <a:srgbClr val="009DD9"/>
              </a:buClr>
              <a:buSzPct val="70000"/>
              <a:buFont typeface="Segoe UI Symbol" panose="020B0502040204020203"/>
              <a:buChar char="⚫"/>
              <a:tabLst>
                <a:tab pos="978535" algn="l"/>
              </a:tabLst>
            </a:pP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Antibiotic-impregnated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cancellous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bone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grafts</a:t>
            </a:r>
            <a:r>
              <a:rPr sz="2000" spc="-5" dirty="0">
                <a:solidFill>
                  <a:srgbClr val="FF0000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were</a:t>
            </a:r>
            <a:r>
              <a:rPr sz="2000" spc="4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recently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used in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clinical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trial of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forty-six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patients, and the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was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arrested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95%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them</a:t>
            </a:r>
            <a:r>
              <a:rPr sz="1950" baseline="26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66" name="object 4"/>
          <p:cNvSpPr txBox="1"/>
          <p:nvPr/>
        </p:nvSpPr>
        <p:spPr>
          <a:xfrm>
            <a:off x="78739" y="5671515"/>
            <a:ext cx="8935085" cy="11550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496570">
              <a:lnSpc>
                <a:spcPts val="1440"/>
              </a:lnSpc>
              <a:spcBef>
                <a:spcPts val="145"/>
              </a:spcBef>
            </a:pPr>
            <a:r>
              <a:rPr sz="1200" spc="-5" dirty="0">
                <a:latin typeface="Tahoma" panose="020B0604030504040204"/>
                <a:cs typeface="Tahoma" panose="020B0604030504040204"/>
              </a:rPr>
              <a:t>c.</a:t>
            </a:r>
            <a:r>
              <a:rPr sz="120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Steven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Gitelis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and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Gregory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85" dirty="0">
                <a:latin typeface="Tahoma" panose="020B0604030504040204"/>
                <a:cs typeface="Tahoma" panose="020B0604030504040204"/>
              </a:rPr>
              <a:t>T.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Brebach:</a:t>
            </a:r>
            <a:r>
              <a:rPr sz="12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The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treatment</a:t>
            </a:r>
            <a:r>
              <a:rPr sz="12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of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chronic</a:t>
            </a:r>
            <a:r>
              <a:rPr sz="12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osteomyelitis</a:t>
            </a:r>
            <a:r>
              <a:rPr sz="12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with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a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biodegradable</a:t>
            </a:r>
            <a:r>
              <a:rPr sz="1200" spc="4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antibiotic-impregnated </a:t>
            </a:r>
            <a:r>
              <a:rPr sz="1200" spc="-36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implant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Journal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of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Orthopaedic</a:t>
            </a:r>
            <a:r>
              <a:rPr sz="125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Surgery</a:t>
            </a:r>
            <a:r>
              <a:rPr sz="1250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2002,</a:t>
            </a:r>
            <a:r>
              <a:rPr sz="125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10(1): 53–60</a:t>
            </a:r>
            <a:endParaRPr sz="125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</a:pPr>
            <a:endParaRPr sz="1500">
              <a:latin typeface="Tahoma" panose="020B0604030504040204"/>
              <a:cs typeface="Tahoma" panose="020B0604030504040204"/>
            </a:endParaRPr>
          </a:p>
          <a:p>
            <a:pPr marL="523240" marR="5080" indent="-460375">
              <a:lnSpc>
                <a:spcPts val="1440"/>
              </a:lnSpc>
              <a:spcBef>
                <a:spcPts val="1310"/>
              </a:spcBef>
            </a:pPr>
            <a:r>
              <a:rPr sz="1200" dirty="0">
                <a:latin typeface="Tahoma" panose="020B0604030504040204"/>
                <a:cs typeface="Tahoma" panose="020B0604030504040204"/>
              </a:rPr>
              <a:t>d.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 Chan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YS,</a:t>
            </a:r>
            <a:r>
              <a:rPr sz="12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Ueng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5" dirty="0">
                <a:latin typeface="Tahoma" panose="020B0604030504040204"/>
                <a:cs typeface="Tahoma" panose="020B0604030504040204"/>
              </a:rPr>
              <a:t>SW,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20" dirty="0">
                <a:latin typeface="Tahoma" panose="020B0604030504040204"/>
                <a:cs typeface="Tahoma" panose="020B0604030504040204"/>
              </a:rPr>
              <a:t>Wang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CJ,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Lee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SS,</a:t>
            </a:r>
            <a:r>
              <a:rPr sz="12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Chen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5" dirty="0">
                <a:latin typeface="Tahoma" panose="020B0604030504040204"/>
                <a:cs typeface="Tahoma" panose="020B0604030504040204"/>
              </a:rPr>
              <a:t>CY,</a:t>
            </a:r>
            <a:r>
              <a:rPr sz="12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Shin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CH.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Antibioticimpregnated</a:t>
            </a:r>
            <a:r>
              <a:rPr sz="12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autogenic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cancellous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bone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grafting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is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an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effective </a:t>
            </a:r>
            <a:r>
              <a:rPr sz="1200" spc="-36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and safe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method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for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the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management</a:t>
            </a:r>
            <a:r>
              <a:rPr sz="1200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of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small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infected</a:t>
            </a:r>
            <a:r>
              <a:rPr sz="12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tibial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defects: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a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comparison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20" dirty="0">
                <a:latin typeface="Tahoma" panose="020B0604030504040204"/>
                <a:cs typeface="Tahoma" panose="020B0604030504040204"/>
              </a:rPr>
              <a:t>study.</a:t>
            </a:r>
            <a:r>
              <a:rPr sz="1200" spc="4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J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50" dirty="0">
                <a:latin typeface="Tahoma" panose="020B0604030504040204"/>
                <a:cs typeface="Tahoma" panose="020B0604030504040204"/>
              </a:rPr>
              <a:t>Trauma.</a:t>
            </a:r>
            <a:r>
              <a:rPr sz="125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2000;48:246-55.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7" name="object 2"/>
          <p:cNvSpPr txBox="1">
            <a:spLocks noGrp="1"/>
          </p:cNvSpPr>
          <p:nvPr>
            <p:ph type="title"/>
          </p:nvPr>
        </p:nvSpPr>
        <p:spPr>
          <a:xfrm>
            <a:off x="-12700" y="264032"/>
            <a:ext cx="74688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4607A"/>
                </a:solidFill>
              </a:rPr>
              <a:t>Management</a:t>
            </a:r>
            <a:r>
              <a:rPr spc="-4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of</a:t>
            </a:r>
            <a:r>
              <a:rPr spc="-2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Dead</a:t>
            </a:r>
            <a:r>
              <a:rPr spc="-1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Space: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968" name="object 3"/>
          <p:cNvSpPr txBox="1"/>
          <p:nvPr/>
        </p:nvSpPr>
        <p:spPr>
          <a:xfrm>
            <a:off x="78739" y="2094738"/>
            <a:ext cx="5296535" cy="182498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87020" marR="5080" indent="-274320" algn="just">
              <a:lnSpc>
                <a:spcPct val="90000"/>
              </a:lnSpc>
              <a:spcBef>
                <a:spcPts val="34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Antibiotics (clindamycin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amikacin)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have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also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been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delivered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directly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into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dead spaces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implantable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pump.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Segoe UI Symbol" panose="020B0502040204020203"/>
              <a:buChar char="⚫"/>
            </a:pPr>
            <a:endParaRPr sz="2550" dirty="0">
              <a:latin typeface="Constantia" panose="02030602050306030303"/>
              <a:cs typeface="Constantia" panose="02030602050306030303"/>
            </a:endParaRPr>
          </a:p>
          <a:p>
            <a:pPr marL="287020" marR="17780" indent="-274320" algn="just">
              <a:lnSpc>
                <a:spcPts val="216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Very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high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local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low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systemic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levels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antibiotics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have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been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achieved.</a:t>
            </a:r>
            <a:endParaRPr sz="2000" dirty="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336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62675" y="1371600"/>
            <a:ext cx="2981325" cy="245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4412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9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74688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4607A"/>
                </a:solidFill>
              </a:rPr>
              <a:t>Management</a:t>
            </a:r>
            <a:r>
              <a:rPr spc="-4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of</a:t>
            </a:r>
            <a:r>
              <a:rPr spc="-2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Dead</a:t>
            </a:r>
            <a:r>
              <a:rPr spc="-15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Space:</a:t>
            </a:r>
            <a:endParaRPr spc="-5" dirty="0">
              <a:solidFill>
                <a:srgbClr val="04607A"/>
              </a:solidFill>
            </a:endParaRPr>
          </a:p>
        </p:txBody>
      </p:sp>
      <p:sp>
        <p:nvSpPr>
          <p:cNvPr id="1048970" name="object 3"/>
          <p:cNvSpPr txBox="1"/>
          <p:nvPr/>
        </p:nvSpPr>
        <p:spPr>
          <a:xfrm>
            <a:off x="53339" y="924559"/>
            <a:ext cx="814260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marR="431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1242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Use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vacuum-assisted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closure</a:t>
            </a:r>
            <a:r>
              <a:rPr sz="2000" b="1" i="1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b="1" i="1" spc="-10" dirty="0">
                <a:latin typeface="Constantia" panose="02030602050306030303"/>
                <a:cs typeface="Constantia" panose="02030602050306030303"/>
              </a:rPr>
              <a:t>system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,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device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that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applies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localized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negative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pressure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over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surface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wounds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aids in the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removal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fluids.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78180" lvl="1" indent="-247015" algn="just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7818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useful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adjunct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therapy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high-energy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soft-tissue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injuries.</a:t>
            </a:r>
            <a:r>
              <a:rPr sz="1950" spc="-7" baseline="26000" dirty="0">
                <a:latin typeface="Constantia" panose="02030602050306030303"/>
                <a:cs typeface="Constantia" panose="02030602050306030303"/>
              </a:rPr>
              <a:t>a,b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71" name="object 4"/>
          <p:cNvSpPr txBox="1"/>
          <p:nvPr/>
        </p:nvSpPr>
        <p:spPr>
          <a:xfrm>
            <a:off x="258267" y="5512409"/>
            <a:ext cx="8295005" cy="130429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41300" marR="6985" indent="-228600">
              <a:lnSpc>
                <a:spcPts val="1440"/>
              </a:lnSpc>
              <a:spcBef>
                <a:spcPts val="145"/>
              </a:spcBef>
              <a:buAutoNum type="alphaLcPeriod"/>
              <a:tabLst>
                <a:tab pos="241300" algn="l"/>
              </a:tabLst>
            </a:pPr>
            <a:r>
              <a:rPr sz="1200" spc="-5" dirty="0">
                <a:latin typeface="Tahoma" panose="020B0604030504040204"/>
                <a:cs typeface="Tahoma" panose="020B0604030504040204"/>
              </a:rPr>
              <a:t>Mooney</a:t>
            </a:r>
            <a:r>
              <a:rPr sz="1200" spc="114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5" dirty="0">
                <a:latin typeface="Tahoma" panose="020B0604030504040204"/>
                <a:cs typeface="Tahoma" panose="020B0604030504040204"/>
              </a:rPr>
              <a:t>JF,</a:t>
            </a:r>
            <a:r>
              <a:rPr sz="1200" spc="10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Argenta</a:t>
            </a:r>
            <a:r>
              <a:rPr sz="12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LC,</a:t>
            </a:r>
            <a:r>
              <a:rPr sz="1200" spc="10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Marks</a:t>
            </a:r>
            <a:r>
              <a:rPr sz="1200" spc="114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5" dirty="0">
                <a:latin typeface="Tahoma" panose="020B0604030504040204"/>
                <a:cs typeface="Tahoma" panose="020B0604030504040204"/>
              </a:rPr>
              <a:t>MW,</a:t>
            </a:r>
            <a:r>
              <a:rPr sz="12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Morykwas</a:t>
            </a:r>
            <a:r>
              <a:rPr sz="1200" spc="114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MJ,</a:t>
            </a:r>
            <a:r>
              <a:rPr sz="12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DeFranzo</a:t>
            </a:r>
            <a:r>
              <a:rPr sz="1200" spc="1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AJ.</a:t>
            </a:r>
            <a:r>
              <a:rPr sz="1200" spc="10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5" dirty="0">
                <a:latin typeface="Tahoma" panose="020B0604030504040204"/>
                <a:cs typeface="Tahoma" panose="020B0604030504040204"/>
              </a:rPr>
              <a:t>Treatment</a:t>
            </a:r>
            <a:r>
              <a:rPr sz="1200" spc="114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of</a:t>
            </a:r>
            <a:r>
              <a:rPr sz="12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soft</a:t>
            </a:r>
            <a:r>
              <a:rPr sz="1200" spc="1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tissue</a:t>
            </a:r>
            <a:r>
              <a:rPr sz="1200" spc="1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defects</a:t>
            </a:r>
            <a:r>
              <a:rPr sz="12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in</a:t>
            </a:r>
            <a:r>
              <a:rPr sz="1200" spc="114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pediatric</a:t>
            </a:r>
            <a:r>
              <a:rPr sz="12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patients </a:t>
            </a:r>
            <a:r>
              <a:rPr sz="1200" spc="-36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using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 the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30" dirty="0">
                <a:latin typeface="Tahoma" panose="020B0604030504040204"/>
                <a:cs typeface="Tahoma" panose="020B0604030504040204"/>
              </a:rPr>
              <a:t>V.A.C.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system.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Clin</a:t>
            </a:r>
            <a:r>
              <a:rPr sz="125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Orthop.</a:t>
            </a:r>
            <a:r>
              <a:rPr sz="125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2000;376:26-31.</a:t>
            </a:r>
            <a:endParaRPr sz="1200">
              <a:latin typeface="Tahoma" panose="020B0604030504040204"/>
              <a:cs typeface="Tahoma" panose="020B0604030504040204"/>
            </a:endParaRPr>
          </a:p>
          <a:p>
            <a:pPr marL="241300" marR="5080" indent="-228600">
              <a:lnSpc>
                <a:spcPts val="1440"/>
              </a:lnSpc>
              <a:buAutoNum type="alphaLcPeriod"/>
              <a:tabLst>
                <a:tab pos="241300" algn="l"/>
              </a:tabLst>
            </a:pPr>
            <a:r>
              <a:rPr sz="1200" spc="-5" dirty="0">
                <a:latin typeface="Tahoma" panose="020B0604030504040204"/>
                <a:cs typeface="Tahoma" panose="020B0604030504040204"/>
              </a:rPr>
              <a:t>Herscovici</a:t>
            </a:r>
            <a:r>
              <a:rPr sz="1200" spc="10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D</a:t>
            </a:r>
            <a:r>
              <a:rPr sz="1200" spc="10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5" dirty="0">
                <a:latin typeface="Tahoma" panose="020B0604030504040204"/>
                <a:cs typeface="Tahoma" panose="020B0604030504040204"/>
              </a:rPr>
              <a:t>Jr,</a:t>
            </a:r>
            <a:r>
              <a:rPr sz="1200" spc="9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Sanders</a:t>
            </a:r>
            <a:r>
              <a:rPr sz="12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5" dirty="0">
                <a:latin typeface="Tahoma" panose="020B0604030504040204"/>
                <a:cs typeface="Tahoma" panose="020B0604030504040204"/>
              </a:rPr>
              <a:t>RW,</a:t>
            </a:r>
            <a:r>
              <a:rPr sz="1200" spc="9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Scaduto</a:t>
            </a:r>
            <a:r>
              <a:rPr sz="1200" spc="1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JM,</a:t>
            </a:r>
            <a:r>
              <a:rPr sz="1200" spc="9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Infante</a:t>
            </a:r>
            <a:r>
              <a:rPr sz="1200" spc="10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A,</a:t>
            </a:r>
            <a:r>
              <a:rPr sz="1200" spc="9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DiPasquale</a:t>
            </a:r>
            <a:r>
              <a:rPr sz="12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75" dirty="0">
                <a:latin typeface="Tahoma" panose="020B0604030504040204"/>
                <a:cs typeface="Tahoma" panose="020B0604030504040204"/>
              </a:rPr>
              <a:t>T.</a:t>
            </a:r>
            <a:r>
              <a:rPr sz="1200" spc="10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Vacuum-assisted</a:t>
            </a:r>
            <a:r>
              <a:rPr sz="1200" spc="1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wound</a:t>
            </a:r>
            <a:r>
              <a:rPr sz="1200" spc="9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closure</a:t>
            </a:r>
            <a:r>
              <a:rPr sz="12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(VAC</a:t>
            </a:r>
            <a:r>
              <a:rPr sz="1200" spc="1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therapy)</a:t>
            </a:r>
            <a:r>
              <a:rPr sz="1200" spc="9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for </a:t>
            </a:r>
            <a:r>
              <a:rPr sz="1200" spc="-36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the</a:t>
            </a:r>
            <a:r>
              <a:rPr sz="120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management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of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patients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with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high-energy</a:t>
            </a:r>
            <a:r>
              <a:rPr sz="12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soft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tissue</a:t>
            </a:r>
            <a:r>
              <a:rPr sz="1200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injuries.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25" dirty="0">
                <a:latin typeface="Tahoma" panose="020B0604030504040204"/>
                <a:cs typeface="Tahoma" panose="020B0604030504040204"/>
              </a:rPr>
              <a:t>J</a:t>
            </a:r>
            <a:r>
              <a:rPr sz="125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30" dirty="0">
                <a:latin typeface="Tahoma" panose="020B0604030504040204"/>
                <a:cs typeface="Tahoma" panose="020B0604030504040204"/>
              </a:rPr>
              <a:t>Orthop</a:t>
            </a:r>
            <a:r>
              <a:rPr sz="125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1250" spc="-50" dirty="0">
                <a:latin typeface="Tahoma" panose="020B0604030504040204"/>
                <a:cs typeface="Tahoma" panose="020B0604030504040204"/>
              </a:rPr>
              <a:t>Trauma.</a:t>
            </a:r>
            <a:r>
              <a:rPr sz="125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2003;17:</a:t>
            </a:r>
            <a:r>
              <a:rPr sz="12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683-8.</a:t>
            </a:r>
            <a:endParaRPr sz="1200">
              <a:latin typeface="Tahoma" panose="020B0604030504040204"/>
              <a:cs typeface="Tahoma" panose="020B0604030504040204"/>
            </a:endParaRPr>
          </a:p>
          <a:p>
            <a:pPr marL="241300" indent="-228600">
              <a:lnSpc>
                <a:spcPts val="1365"/>
              </a:lnSpc>
              <a:buClr>
                <a:srgbClr val="000000"/>
              </a:buClr>
              <a:buAutoNum type="alphaLcPeriod"/>
              <a:tabLst>
                <a:tab pos="241300" algn="l"/>
                <a:tab pos="2187575" algn="l"/>
              </a:tabLst>
            </a:pPr>
            <a:r>
              <a:rPr sz="1200" u="sng" spc="-2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Kaya</a:t>
            </a:r>
            <a:r>
              <a:rPr sz="1200" u="sng" spc="45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 </a:t>
            </a:r>
            <a:r>
              <a:rPr sz="1200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M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,</a:t>
            </a:r>
            <a:r>
              <a:rPr sz="1200" spc="465" dirty="0">
                <a:solidFill>
                  <a:srgbClr val="E1D6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u="sng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  <a:hlinkClick r:id="rId2"/>
              </a:rPr>
              <a:t>Simşek-Kaya</a:t>
            </a:r>
            <a:r>
              <a:rPr sz="1200" u="sng" spc="45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  <a:hlinkClick r:id="rId2"/>
              </a:rPr>
              <a:t> </a:t>
            </a:r>
            <a:r>
              <a:rPr sz="1200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  <a:hlinkClick r:id="rId2"/>
              </a:rPr>
              <a:t>G</a:t>
            </a:r>
            <a:r>
              <a:rPr sz="1200" dirty="0">
                <a:solidFill>
                  <a:srgbClr val="E1D6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Local</a:t>
            </a:r>
            <a:r>
              <a:rPr sz="1200" spc="459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treatment</a:t>
            </a:r>
            <a:r>
              <a:rPr sz="1200" spc="47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of</a:t>
            </a:r>
            <a:r>
              <a:rPr sz="1200" spc="459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chronic</a:t>
            </a:r>
            <a:r>
              <a:rPr sz="1200" spc="46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osteomyelitis</a:t>
            </a:r>
            <a:r>
              <a:rPr sz="1200" spc="459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with</a:t>
            </a:r>
            <a:r>
              <a:rPr sz="1200" spc="46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surgical</a:t>
            </a:r>
            <a:r>
              <a:rPr sz="1200" spc="455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debridement</a:t>
            </a:r>
            <a:r>
              <a:rPr sz="1200" spc="459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and</a:t>
            </a:r>
            <a:r>
              <a:rPr sz="1200" spc="459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tigecycline-</a:t>
            </a:r>
            <a:endParaRPr sz="1200">
              <a:latin typeface="Tahoma" panose="020B0604030504040204"/>
              <a:cs typeface="Tahoma" panose="020B0604030504040204"/>
            </a:endParaRPr>
          </a:p>
          <a:p>
            <a:pPr marL="241300" marR="5080">
              <a:lnSpc>
                <a:spcPts val="1430"/>
              </a:lnSpc>
              <a:spcBef>
                <a:spcPts val="85"/>
              </a:spcBef>
            </a:pPr>
            <a:r>
              <a:rPr sz="1200" dirty="0">
                <a:latin typeface="Tahoma" panose="020B0604030504040204"/>
                <a:cs typeface="Tahoma" panose="020B0604030504040204"/>
              </a:rPr>
              <a:t>impregnated</a:t>
            </a:r>
            <a:r>
              <a:rPr sz="1200" spc="36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calcium</a:t>
            </a:r>
            <a:r>
              <a:rPr sz="1200" spc="37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hydroxyapatite:</a:t>
            </a:r>
            <a:r>
              <a:rPr sz="12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an</a:t>
            </a:r>
            <a:r>
              <a:rPr sz="1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1200" dirty="0">
                <a:latin typeface="Tahoma" panose="020B0604030504040204"/>
                <a:cs typeface="Tahoma" panose="020B0604030504040204"/>
              </a:rPr>
              <a:t>experimental</a:t>
            </a:r>
            <a:r>
              <a:rPr sz="1200" spc="365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20" dirty="0">
                <a:latin typeface="Tahoma" panose="020B0604030504040204"/>
                <a:cs typeface="Tahoma" panose="020B0604030504040204"/>
              </a:rPr>
              <a:t>study.</a:t>
            </a:r>
            <a:r>
              <a:rPr sz="12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1250" u="sng" spc="-3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Oral</a:t>
            </a:r>
            <a:r>
              <a:rPr sz="1250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 </a:t>
            </a:r>
            <a:r>
              <a:rPr sz="1250" u="sng" spc="-3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Surg</a:t>
            </a:r>
            <a:r>
              <a:rPr sz="1250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 </a:t>
            </a:r>
            <a:r>
              <a:rPr sz="1250" u="sng" spc="-3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Oral</a:t>
            </a:r>
            <a:r>
              <a:rPr sz="1250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 </a:t>
            </a:r>
            <a:r>
              <a:rPr sz="1250" u="sng" spc="-3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Med</a:t>
            </a:r>
            <a:r>
              <a:rPr sz="1250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 </a:t>
            </a:r>
            <a:r>
              <a:rPr sz="1250" u="sng" spc="-3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Oral</a:t>
            </a:r>
            <a:r>
              <a:rPr sz="1250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 </a:t>
            </a:r>
            <a:r>
              <a:rPr sz="1250" u="sng" spc="-3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Pathol</a:t>
            </a:r>
            <a:r>
              <a:rPr sz="1250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 </a:t>
            </a:r>
            <a:r>
              <a:rPr sz="1250" u="sng" spc="-3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Oral</a:t>
            </a:r>
            <a:r>
              <a:rPr sz="1250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 </a:t>
            </a:r>
            <a:r>
              <a:rPr sz="1250" u="sng" spc="-2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Radiol</a:t>
            </a:r>
            <a:r>
              <a:rPr sz="1200" u="sng" spc="-2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Tahoma" panose="020B0604030504040204"/>
                <a:cs typeface="Tahoma" panose="020B0604030504040204"/>
              </a:rPr>
              <a:t>.</a:t>
            </a:r>
            <a:r>
              <a:rPr sz="1200" spc="35" dirty="0">
                <a:solidFill>
                  <a:srgbClr val="E1D6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spc="-10" dirty="0">
                <a:latin typeface="Tahoma" panose="020B0604030504040204"/>
                <a:cs typeface="Tahoma" panose="020B0604030504040204"/>
              </a:rPr>
              <a:t>2012 </a:t>
            </a:r>
            <a:r>
              <a:rPr sz="1200" spc="-360" dirty="0">
                <a:latin typeface="Tahoma" panose="020B0604030504040204"/>
                <a:cs typeface="Tahoma" panose="020B0604030504040204"/>
              </a:rPr>
              <a:t> </a:t>
            </a:r>
            <a:r>
              <a:rPr sz="1200" spc="-5" dirty="0">
                <a:latin typeface="Tahoma" panose="020B0604030504040204"/>
                <a:cs typeface="Tahoma" panose="020B0604030504040204"/>
              </a:rPr>
              <a:t>Mar;113(3):340-7</a:t>
            </a:r>
            <a:r>
              <a:rPr sz="1200" spc="-5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972" name="object 5"/>
          <p:cNvSpPr txBox="1"/>
          <p:nvPr/>
        </p:nvSpPr>
        <p:spPr>
          <a:xfrm>
            <a:off x="232867" y="3013963"/>
            <a:ext cx="821499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A5294"/>
                </a:solidFill>
                <a:latin typeface="Courier New" panose="02070309020205020404"/>
                <a:cs typeface="Courier New" panose="02070309020205020404"/>
              </a:rPr>
              <a:t>o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Tigecycline-impregnated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hydroxyapatite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can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have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potential in the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treatment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chronic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methicillin-resistant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S.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aureus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origin,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which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considered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as a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therapeutic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alternative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surgeons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dealing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osteomyelitis.</a:t>
            </a:r>
            <a:r>
              <a:rPr sz="1950" spc="-15" baseline="26000" dirty="0">
                <a:latin typeface="Constantia" panose="02030602050306030303"/>
                <a:cs typeface="Constantia" panose="02030602050306030303"/>
              </a:rPr>
              <a:t>c</a:t>
            </a:r>
            <a:endParaRPr sz="1950" baseline="26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3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Vacuum-assisted</a:t>
            </a:r>
            <a:r>
              <a:rPr spc="-130" dirty="0"/>
              <a:t> </a:t>
            </a:r>
            <a:r>
              <a:rPr spc="-10" dirty="0"/>
              <a:t>closure</a:t>
            </a:r>
            <a:endParaRPr spc="-10" dirty="0"/>
          </a:p>
        </p:txBody>
      </p:sp>
      <p:sp>
        <p:nvSpPr>
          <p:cNvPr id="1048974" name="object 3"/>
          <p:cNvSpPr txBox="1"/>
          <p:nvPr/>
        </p:nvSpPr>
        <p:spPr>
          <a:xfrm>
            <a:off x="444500" y="299669"/>
            <a:ext cx="19875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0" dirty="0">
                <a:latin typeface="Calibri" panose="020F0502020204030204"/>
                <a:cs typeface="Calibri" panose="020F0502020204030204"/>
              </a:rPr>
              <a:t>s</a:t>
            </a:r>
            <a:r>
              <a:rPr sz="5000" spc="-50" dirty="0">
                <a:latin typeface="Calibri" panose="020F0502020204030204"/>
                <a:cs typeface="Calibri" panose="020F0502020204030204"/>
              </a:rPr>
              <a:t>y</a:t>
            </a:r>
            <a:r>
              <a:rPr sz="5000" spc="-65" dirty="0">
                <a:latin typeface="Calibri" panose="020F0502020204030204"/>
                <a:cs typeface="Calibri" panose="020F0502020204030204"/>
              </a:rPr>
              <a:t>s</a:t>
            </a:r>
            <a:r>
              <a:rPr sz="5000" spc="-45" dirty="0">
                <a:latin typeface="Calibri" panose="020F0502020204030204"/>
                <a:cs typeface="Calibri" panose="020F0502020204030204"/>
              </a:rPr>
              <a:t>t</a:t>
            </a:r>
            <a:r>
              <a:rPr sz="5000" dirty="0">
                <a:latin typeface="Calibri" panose="020F0502020204030204"/>
                <a:cs typeface="Calibri" panose="020F0502020204030204"/>
              </a:rPr>
              <a:t>em:</a:t>
            </a:r>
            <a:endParaRPr sz="5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097337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41845" y="1122425"/>
            <a:ext cx="7574533" cy="5351399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Vacuum-assisted</a:t>
            </a:r>
            <a:r>
              <a:rPr spc="-130" dirty="0"/>
              <a:t> </a:t>
            </a:r>
            <a:r>
              <a:rPr spc="-10" dirty="0"/>
              <a:t>closure</a:t>
            </a:r>
            <a:endParaRPr spc="-10" dirty="0"/>
          </a:p>
        </p:txBody>
      </p:sp>
      <p:sp>
        <p:nvSpPr>
          <p:cNvPr id="1048976" name="object 3"/>
          <p:cNvSpPr txBox="1"/>
          <p:nvPr/>
        </p:nvSpPr>
        <p:spPr>
          <a:xfrm>
            <a:off x="444500" y="299669"/>
            <a:ext cx="19875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0" dirty="0">
                <a:latin typeface="Calibri" panose="020F0502020204030204"/>
                <a:cs typeface="Calibri" panose="020F0502020204030204"/>
              </a:rPr>
              <a:t>s</a:t>
            </a:r>
            <a:r>
              <a:rPr sz="5000" spc="-50" dirty="0">
                <a:latin typeface="Calibri" panose="020F0502020204030204"/>
                <a:cs typeface="Calibri" panose="020F0502020204030204"/>
              </a:rPr>
              <a:t>y</a:t>
            </a:r>
            <a:r>
              <a:rPr sz="5000" spc="-65" dirty="0">
                <a:latin typeface="Calibri" panose="020F0502020204030204"/>
                <a:cs typeface="Calibri" panose="020F0502020204030204"/>
              </a:rPr>
              <a:t>s</a:t>
            </a:r>
            <a:r>
              <a:rPr sz="5000" spc="-45" dirty="0">
                <a:latin typeface="Calibri" panose="020F0502020204030204"/>
                <a:cs typeface="Calibri" panose="020F0502020204030204"/>
              </a:rPr>
              <a:t>t</a:t>
            </a:r>
            <a:r>
              <a:rPr sz="5000" dirty="0">
                <a:latin typeface="Calibri" panose="020F0502020204030204"/>
                <a:cs typeface="Calibri" panose="020F0502020204030204"/>
              </a:rPr>
              <a:t>em:</a:t>
            </a:r>
            <a:endParaRPr sz="5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097338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56183" y="1340738"/>
            <a:ext cx="7660258" cy="5133086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7" name="object 2"/>
          <p:cNvSpPr txBox="1">
            <a:spLocks noGrp="1"/>
          </p:cNvSpPr>
          <p:nvPr>
            <p:ph type="title"/>
          </p:nvPr>
        </p:nvSpPr>
        <p:spPr>
          <a:xfrm>
            <a:off x="166827" y="0"/>
            <a:ext cx="547306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4607A"/>
                </a:solidFill>
              </a:rPr>
              <a:t>Closed</a:t>
            </a:r>
            <a:r>
              <a:rPr spc="-70" dirty="0">
                <a:solidFill>
                  <a:srgbClr val="04607A"/>
                </a:solidFill>
              </a:rPr>
              <a:t> </a:t>
            </a:r>
            <a:r>
              <a:rPr spc="-5" dirty="0">
                <a:solidFill>
                  <a:srgbClr val="04607A"/>
                </a:solidFill>
              </a:rPr>
              <a:t>suction</a:t>
            </a:r>
            <a:r>
              <a:rPr spc="-60" dirty="0">
                <a:solidFill>
                  <a:srgbClr val="04607A"/>
                </a:solidFill>
              </a:rPr>
              <a:t> </a:t>
            </a:r>
            <a:r>
              <a:rPr spc="-20" dirty="0">
                <a:solidFill>
                  <a:srgbClr val="04607A"/>
                </a:solidFill>
              </a:rPr>
              <a:t>drains</a:t>
            </a:r>
            <a:endParaRPr spc="-20" dirty="0">
              <a:solidFill>
                <a:srgbClr val="04607A"/>
              </a:solidFill>
            </a:endParaRPr>
          </a:p>
        </p:txBody>
      </p:sp>
      <p:sp>
        <p:nvSpPr>
          <p:cNvPr id="1048978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ts val="236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dirty="0"/>
              <a:t>DRAIN</a:t>
            </a:r>
            <a:endParaRPr dirty="0"/>
          </a:p>
          <a:p>
            <a:pPr marL="561340" lvl="1" indent="-247650">
              <a:lnSpc>
                <a:spcPts val="232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Sucti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doubl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lumen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cathe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61340" lvl="1" indent="-247650">
              <a:lnSpc>
                <a:spcPts val="2325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2000" spc="-18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ube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sepa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stab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ou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61340" lvl="1" indent="-247650">
              <a:lnSpc>
                <a:spcPts val="232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4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tib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ot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61340" lvl="1" indent="-247650">
              <a:lnSpc>
                <a:spcPts val="232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cleaned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shortly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before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next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instillation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61340" marR="5080" lvl="1" indent="-247650">
              <a:lnSpc>
                <a:spcPts val="1920"/>
              </a:lnSpc>
              <a:spcBef>
                <a:spcPts val="425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561340" algn="l"/>
                <a:tab pos="561975" algn="l"/>
                <a:tab pos="1294130" algn="l"/>
                <a:tab pos="1875155" algn="l"/>
                <a:tab pos="2539365" algn="l"/>
                <a:tab pos="3928745" algn="l"/>
                <a:tab pos="4897755" algn="l"/>
              </a:tabLst>
            </a:pPr>
            <a:r>
              <a:rPr sz="2000" spc="-40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	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tinu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suc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ir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igat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io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 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which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normally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fails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due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leakage.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61340" lvl="1" indent="-247650">
              <a:lnSpc>
                <a:spcPts val="233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Continued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till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effluent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sterile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79" name="object 4"/>
          <p:cNvSpPr txBox="1"/>
          <p:nvPr/>
        </p:nvSpPr>
        <p:spPr>
          <a:xfrm>
            <a:off x="837691" y="3487039"/>
            <a:ext cx="42297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715" indent="-247650">
              <a:lnSpc>
                <a:spcPct val="100000"/>
              </a:lnSpc>
              <a:spcBef>
                <a:spcPts val="105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259715" algn="l"/>
                <a:tab pos="260350" algn="l"/>
                <a:tab pos="1134110" algn="l"/>
                <a:tab pos="1743710" algn="l"/>
                <a:tab pos="303530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tubes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gradually	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withdrawn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80" name="object 5"/>
          <p:cNvSpPr txBox="1"/>
          <p:nvPr/>
        </p:nvSpPr>
        <p:spPr>
          <a:xfrm>
            <a:off x="5317616" y="3487039"/>
            <a:ext cx="1164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054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vity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81" name="object 6"/>
          <p:cNvSpPr txBox="1"/>
          <p:nvPr/>
        </p:nvSpPr>
        <p:spPr>
          <a:xfrm>
            <a:off x="535940" y="3730828"/>
            <a:ext cx="3923029" cy="1241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1340">
              <a:lnSpc>
                <a:spcPts val="2365"/>
              </a:lnSpc>
              <a:spcBef>
                <a:spcPts val="105"/>
              </a:spcBef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diminishes.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61340" indent="-247650">
              <a:lnSpc>
                <a:spcPts val="2365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meticulou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&amp;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supe</a:t>
            </a:r>
            <a:r>
              <a:rPr sz="2000" spc="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visio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ts val="2360"/>
              </a:lnSpc>
              <a:spcBef>
                <a:spcPts val="12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30" dirty="0">
                <a:latin typeface="Constantia" panose="02030602050306030303"/>
                <a:cs typeface="Constantia" panose="02030602050306030303"/>
              </a:rPr>
              <a:t>Wound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561340" lvl="1" indent="-247650">
              <a:lnSpc>
                <a:spcPts val="236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561340" algn="l"/>
                <a:tab pos="56197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closed/open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82" name="object 7"/>
          <p:cNvSpPr txBox="1"/>
          <p:nvPr/>
        </p:nvSpPr>
        <p:spPr>
          <a:xfrm>
            <a:off x="1112316" y="4935092"/>
            <a:ext cx="4355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80" indent="-247015">
              <a:lnSpc>
                <a:spcPct val="100000"/>
              </a:lnSpc>
              <a:spcBef>
                <a:spcPts val="100"/>
              </a:spcBef>
              <a:buClr>
                <a:srgbClr val="AABADF"/>
              </a:buClr>
              <a:buSzPct val="70000"/>
              <a:buFont typeface="Segoe UI Symbol" panose="020B0502040204020203"/>
              <a:buChar char="⚫"/>
              <a:tabLst>
                <a:tab pos="258445" algn="l"/>
                <a:tab pos="259715" algn="l"/>
                <a:tab pos="1045210" algn="l"/>
                <a:tab pos="1443355" algn="l"/>
                <a:tab pos="1960245" algn="l"/>
                <a:tab pos="335026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close	if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no	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significant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cellulitis,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83" name="object 8"/>
          <p:cNvSpPr txBox="1"/>
          <p:nvPr/>
        </p:nvSpPr>
        <p:spPr>
          <a:xfrm>
            <a:off x="5681853" y="4935092"/>
            <a:ext cx="793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ab</a:t>
            </a:r>
            <a:r>
              <a:rPr sz="2000" spc="-4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,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84" name="object 9"/>
          <p:cNvSpPr txBox="1"/>
          <p:nvPr/>
        </p:nvSpPr>
        <p:spPr>
          <a:xfrm>
            <a:off x="1112316" y="5178628"/>
            <a:ext cx="3316604" cy="627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80">
              <a:lnSpc>
                <a:spcPts val="2365"/>
              </a:lnSpc>
              <a:spcBef>
                <a:spcPts val="105"/>
              </a:spcBef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ade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q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debride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259080" indent="-247015">
              <a:lnSpc>
                <a:spcPts val="2365"/>
              </a:lnSpc>
              <a:buClr>
                <a:srgbClr val="AABADF"/>
              </a:buClr>
              <a:buSzPct val="70000"/>
              <a:buFont typeface="Segoe UI Symbol" panose="020B0502040204020203"/>
              <a:buChar char="⚫"/>
              <a:tabLst>
                <a:tab pos="258445" algn="l"/>
                <a:tab pos="2597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doub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–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le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85" name="object 10"/>
          <p:cNvSpPr txBox="1"/>
          <p:nvPr/>
        </p:nvSpPr>
        <p:spPr>
          <a:xfrm>
            <a:off x="4012819" y="6089091"/>
            <a:ext cx="2469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2795" algn="l"/>
                <a:tab pos="134302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due	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to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secondary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86" name="object 11"/>
          <p:cNvSpPr txBox="1"/>
          <p:nvPr/>
        </p:nvSpPr>
        <p:spPr>
          <a:xfrm>
            <a:off x="535940" y="6089091"/>
            <a:ext cx="3493135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6385" marR="5080" indent="-274320">
              <a:lnSpc>
                <a:spcPts val="1920"/>
              </a:lnSpc>
              <a:spcBef>
                <a:spcPts val="56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1920875" algn="l"/>
                <a:tab pos="253047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Abandoned	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many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contamination</a:t>
            </a:r>
            <a:r>
              <a:rPr sz="20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339" name="object 1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629400" y="1066800"/>
            <a:ext cx="230352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7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55511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4607A"/>
                </a:solidFill>
              </a:rPr>
              <a:t>Soft-Tissue</a:t>
            </a:r>
            <a:r>
              <a:rPr spc="-85" dirty="0">
                <a:solidFill>
                  <a:srgbClr val="04607A"/>
                </a:solidFill>
              </a:rPr>
              <a:t> </a:t>
            </a:r>
            <a:r>
              <a:rPr spc="-30" dirty="0">
                <a:solidFill>
                  <a:srgbClr val="04607A"/>
                </a:solidFill>
              </a:rPr>
              <a:t>Coverage:</a:t>
            </a:r>
            <a:endParaRPr spc="-30" dirty="0">
              <a:solidFill>
                <a:srgbClr val="04607A"/>
              </a:solidFill>
            </a:endParaRPr>
          </a:p>
        </p:txBody>
      </p:sp>
      <p:sp>
        <p:nvSpPr>
          <p:cNvPr id="1048988" name="object 3"/>
          <p:cNvSpPr txBox="1"/>
          <p:nvPr/>
        </p:nvSpPr>
        <p:spPr>
          <a:xfrm>
            <a:off x="78739" y="1333245"/>
            <a:ext cx="784352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Three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methods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commonly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used: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 marL="65278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Prima</a:t>
            </a:r>
            <a:r>
              <a:rPr sz="2000" spc="2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closu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e-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ecti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 marL="65278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5" dirty="0">
                <a:latin typeface="Constantia" panose="02030602050306030303"/>
                <a:cs typeface="Constantia" panose="02030602050306030303"/>
              </a:rPr>
              <a:t>Let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heal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secondary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intention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 marL="652780" lvl="1" indent="-247015">
              <a:lnSpc>
                <a:spcPts val="2160"/>
              </a:lnSpc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Small</a:t>
            </a:r>
            <a:r>
              <a:rPr sz="2000" spc="4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soft-tissue</a:t>
            </a:r>
            <a:r>
              <a:rPr sz="2000" spc="3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defects</a:t>
            </a:r>
            <a:r>
              <a:rPr sz="2000" spc="3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</a:t>
            </a:r>
            <a:r>
              <a:rPr sz="2000" spc="3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3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covered</a:t>
            </a:r>
            <a:r>
              <a:rPr sz="2000" spc="4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3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3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split-thickness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 marL="652780">
              <a:lnSpc>
                <a:spcPts val="2160"/>
              </a:lnSpc>
            </a:pPr>
            <a:r>
              <a:rPr sz="2000" i="1" spc="-5" dirty="0">
                <a:latin typeface="Constantia" panose="02030602050306030303"/>
                <a:cs typeface="Constantia" panose="02030602050306030303"/>
              </a:rPr>
              <a:t>skin</a:t>
            </a:r>
            <a:r>
              <a:rPr sz="2000" i="1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graft.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 marL="652780" marR="5080" lvl="1" indent="-247015" algn="just">
              <a:lnSpc>
                <a:spcPct val="8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i="1" spc="-5" dirty="0">
                <a:latin typeface="Constantia" panose="02030602050306030303"/>
                <a:cs typeface="Constantia" panose="02030602050306030303"/>
              </a:rPr>
              <a:t>Local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muscle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30" dirty="0">
                <a:latin typeface="Constantia" panose="02030602050306030303"/>
                <a:cs typeface="Constantia" panose="02030602050306030303"/>
              </a:rPr>
              <a:t>flaps</a:t>
            </a:r>
            <a:r>
              <a:rPr sz="2000" i="1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i="1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free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vascularized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 muscle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30" dirty="0">
                <a:latin typeface="Constantia" panose="02030602050306030303"/>
                <a:cs typeface="Constantia" panose="02030602050306030303"/>
              </a:rPr>
              <a:t>flaps</a:t>
            </a:r>
            <a:r>
              <a:rPr sz="2000" i="1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presence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large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soft-tissue defect or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an inadequate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soft-tissue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envelope.</a:t>
            </a: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buClr>
                <a:srgbClr val="0E6EC5"/>
              </a:buClr>
              <a:buFont typeface="Segoe UI Symbol" panose="020B0502040204020203"/>
              <a:buChar char="⚫"/>
            </a:pPr>
            <a:endParaRPr sz="2000" dirty="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300" dirty="0">
              <a:latin typeface="Constantia" panose="02030602050306030303"/>
              <a:cs typeface="Constantia" panose="02030602050306030303"/>
            </a:endParaRPr>
          </a:p>
          <a:p>
            <a:pPr marL="287020" marR="11430" indent="-274320">
              <a:lnSpc>
                <a:spcPct val="8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  <a:tab pos="1282065" algn="l"/>
                <a:tab pos="2783205" algn="l"/>
                <a:tab pos="4022725" algn="l"/>
                <a:tab pos="5170170" algn="l"/>
                <a:tab pos="605155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Healing	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000" spc="4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so-called	secondary	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intention	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should	be</a:t>
            </a:r>
            <a:r>
              <a:rPr sz="2000" spc="4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discouraged,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since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scar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tissue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that</a:t>
            </a:r>
            <a:r>
              <a:rPr sz="20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fills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defect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may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later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become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avascular.</a:t>
            </a:r>
            <a:endParaRPr sz="2000" dirty="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6" y="5867400"/>
            <a:ext cx="1906271" cy="631971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9" name="object 2"/>
          <p:cNvSpPr txBox="1">
            <a:spLocks noGrp="1"/>
          </p:cNvSpPr>
          <p:nvPr>
            <p:ph type="title"/>
          </p:nvPr>
        </p:nvSpPr>
        <p:spPr>
          <a:xfrm>
            <a:off x="-12700" y="397509"/>
            <a:ext cx="481076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4607A"/>
                </a:solidFill>
              </a:rPr>
              <a:t>Bone</a:t>
            </a:r>
            <a:r>
              <a:rPr spc="-65" dirty="0">
                <a:solidFill>
                  <a:srgbClr val="04607A"/>
                </a:solidFill>
              </a:rPr>
              <a:t> </a:t>
            </a:r>
            <a:r>
              <a:rPr spc="-15" dirty="0">
                <a:solidFill>
                  <a:srgbClr val="04607A"/>
                </a:solidFill>
              </a:rPr>
              <a:t>Stabilization:</a:t>
            </a:r>
            <a:endParaRPr spc="-15" dirty="0">
              <a:solidFill>
                <a:srgbClr val="04607A"/>
              </a:solidFill>
            </a:endParaRPr>
          </a:p>
        </p:txBody>
      </p:sp>
      <p:sp>
        <p:nvSpPr>
          <p:cNvPr id="1048990" name="object 3"/>
          <p:cNvSpPr txBox="1"/>
          <p:nvPr/>
        </p:nvSpPr>
        <p:spPr>
          <a:xfrm>
            <a:off x="78739" y="1586230"/>
            <a:ext cx="8018145" cy="39516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7020" marR="479425" indent="-274320">
              <a:lnSpc>
                <a:spcPts val="2160"/>
              </a:lnSpc>
              <a:spcBef>
                <a:spcPts val="37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If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skeletal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instability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present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at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site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infection,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measures </a:t>
            </a:r>
            <a:r>
              <a:rPr sz="2000" spc="-48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mu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ta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k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en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achie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stability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015">
              <a:lnSpc>
                <a:spcPct val="100000"/>
              </a:lnSpc>
              <a:spcBef>
                <a:spcPts val="21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Plates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015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Screws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015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Rods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015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An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external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fixator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350">
              <a:latin typeface="Constantia" panose="02030602050306030303"/>
              <a:cs typeface="Constantia" panose="02030602050306030303"/>
            </a:endParaRPr>
          </a:p>
          <a:p>
            <a:pPr marL="349250" indent="-337185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49250" algn="l"/>
                <a:tab pos="349885" algn="l"/>
              </a:tabLst>
            </a:pPr>
            <a:r>
              <a:rPr sz="2000" i="1" spc="-5" dirty="0">
                <a:latin typeface="Constantia" panose="02030602050306030303"/>
                <a:cs typeface="Constantia" panose="02030602050306030303"/>
              </a:rPr>
              <a:t>External</a:t>
            </a:r>
            <a:r>
              <a:rPr sz="2000" i="1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5" dirty="0">
                <a:latin typeface="Constantia" panose="02030602050306030303"/>
                <a:cs typeface="Constantia" panose="02030602050306030303"/>
              </a:rPr>
              <a:t>fixation</a:t>
            </a:r>
            <a:r>
              <a:rPr sz="2000" i="1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i="1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preferred</a:t>
            </a:r>
            <a:r>
              <a:rPr sz="2000" i="1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over</a:t>
            </a:r>
            <a:r>
              <a:rPr sz="20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internal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fixation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because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marR="5080" lvl="1" indent="-247015">
              <a:lnSpc>
                <a:spcPts val="2160"/>
              </a:lnSpc>
              <a:spcBef>
                <a:spcPts val="51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tendency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sites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medullary</a:t>
            </a:r>
            <a:r>
              <a:rPr sz="2000" i="1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rods</a:t>
            </a:r>
            <a:r>
              <a:rPr sz="2000" i="1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2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become</a:t>
            </a:r>
            <a:r>
              <a:rPr sz="2000" i="1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secondarily </a:t>
            </a:r>
            <a:r>
              <a:rPr sz="2000" i="1" spc="-4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infected</a:t>
            </a:r>
            <a:r>
              <a:rPr sz="2000" i="1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spread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extent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infection.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E6EC5"/>
              </a:buClr>
              <a:buFont typeface="Segoe UI Symbol" panose="020B0502040204020203"/>
              <a:buChar char="⚫"/>
            </a:pPr>
            <a:endParaRPr sz="2650">
              <a:latin typeface="Constantia" panose="02030602050306030303"/>
              <a:cs typeface="Constantia" panose="02030602050306030303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6385" algn="l"/>
                <a:tab pos="287020" algn="l"/>
              </a:tabLst>
            </a:pPr>
            <a:r>
              <a:rPr sz="2000" i="1" spc="-5" dirty="0">
                <a:latin typeface="Constantia" panose="02030602050306030303"/>
                <a:cs typeface="Constantia" panose="02030602050306030303"/>
              </a:rPr>
              <a:t>Rigid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5" dirty="0">
                <a:latin typeface="Constantia" panose="02030602050306030303"/>
                <a:cs typeface="Constantia" panose="02030602050306030303"/>
              </a:rPr>
              <a:t>fixation</a:t>
            </a:r>
            <a:r>
              <a:rPr sz="2000" i="1" spc="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helpful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union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fracture</a:t>
            </a:r>
            <a:r>
              <a:rPr sz="2000" spc="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sites.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1" name="object 2"/>
          <p:cNvSpPr txBox="1">
            <a:spLocks noGrp="1"/>
          </p:cNvSpPr>
          <p:nvPr>
            <p:ph type="title"/>
          </p:nvPr>
        </p:nvSpPr>
        <p:spPr>
          <a:xfrm>
            <a:off x="-12700" y="110108"/>
            <a:ext cx="535749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4607A"/>
                </a:solidFill>
              </a:rPr>
              <a:t>Limb</a:t>
            </a:r>
            <a:r>
              <a:rPr spc="-40" dirty="0">
                <a:solidFill>
                  <a:srgbClr val="04607A"/>
                </a:solidFill>
              </a:rPr>
              <a:t> </a:t>
            </a:r>
            <a:r>
              <a:rPr spc="-15" dirty="0">
                <a:solidFill>
                  <a:srgbClr val="04607A"/>
                </a:solidFill>
              </a:rPr>
              <a:t>reconstruction:</a:t>
            </a:r>
            <a:endParaRPr spc="-15" dirty="0">
              <a:solidFill>
                <a:srgbClr val="04607A"/>
              </a:solidFill>
            </a:endParaRPr>
          </a:p>
        </p:txBody>
      </p:sp>
      <p:sp>
        <p:nvSpPr>
          <p:cNvPr id="1048992" name="object 3"/>
          <p:cNvSpPr txBox="1"/>
          <p:nvPr/>
        </p:nvSpPr>
        <p:spPr>
          <a:xfrm>
            <a:off x="78739" y="1014221"/>
            <a:ext cx="8079105" cy="2526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Iliza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ro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000" spc="-1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ex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ernal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x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ati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marR="5080" lvl="1" indent="-247015" algn="just">
              <a:lnSpc>
                <a:spcPts val="1920"/>
              </a:lnSpc>
              <a:spcBef>
                <a:spcPts val="46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1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used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reconstruction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segmental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defects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difficult 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infected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nonunions.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marR="6350" lvl="1" indent="-247015" algn="just">
              <a:lnSpc>
                <a:spcPct val="80000"/>
              </a:lnSpc>
              <a:spcBef>
                <a:spcPts val="50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Based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technique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distraction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osteogenesis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whereby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an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osteotomy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created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in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metaphyseal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region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bone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g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adual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0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dist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ac</a:t>
            </a:r>
            <a:r>
              <a:rPr sz="20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ed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4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0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defect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marR="10160" lvl="1" indent="-247015" algn="just">
              <a:lnSpc>
                <a:spcPts val="1920"/>
              </a:lnSpc>
              <a:spcBef>
                <a:spcPts val="46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Used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for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difficult</a:t>
            </a:r>
            <a:r>
              <a:rPr sz="20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cases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osteomyelitis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when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 stabilization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bone-lengthening</a:t>
            </a:r>
            <a:r>
              <a:rPr sz="20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necessary.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52780" lvl="1" indent="-247015" algn="just">
              <a:lnSpc>
                <a:spcPct val="100000"/>
              </a:lnSpc>
              <a:spcBef>
                <a:spcPts val="2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52780" algn="l"/>
              </a:tabLst>
            </a:pPr>
            <a:r>
              <a:rPr sz="2000" spc="-20" dirty="0">
                <a:latin typeface="Constantia" panose="02030602050306030303"/>
                <a:cs typeface="Constantia" panose="02030602050306030303"/>
              </a:rPr>
              <a:t>May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also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used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compress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nonunions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0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correct</a:t>
            </a:r>
            <a:r>
              <a:rPr sz="20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malunions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2097340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81000" y="4114800"/>
            <a:ext cx="3581400" cy="2438400"/>
          </a:xfrm>
          <a:prstGeom prst="rect">
            <a:avLst/>
          </a:prstGeom>
        </p:spPr>
      </p:pic>
      <p:pic>
        <p:nvPicPr>
          <p:cNvPr id="209734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4038600"/>
            <a:ext cx="30480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3" name="object 2"/>
          <p:cNvSpPr txBox="1">
            <a:spLocks noGrp="1"/>
          </p:cNvSpPr>
          <p:nvPr>
            <p:ph type="title"/>
          </p:nvPr>
        </p:nvSpPr>
        <p:spPr>
          <a:xfrm>
            <a:off x="166827" y="227838"/>
            <a:ext cx="535749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4607A"/>
                </a:solidFill>
              </a:rPr>
              <a:t>Limb</a:t>
            </a:r>
            <a:r>
              <a:rPr spc="-40" dirty="0">
                <a:solidFill>
                  <a:srgbClr val="04607A"/>
                </a:solidFill>
              </a:rPr>
              <a:t> </a:t>
            </a:r>
            <a:r>
              <a:rPr spc="-15" dirty="0">
                <a:solidFill>
                  <a:srgbClr val="04607A"/>
                </a:solidFill>
              </a:rPr>
              <a:t>reconstruction:</a:t>
            </a:r>
            <a:endParaRPr spc="-15" dirty="0">
              <a:solidFill>
                <a:srgbClr val="04607A"/>
              </a:solidFill>
            </a:endParaRPr>
          </a:p>
        </p:txBody>
      </p:sp>
      <p:sp>
        <p:nvSpPr>
          <p:cNvPr id="1048994" name="object 3"/>
          <p:cNvSpPr txBox="1"/>
          <p:nvPr/>
        </p:nvSpPr>
        <p:spPr>
          <a:xfrm>
            <a:off x="510540" y="1891258"/>
            <a:ext cx="8128000" cy="27089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2420" indent="-27432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12420" algn="l"/>
              </a:tabLst>
            </a:pPr>
            <a:r>
              <a:rPr sz="2000" spc="-10" dirty="0">
                <a:latin typeface="Constantia" panose="02030602050306030303"/>
                <a:cs typeface="Constantia" panose="02030602050306030303"/>
              </a:rPr>
              <a:t>Disadvantages: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78180" marR="43815" lvl="1" indent="-247650" algn="just">
              <a:lnSpc>
                <a:spcPct val="100000"/>
              </a:lnSpc>
              <a:spcBef>
                <a:spcPts val="485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78815" algn="l"/>
              </a:tabLst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The technique is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laborintensive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requires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an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extended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period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treatment</a:t>
            </a:r>
            <a:r>
              <a:rPr sz="20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0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device,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averaging</a:t>
            </a:r>
            <a:r>
              <a:rPr sz="20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8.5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months.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78180" lvl="1" indent="-247650" algn="just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Segoe UI Symbol" panose="020B0502040204020203"/>
              <a:buChar char="⚫"/>
              <a:tabLst>
                <a:tab pos="678815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2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addition,</a:t>
            </a:r>
            <a:r>
              <a:rPr sz="2000" spc="2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2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sites</a:t>
            </a:r>
            <a:r>
              <a:rPr sz="2000" spc="2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20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wires</a:t>
            </a:r>
            <a:r>
              <a:rPr sz="2000" spc="2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000" spc="1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pins</a:t>
            </a:r>
            <a:r>
              <a:rPr sz="2000" spc="2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usually</a:t>
            </a:r>
            <a:r>
              <a:rPr sz="2000" spc="2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become</a:t>
            </a:r>
            <a:r>
              <a:rPr sz="2000" spc="20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spc="-10" dirty="0">
                <a:latin typeface="Constantia" panose="02030602050306030303"/>
                <a:cs typeface="Constantia" panose="02030602050306030303"/>
              </a:rPr>
              <a:t>infected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678180" algn="just">
              <a:lnSpc>
                <a:spcPct val="100000"/>
              </a:lnSpc>
            </a:pPr>
            <a:r>
              <a:rPr sz="20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0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0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device</a:t>
            </a:r>
            <a:r>
              <a:rPr sz="20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is</a:t>
            </a:r>
            <a:r>
              <a:rPr sz="20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painful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  <a:p>
            <a:pPr marL="311785" marR="30480" indent="-274320" algn="just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 panose="020B0502040204020203"/>
              <a:buChar char="⚫"/>
              <a:tabLst>
                <a:tab pos="312420" algn="l"/>
              </a:tabLst>
            </a:pPr>
            <a:r>
              <a:rPr sz="2000" dirty="0">
                <a:latin typeface="Constantia" panose="02030602050306030303"/>
                <a:cs typeface="Constantia" panose="02030602050306030303"/>
              </a:rPr>
              <a:t>In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studies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in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which this technique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was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used,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osteomyelitis arrest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rates 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25" dirty="0">
                <a:latin typeface="Constantia" panose="02030602050306030303"/>
                <a:cs typeface="Constantia" panose="02030602050306030303"/>
              </a:rPr>
              <a:t>have </a:t>
            </a:r>
            <a:r>
              <a:rPr sz="2000" spc="-20" dirty="0">
                <a:latin typeface="Constantia" panose="02030602050306030303"/>
                <a:cs typeface="Constantia" panose="02030602050306030303"/>
              </a:rPr>
              <a:t>ranged</a:t>
            </a:r>
            <a:r>
              <a:rPr sz="20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between </a:t>
            </a:r>
            <a:r>
              <a:rPr sz="2000" i="1" spc="-20" dirty="0">
                <a:latin typeface="Constantia" panose="02030602050306030303"/>
                <a:cs typeface="Constantia" panose="02030602050306030303"/>
              </a:rPr>
              <a:t>75%</a:t>
            </a:r>
            <a:r>
              <a:rPr sz="2000" i="1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 series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4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10" dirty="0">
                <a:latin typeface="Constantia" panose="02030602050306030303"/>
                <a:cs typeface="Constantia" panose="02030602050306030303"/>
              </a:rPr>
              <a:t>twenty-eight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patients</a:t>
            </a:r>
            <a:r>
              <a:rPr sz="1950" spc="-7" baseline="26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1950" spc="472" baseline="26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i="1" dirty="0">
                <a:latin typeface="Constantia" panose="02030602050306030303"/>
                <a:cs typeface="Constantia" panose="02030602050306030303"/>
              </a:rPr>
              <a:t>100%</a:t>
            </a:r>
            <a:r>
              <a:rPr sz="2000" i="1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dirty="0">
                <a:latin typeface="Constantia" panose="02030602050306030303"/>
                <a:cs typeface="Constantia" panose="02030602050306030303"/>
              </a:rPr>
              <a:t>series</a:t>
            </a:r>
            <a:r>
              <a:rPr sz="20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000" spc="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thirteen</a:t>
            </a:r>
            <a:r>
              <a:rPr sz="20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patients</a:t>
            </a:r>
            <a:r>
              <a:rPr sz="1950" spc="-7" baseline="26000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000" spc="-5" dirty="0">
                <a:latin typeface="Constantia" panose="02030602050306030303"/>
                <a:cs typeface="Constantia" panose="02030602050306030303"/>
              </a:rPr>
              <a:t>.</a:t>
            </a:r>
            <a:endParaRPr sz="20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1048995" name="object 4"/>
          <p:cNvSpPr txBox="1"/>
          <p:nvPr/>
        </p:nvSpPr>
        <p:spPr>
          <a:xfrm>
            <a:off x="78739" y="6065316"/>
            <a:ext cx="8731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180340" algn="l"/>
              </a:tabLst>
            </a:pPr>
            <a:r>
              <a:rPr sz="1200" dirty="0">
                <a:latin typeface="Arial MT"/>
                <a:cs typeface="Arial MT"/>
              </a:rPr>
              <a:t>Cattaneo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Catagni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Johnson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EE.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treatment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infected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nonunions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segmental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defects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 the</a:t>
            </a:r>
            <a:r>
              <a:rPr sz="1200" spc="-5" dirty="0">
                <a:latin typeface="Arial MT"/>
                <a:cs typeface="Arial MT"/>
              </a:rPr>
              <a:t> tibia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by the </a:t>
            </a:r>
            <a:r>
              <a:rPr sz="1200" dirty="0">
                <a:latin typeface="Arial MT"/>
                <a:cs typeface="Arial MT"/>
              </a:rPr>
              <a:t>methods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40" dirty="0">
                <a:latin typeface="Arial MT"/>
                <a:cs typeface="Arial MT"/>
              </a:rPr>
              <a:t>of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lizarov.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Clin</a:t>
            </a:r>
            <a:r>
              <a:rPr sz="1200" i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Orthop.</a:t>
            </a:r>
            <a:r>
              <a:rPr sz="1200" i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 MT"/>
                <a:cs typeface="Arial MT"/>
              </a:rPr>
              <a:t>1992;280:143-52.</a:t>
            </a:r>
            <a:endParaRPr sz="1200">
              <a:latin typeface="Arial MT"/>
              <a:cs typeface="Arial MT"/>
            </a:endParaRPr>
          </a:p>
          <a:p>
            <a:pPr marL="179705" indent="-167640">
              <a:lnSpc>
                <a:spcPct val="100000"/>
              </a:lnSpc>
              <a:buAutoNum type="alphaLcPeriod"/>
              <a:tabLst>
                <a:tab pos="180340" algn="l"/>
              </a:tabLst>
            </a:pPr>
            <a:r>
              <a:rPr sz="1200" spc="-5" dirty="0">
                <a:latin typeface="Arial MT"/>
                <a:cs typeface="Arial MT"/>
              </a:rPr>
              <a:t>Morandi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M,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Zembo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MM,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Ciotti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M.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Infected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tibial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pseudarthrosis.</a:t>
            </a:r>
            <a:r>
              <a:rPr sz="1200" spc="-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2-year follow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up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patients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treated</a:t>
            </a:r>
            <a:r>
              <a:rPr sz="1200" spc="-5" dirty="0">
                <a:latin typeface="Arial MT"/>
                <a:cs typeface="Arial MT"/>
              </a:rPr>
              <a:t> by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Ilizarov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technique.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Orthopedics.</a:t>
            </a:r>
            <a:r>
              <a:rPr sz="1200" i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 MT"/>
                <a:cs typeface="Arial MT"/>
              </a:rPr>
              <a:t>1989;12:497-508.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1D6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41805</Words>
  <Application>WPS Presentation</Application>
  <PresentationFormat>On-screen Show (4:3)</PresentationFormat>
  <Paragraphs>1391</Paragraphs>
  <Slides>107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107</vt:i4>
      </vt:variant>
    </vt:vector>
  </HeadingPairs>
  <TitlesOfParts>
    <vt:vector size="125" baseType="lpstr">
      <vt:lpstr>Arial</vt:lpstr>
      <vt:lpstr>SimSun</vt:lpstr>
      <vt:lpstr>Wingdings</vt:lpstr>
      <vt:lpstr>Calibri</vt:lpstr>
      <vt:lpstr>Constantia</vt:lpstr>
      <vt:lpstr>Times New Roman</vt:lpstr>
      <vt:lpstr>Tahoma</vt:lpstr>
      <vt:lpstr>Arial MT</vt:lpstr>
      <vt:lpstr>Segoe UI Symbol</vt:lpstr>
      <vt:lpstr>Verdana</vt:lpstr>
      <vt:lpstr>Wingdings</vt:lpstr>
      <vt:lpstr>Microsoft YaHei</vt:lpstr>
      <vt:lpstr>Arial Unicode MS</vt:lpstr>
      <vt:lpstr>Comic Sans MS</vt:lpstr>
      <vt:lpstr>Arial</vt:lpstr>
      <vt:lpstr>Palatino Linotype</vt:lpstr>
      <vt:lpstr>Courier New</vt:lpstr>
      <vt:lpstr>Office Theme</vt:lpstr>
      <vt:lpstr>Osteomyelitis</vt:lpstr>
      <vt:lpstr>Osteomyelitis</vt:lpstr>
      <vt:lpstr>Introduction</vt:lpstr>
      <vt:lpstr>Classification</vt:lpstr>
      <vt:lpstr>Osteomyelitis</vt:lpstr>
      <vt:lpstr>Classified according to mechanism</vt:lpstr>
      <vt:lpstr>Etiology</vt:lpstr>
      <vt:lpstr>Organisms Isolated in Bacterial Osteomyelitis</vt:lpstr>
      <vt:lpstr>Rare organisms Isolated in Bacterial Osteomyelitis</vt:lpstr>
      <vt:lpstr>Why staphylococcus	most</vt:lpstr>
      <vt:lpstr>Epidemiology</vt:lpstr>
      <vt:lpstr>Epidemiology</vt:lpstr>
      <vt:lpstr>:</vt:lpstr>
      <vt:lpstr>Pathogenesis:</vt:lpstr>
      <vt:lpstr>Bacterial factors:</vt:lpstr>
      <vt:lpstr>osteomyelitis:</vt:lpstr>
      <vt:lpstr>Pathology:</vt:lpstr>
      <vt:lpstr>Pathology:</vt:lpstr>
      <vt:lpstr>Pathogenesis</vt:lpstr>
      <vt:lpstr>Pathology</vt:lpstr>
      <vt:lpstr>Pathology:</vt:lpstr>
      <vt:lpstr>Pathology:</vt:lpstr>
      <vt:lpstr>local signs</vt:lpstr>
      <vt:lpstr>Clinic picture</vt:lpstr>
      <vt:lpstr>Clinical features</vt:lpstr>
      <vt:lpstr>Clinical features</vt:lpstr>
      <vt:lpstr>Laboratory findings</vt:lpstr>
      <vt:lpstr>Microbiology :</vt:lpstr>
      <vt:lpstr>Microbiology :</vt:lpstr>
      <vt:lpstr>X-ray findings</vt:lpstr>
      <vt:lpstr>X-ray findings</vt:lpstr>
      <vt:lpstr>X-ray findings</vt:lpstr>
      <vt:lpstr>PowerPoint 演示文稿</vt:lpstr>
      <vt:lpstr>X-ray findings</vt:lpstr>
      <vt:lpstr>Sonography</vt:lpstr>
      <vt:lpstr>Bone scan</vt:lpstr>
      <vt:lpstr>PowerPoint 演示文稿</vt:lpstr>
      <vt:lpstr>Magnetic Resonance Imaging:</vt:lpstr>
      <vt:lpstr>Early diagnosis depends on following:</vt:lpstr>
      <vt:lpstr>MORREY AND PETERSON’S</vt:lpstr>
      <vt:lpstr>criteria</vt:lpstr>
      <vt:lpstr>Differential diagnosi</vt:lpstr>
      <vt:lpstr>Treatment</vt:lpstr>
      <vt:lpstr>Nade’s principles</vt:lpstr>
      <vt:lpstr>Prospective Evaluation of a Shortened Regimen of  Treatment for Acute Osteomyelitis and Septic Arthritis  in Children</vt:lpstr>
      <vt:lpstr>Nade’s indications for surgery</vt:lpstr>
      <vt:lpstr>Complications</vt:lpstr>
      <vt:lpstr>SUBACUTE HEMATOGENOUS  OSTEOMYELITIS</vt:lpstr>
      <vt:lpstr>classification</vt:lpstr>
      <vt:lpstr>Brodie’s abcess</vt:lpstr>
      <vt:lpstr>Chronic Osteomyelitis of the  Femur</vt:lpstr>
      <vt:lpstr>Chronic osteomyelitis</vt:lpstr>
      <vt:lpstr>Classification</vt:lpstr>
      <vt:lpstr>Classification</vt:lpstr>
      <vt:lpstr>Classification</vt:lpstr>
      <vt:lpstr>PowerPoint 演示文稿</vt:lpstr>
      <vt:lpstr>Clinical features</vt:lpstr>
      <vt:lpstr>Clinical features</vt:lpstr>
      <vt:lpstr>PERIOSTEAL NEW BONE  FORMATION  INVOLUCRUM</vt:lpstr>
      <vt:lpstr>Sinography:</vt:lpstr>
      <vt:lpstr>18FDG PET Scan</vt:lpstr>
      <vt:lpstr>Garre’ s osteomyelitis</vt:lpstr>
      <vt:lpstr>Culture	Blood ± bone</vt:lpstr>
      <vt:lpstr>PowerPoint 演示文稿</vt:lpstr>
      <vt:lpstr>Treatment  algorithm  Cierny-Mader</vt:lpstr>
      <vt:lpstr>Biopsy &amp;  Culture</vt:lpstr>
      <vt:lpstr>ANTIBIOTICS</vt:lpstr>
      <vt:lpstr>PowerPoint 演示文稿</vt:lpstr>
      <vt:lpstr>PowerPoint 演示文稿</vt:lpstr>
      <vt:lpstr>Bone Debridement:</vt:lpstr>
      <vt:lpstr>PowerPoint 演示文稿</vt:lpstr>
      <vt:lpstr>When to do sequestrectomy?</vt:lpstr>
      <vt:lpstr>Prerequisites for  Sequestrectomy</vt:lpstr>
      <vt:lpstr>Post sequestrectomy</vt:lpstr>
      <vt:lpstr>Saucerization</vt:lpstr>
      <vt:lpstr>Management of Dead Space:</vt:lpstr>
      <vt:lpstr>Management of Dead Space:</vt:lpstr>
      <vt:lpstr>PowerPoint 演示文稿</vt:lpstr>
      <vt:lpstr>Dead space management</vt:lpstr>
      <vt:lpstr>PowerPoint 演示文稿</vt:lpstr>
      <vt:lpstr>Papineau technique:</vt:lpstr>
      <vt:lpstr>Muscle flaps</vt:lpstr>
      <vt:lpstr>Indications :</vt:lpstr>
      <vt:lpstr>Vascularized muscular &amp;  musculocutaneous flaps</vt:lpstr>
      <vt:lpstr>PowerPoint 演示文稿</vt:lpstr>
      <vt:lpstr>transfer</vt:lpstr>
      <vt:lpstr>Management of Dead Space:</vt:lpstr>
      <vt:lpstr>PowerPoint 演示文稿</vt:lpstr>
      <vt:lpstr>Antibiotic beads:</vt:lpstr>
      <vt:lpstr>Antibiotic beads:</vt:lpstr>
      <vt:lpstr>Management of Dead Space:</vt:lpstr>
      <vt:lpstr>Management of Dead Space:</vt:lpstr>
      <vt:lpstr>Vacuum-assisted closure</vt:lpstr>
      <vt:lpstr>Vacuum-assisted closure</vt:lpstr>
      <vt:lpstr>Closed suction drains</vt:lpstr>
      <vt:lpstr>Soft-Tissue Coverage:</vt:lpstr>
      <vt:lpstr>Bone Stabilization:</vt:lpstr>
      <vt:lpstr>Limb reconstruction:</vt:lpstr>
      <vt:lpstr>Limb reconstruction:</vt:lpstr>
      <vt:lpstr>AMPUTATION:</vt:lpstr>
      <vt:lpstr>Complementary therapies:</vt:lpstr>
      <vt:lpstr>Complications :</vt:lpstr>
      <vt:lpstr>CASE REPORT</vt:lpstr>
      <vt:lpstr>its	role	for	distal	humerus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Osteomyelitis</dc:title>
  <dc:creator>SM-T735</dc:creator>
  <cp:lastModifiedBy>MU Homeo</cp:lastModifiedBy>
  <cp:revision>3</cp:revision>
  <dcterms:created xsi:type="dcterms:W3CDTF">2023-10-24T10:50:00Z</dcterms:created>
  <dcterms:modified xsi:type="dcterms:W3CDTF">2024-05-14T05:51:36Z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2013-07-09T05:30:00Z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2023-10-25T05:30:00Z</vt:filetime>
  </property>
  <property fmtid="{D5CDD505-2E9C-101B-9397-08002B2CF9AE}" pid="5" name="ICV">
    <vt:lpwstr>34ea6f814ea448b0b3690a19bf8c5af9</vt:lpwstr>
  </property>
  <property fmtid="{D5CDD505-2E9C-101B-9397-08002B2CF9AE}" pid="6" name="KSOProductBuildVer">
    <vt:lpwstr>1033-12.2.0.16909</vt:lpwstr>
  </property>
</Properties>
</file>