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26725" y="9525"/>
            <a:ext cx="1539875" cy="555625"/>
          </a:xfrm>
          <a:custGeom>
            <a:avLst/>
            <a:gdLst/>
            <a:ahLst/>
            <a:cxnLst/>
            <a:rect l="l" t="t" r="r" b="b"/>
            <a:pathLst>
              <a:path w="1539875" h="555625">
                <a:moveTo>
                  <a:pt x="1539875" y="555625"/>
                </a:moveTo>
                <a:lnTo>
                  <a:pt x="1494667" y="532263"/>
                </a:lnTo>
                <a:lnTo>
                  <a:pt x="1449063" y="509368"/>
                </a:lnTo>
                <a:lnTo>
                  <a:pt x="1403082" y="486929"/>
                </a:lnTo>
                <a:lnTo>
                  <a:pt x="1356747" y="464940"/>
                </a:lnTo>
                <a:lnTo>
                  <a:pt x="1310077" y="443393"/>
                </a:lnTo>
                <a:lnTo>
                  <a:pt x="1263095" y="422280"/>
                </a:lnTo>
                <a:lnTo>
                  <a:pt x="1215819" y="401593"/>
                </a:lnTo>
                <a:lnTo>
                  <a:pt x="1168273" y="381324"/>
                </a:lnTo>
                <a:lnTo>
                  <a:pt x="1120475" y="361465"/>
                </a:lnTo>
                <a:lnTo>
                  <a:pt x="1072448" y="342010"/>
                </a:lnTo>
                <a:lnTo>
                  <a:pt x="1024212" y="322948"/>
                </a:lnTo>
                <a:lnTo>
                  <a:pt x="975788" y="304274"/>
                </a:lnTo>
                <a:lnTo>
                  <a:pt x="927197" y="285979"/>
                </a:lnTo>
                <a:lnTo>
                  <a:pt x="878460" y="268056"/>
                </a:lnTo>
                <a:lnTo>
                  <a:pt x="829598" y="250495"/>
                </a:lnTo>
                <a:lnTo>
                  <a:pt x="780631" y="233291"/>
                </a:lnTo>
                <a:lnTo>
                  <a:pt x="731580" y="216434"/>
                </a:lnTo>
                <a:lnTo>
                  <a:pt x="682467" y="199917"/>
                </a:lnTo>
                <a:lnTo>
                  <a:pt x="633312" y="183733"/>
                </a:lnTo>
                <a:lnTo>
                  <a:pt x="584136" y="167872"/>
                </a:lnTo>
                <a:lnTo>
                  <a:pt x="534960" y="152329"/>
                </a:lnTo>
                <a:lnTo>
                  <a:pt x="485805" y="137094"/>
                </a:lnTo>
                <a:lnTo>
                  <a:pt x="436692" y="122159"/>
                </a:lnTo>
                <a:lnTo>
                  <a:pt x="387642" y="107518"/>
                </a:lnTo>
                <a:lnTo>
                  <a:pt x="338675" y="93162"/>
                </a:lnTo>
                <a:lnTo>
                  <a:pt x="289812" y="79084"/>
                </a:lnTo>
                <a:lnTo>
                  <a:pt x="241075" y="65275"/>
                </a:lnTo>
                <a:lnTo>
                  <a:pt x="192484" y="51728"/>
                </a:lnTo>
                <a:lnTo>
                  <a:pt x="144060" y="38434"/>
                </a:lnTo>
                <a:lnTo>
                  <a:pt x="95824" y="25387"/>
                </a:lnTo>
                <a:lnTo>
                  <a:pt x="47797" y="12578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202987" y="9525"/>
            <a:ext cx="963930" cy="367030"/>
          </a:xfrm>
          <a:custGeom>
            <a:avLst/>
            <a:gdLst/>
            <a:ahLst/>
            <a:cxnLst/>
            <a:rect l="l" t="t" r="r" b="b"/>
            <a:pathLst>
              <a:path w="963929" h="367030">
                <a:moveTo>
                  <a:pt x="963613" y="366713"/>
                </a:moveTo>
                <a:lnTo>
                  <a:pt x="917157" y="344780"/>
                </a:lnTo>
                <a:lnTo>
                  <a:pt x="870370" y="323269"/>
                </a:lnTo>
                <a:lnTo>
                  <a:pt x="823277" y="302172"/>
                </a:lnTo>
                <a:lnTo>
                  <a:pt x="775903" y="281483"/>
                </a:lnTo>
                <a:lnTo>
                  <a:pt x="728272" y="261193"/>
                </a:lnTo>
                <a:lnTo>
                  <a:pt x="680410" y="241297"/>
                </a:lnTo>
                <a:lnTo>
                  <a:pt x="632341" y="221786"/>
                </a:lnTo>
                <a:lnTo>
                  <a:pt x="584091" y="202654"/>
                </a:lnTo>
                <a:lnTo>
                  <a:pt x="535685" y="183893"/>
                </a:lnTo>
                <a:lnTo>
                  <a:pt x="487146" y="165497"/>
                </a:lnTo>
                <a:lnTo>
                  <a:pt x="438501" y="147457"/>
                </a:lnTo>
                <a:lnTo>
                  <a:pt x="389774" y="129768"/>
                </a:lnTo>
                <a:lnTo>
                  <a:pt x="340990" y="112422"/>
                </a:lnTo>
                <a:lnTo>
                  <a:pt x="292174" y="95412"/>
                </a:lnTo>
                <a:lnTo>
                  <a:pt x="243350" y="78730"/>
                </a:lnTo>
                <a:lnTo>
                  <a:pt x="194545" y="62369"/>
                </a:lnTo>
                <a:lnTo>
                  <a:pt x="145782" y="46323"/>
                </a:lnTo>
                <a:lnTo>
                  <a:pt x="97087" y="30584"/>
                </a:lnTo>
                <a:lnTo>
                  <a:pt x="48485" y="15145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501437" y="9525"/>
            <a:ext cx="665480" cy="257175"/>
          </a:xfrm>
          <a:custGeom>
            <a:avLst/>
            <a:gdLst/>
            <a:ahLst/>
            <a:cxnLst/>
            <a:rect l="l" t="t" r="r" b="b"/>
            <a:pathLst>
              <a:path w="665479" h="257175">
                <a:moveTo>
                  <a:pt x="665163" y="257175"/>
                </a:moveTo>
                <a:lnTo>
                  <a:pt x="619204" y="236910"/>
                </a:lnTo>
                <a:lnTo>
                  <a:pt x="572965" y="216936"/>
                </a:lnTo>
                <a:lnTo>
                  <a:pt x="526456" y="197254"/>
                </a:lnTo>
                <a:lnTo>
                  <a:pt x="479687" y="177864"/>
                </a:lnTo>
                <a:lnTo>
                  <a:pt x="432669" y="158766"/>
                </a:lnTo>
                <a:lnTo>
                  <a:pt x="385412" y="139959"/>
                </a:lnTo>
                <a:lnTo>
                  <a:pt x="337926" y="121443"/>
                </a:lnTo>
                <a:lnTo>
                  <a:pt x="290222" y="103219"/>
                </a:lnTo>
                <a:lnTo>
                  <a:pt x="242311" y="85287"/>
                </a:lnTo>
                <a:lnTo>
                  <a:pt x="194202" y="67646"/>
                </a:lnTo>
                <a:lnTo>
                  <a:pt x="145906" y="50297"/>
                </a:lnTo>
                <a:lnTo>
                  <a:pt x="97433" y="33240"/>
                </a:lnTo>
                <a:lnTo>
                  <a:pt x="48794" y="16474"/>
                </a:ln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0247312" y="5013325"/>
            <a:ext cx="1919605" cy="1830705"/>
          </a:xfrm>
          <a:custGeom>
            <a:avLst/>
            <a:gdLst/>
            <a:ahLst/>
            <a:cxnLst/>
            <a:rect l="l" t="t" r="r" b="b"/>
            <a:pathLst>
              <a:path w="1919604" h="1830704">
                <a:moveTo>
                  <a:pt x="0" y="1830388"/>
                </a:moveTo>
                <a:lnTo>
                  <a:pt x="39978" y="1799305"/>
                </a:lnTo>
                <a:lnTo>
                  <a:pt x="79880" y="1768043"/>
                </a:lnTo>
                <a:lnTo>
                  <a:pt x="119702" y="1736603"/>
                </a:lnTo>
                <a:lnTo>
                  <a:pt x="159444" y="1704988"/>
                </a:lnTo>
                <a:lnTo>
                  <a:pt x="199100" y="1673197"/>
                </a:lnTo>
                <a:lnTo>
                  <a:pt x="238670" y="1641232"/>
                </a:lnTo>
                <a:lnTo>
                  <a:pt x="278150" y="1609094"/>
                </a:lnTo>
                <a:lnTo>
                  <a:pt x="317538" y="1576783"/>
                </a:lnTo>
                <a:lnTo>
                  <a:pt x="356831" y="1544301"/>
                </a:lnTo>
                <a:lnTo>
                  <a:pt x="396027" y="1511649"/>
                </a:lnTo>
                <a:lnTo>
                  <a:pt x="435122" y="1478828"/>
                </a:lnTo>
                <a:lnTo>
                  <a:pt x="474115" y="1445839"/>
                </a:lnTo>
                <a:lnTo>
                  <a:pt x="513002" y="1412682"/>
                </a:lnTo>
                <a:lnTo>
                  <a:pt x="551781" y="1379359"/>
                </a:lnTo>
                <a:lnTo>
                  <a:pt x="590450" y="1345871"/>
                </a:lnTo>
                <a:lnTo>
                  <a:pt x="629005" y="1312219"/>
                </a:lnTo>
                <a:lnTo>
                  <a:pt x="667444" y="1278404"/>
                </a:lnTo>
                <a:lnTo>
                  <a:pt x="705765" y="1244427"/>
                </a:lnTo>
                <a:lnTo>
                  <a:pt x="743964" y="1210289"/>
                </a:lnTo>
                <a:lnTo>
                  <a:pt x="782040" y="1175991"/>
                </a:lnTo>
                <a:lnTo>
                  <a:pt x="819989" y="1141533"/>
                </a:lnTo>
                <a:lnTo>
                  <a:pt x="857809" y="1106918"/>
                </a:lnTo>
                <a:lnTo>
                  <a:pt x="895497" y="1072145"/>
                </a:lnTo>
                <a:lnTo>
                  <a:pt x="933051" y="1037217"/>
                </a:lnTo>
                <a:lnTo>
                  <a:pt x="970467" y="1002134"/>
                </a:lnTo>
                <a:lnTo>
                  <a:pt x="1007744" y="966896"/>
                </a:lnTo>
                <a:lnTo>
                  <a:pt x="1044879" y="931506"/>
                </a:lnTo>
                <a:lnTo>
                  <a:pt x="1081869" y="895963"/>
                </a:lnTo>
                <a:lnTo>
                  <a:pt x="1118711" y="860270"/>
                </a:lnTo>
                <a:lnTo>
                  <a:pt x="1155403" y="824427"/>
                </a:lnTo>
                <a:lnTo>
                  <a:pt x="1191942" y="788435"/>
                </a:lnTo>
                <a:lnTo>
                  <a:pt x="1228326" y="752295"/>
                </a:lnTo>
                <a:lnTo>
                  <a:pt x="1264551" y="716008"/>
                </a:lnTo>
                <a:lnTo>
                  <a:pt x="1300616" y="679575"/>
                </a:lnTo>
                <a:lnTo>
                  <a:pt x="1336517" y="642998"/>
                </a:lnTo>
                <a:lnTo>
                  <a:pt x="1372253" y="606276"/>
                </a:lnTo>
                <a:lnTo>
                  <a:pt x="1407819" y="569412"/>
                </a:lnTo>
                <a:lnTo>
                  <a:pt x="1443215" y="532406"/>
                </a:lnTo>
                <a:lnTo>
                  <a:pt x="1478436" y="495259"/>
                </a:lnTo>
                <a:lnTo>
                  <a:pt x="1513481" y="457973"/>
                </a:lnTo>
                <a:lnTo>
                  <a:pt x="1548347" y="420547"/>
                </a:lnTo>
                <a:lnTo>
                  <a:pt x="1583030" y="382984"/>
                </a:lnTo>
                <a:lnTo>
                  <a:pt x="1617530" y="345284"/>
                </a:lnTo>
                <a:lnTo>
                  <a:pt x="1651842" y="307449"/>
                </a:lnTo>
                <a:lnTo>
                  <a:pt x="1685964" y="269478"/>
                </a:lnTo>
                <a:lnTo>
                  <a:pt x="1719894" y="231374"/>
                </a:lnTo>
                <a:lnTo>
                  <a:pt x="1753629" y="193138"/>
                </a:lnTo>
                <a:lnTo>
                  <a:pt x="1787167" y="154769"/>
                </a:lnTo>
                <a:lnTo>
                  <a:pt x="1820504" y="116270"/>
                </a:lnTo>
                <a:lnTo>
                  <a:pt x="1853638" y="77642"/>
                </a:lnTo>
                <a:lnTo>
                  <a:pt x="1886567" y="38884"/>
                </a:lnTo>
                <a:lnTo>
                  <a:pt x="191928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494962" y="5275263"/>
            <a:ext cx="1666875" cy="1577975"/>
          </a:xfrm>
          <a:custGeom>
            <a:avLst/>
            <a:gdLst/>
            <a:ahLst/>
            <a:cxnLst/>
            <a:rect l="l" t="t" r="r" b="b"/>
            <a:pathLst>
              <a:path w="1666875" h="1577975">
                <a:moveTo>
                  <a:pt x="0" y="1577975"/>
                </a:moveTo>
                <a:lnTo>
                  <a:pt x="39538" y="1546211"/>
                </a:lnTo>
                <a:lnTo>
                  <a:pt x="79004" y="1514293"/>
                </a:lnTo>
                <a:lnTo>
                  <a:pt x="118394" y="1482220"/>
                </a:lnTo>
                <a:lnTo>
                  <a:pt x="157704" y="1449994"/>
                </a:lnTo>
                <a:lnTo>
                  <a:pt x="196934" y="1417613"/>
                </a:lnTo>
                <a:lnTo>
                  <a:pt x="236078" y="1385080"/>
                </a:lnTo>
                <a:lnTo>
                  <a:pt x="275136" y="1352393"/>
                </a:lnTo>
                <a:lnTo>
                  <a:pt x="314103" y="1319554"/>
                </a:lnTo>
                <a:lnTo>
                  <a:pt x="352978" y="1286562"/>
                </a:lnTo>
                <a:lnTo>
                  <a:pt x="391757" y="1253419"/>
                </a:lnTo>
                <a:lnTo>
                  <a:pt x="430437" y="1220123"/>
                </a:lnTo>
                <a:lnTo>
                  <a:pt x="469017" y="1186676"/>
                </a:lnTo>
                <a:lnTo>
                  <a:pt x="507492" y="1153078"/>
                </a:lnTo>
                <a:lnTo>
                  <a:pt x="545860" y="1119329"/>
                </a:lnTo>
                <a:lnTo>
                  <a:pt x="584118" y="1085429"/>
                </a:lnTo>
                <a:lnTo>
                  <a:pt x="622264" y="1051380"/>
                </a:lnTo>
                <a:lnTo>
                  <a:pt x="660294" y="1017180"/>
                </a:lnTo>
                <a:lnTo>
                  <a:pt x="698206" y="982831"/>
                </a:lnTo>
                <a:lnTo>
                  <a:pt x="735998" y="948332"/>
                </a:lnTo>
                <a:lnTo>
                  <a:pt x="773665" y="913685"/>
                </a:lnTo>
                <a:lnTo>
                  <a:pt x="811206" y="878889"/>
                </a:lnTo>
                <a:lnTo>
                  <a:pt x="848617" y="843944"/>
                </a:lnTo>
                <a:lnTo>
                  <a:pt x="885896" y="808852"/>
                </a:lnTo>
                <a:lnTo>
                  <a:pt x="923040" y="773611"/>
                </a:lnTo>
                <a:lnTo>
                  <a:pt x="960046" y="738224"/>
                </a:lnTo>
                <a:lnTo>
                  <a:pt x="996911" y="702689"/>
                </a:lnTo>
                <a:lnTo>
                  <a:pt x="1033633" y="667008"/>
                </a:lnTo>
                <a:lnTo>
                  <a:pt x="1070208" y="631180"/>
                </a:lnTo>
                <a:lnTo>
                  <a:pt x="1106635" y="595206"/>
                </a:lnTo>
                <a:lnTo>
                  <a:pt x="1142909" y="559086"/>
                </a:lnTo>
                <a:lnTo>
                  <a:pt x="1179029" y="522820"/>
                </a:lnTo>
                <a:lnTo>
                  <a:pt x="1214991" y="486410"/>
                </a:lnTo>
                <a:lnTo>
                  <a:pt x="1250792" y="449854"/>
                </a:lnTo>
                <a:lnTo>
                  <a:pt x="1286430" y="413154"/>
                </a:lnTo>
                <a:lnTo>
                  <a:pt x="1321903" y="376309"/>
                </a:lnTo>
                <a:lnTo>
                  <a:pt x="1357206" y="339321"/>
                </a:lnTo>
                <a:lnTo>
                  <a:pt x="1392338" y="302189"/>
                </a:lnTo>
                <a:lnTo>
                  <a:pt x="1427295" y="264914"/>
                </a:lnTo>
                <a:lnTo>
                  <a:pt x="1462075" y="227495"/>
                </a:lnTo>
                <a:lnTo>
                  <a:pt x="1496675" y="189934"/>
                </a:lnTo>
                <a:lnTo>
                  <a:pt x="1531092" y="152231"/>
                </a:lnTo>
                <a:lnTo>
                  <a:pt x="1565323" y="114385"/>
                </a:lnTo>
                <a:lnTo>
                  <a:pt x="1599366" y="76398"/>
                </a:lnTo>
                <a:lnTo>
                  <a:pt x="1633217" y="38269"/>
                </a:lnTo>
                <a:lnTo>
                  <a:pt x="1666875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641013" y="5408613"/>
            <a:ext cx="1525905" cy="1435100"/>
          </a:xfrm>
          <a:custGeom>
            <a:avLst/>
            <a:gdLst/>
            <a:ahLst/>
            <a:cxnLst/>
            <a:rect l="l" t="t" r="r" b="b"/>
            <a:pathLst>
              <a:path w="1525904" h="1435100">
                <a:moveTo>
                  <a:pt x="0" y="1435100"/>
                </a:moveTo>
                <a:lnTo>
                  <a:pt x="39600" y="1403034"/>
                </a:lnTo>
                <a:lnTo>
                  <a:pt x="79114" y="1370817"/>
                </a:lnTo>
                <a:lnTo>
                  <a:pt x="118538" y="1338447"/>
                </a:lnTo>
                <a:lnTo>
                  <a:pt x="157869" y="1305927"/>
                </a:lnTo>
                <a:lnTo>
                  <a:pt x="197106" y="1273255"/>
                </a:lnTo>
                <a:lnTo>
                  <a:pt x="236246" y="1240433"/>
                </a:lnTo>
                <a:lnTo>
                  <a:pt x="275286" y="1207460"/>
                </a:lnTo>
                <a:lnTo>
                  <a:pt x="314223" y="1174338"/>
                </a:lnTo>
                <a:lnTo>
                  <a:pt x="353056" y="1141067"/>
                </a:lnTo>
                <a:lnTo>
                  <a:pt x="391782" y="1107646"/>
                </a:lnTo>
                <a:lnTo>
                  <a:pt x="430398" y="1074077"/>
                </a:lnTo>
                <a:lnTo>
                  <a:pt x="468902" y="1040360"/>
                </a:lnTo>
                <a:lnTo>
                  <a:pt x="507292" y="1006495"/>
                </a:lnTo>
                <a:lnTo>
                  <a:pt x="545564" y="972483"/>
                </a:lnTo>
                <a:lnTo>
                  <a:pt x="583717" y="938324"/>
                </a:lnTo>
                <a:lnTo>
                  <a:pt x="621748" y="904019"/>
                </a:lnTo>
                <a:lnTo>
                  <a:pt x="659654" y="869567"/>
                </a:lnTo>
                <a:lnTo>
                  <a:pt x="697433" y="834970"/>
                </a:lnTo>
                <a:lnTo>
                  <a:pt x="735083" y="800228"/>
                </a:lnTo>
                <a:lnTo>
                  <a:pt x="772601" y="765341"/>
                </a:lnTo>
                <a:lnTo>
                  <a:pt x="809984" y="730310"/>
                </a:lnTo>
                <a:lnTo>
                  <a:pt x="847230" y="695134"/>
                </a:lnTo>
                <a:lnTo>
                  <a:pt x="884337" y="659815"/>
                </a:lnTo>
                <a:lnTo>
                  <a:pt x="921302" y="624353"/>
                </a:lnTo>
                <a:lnTo>
                  <a:pt x="958122" y="588749"/>
                </a:lnTo>
                <a:lnTo>
                  <a:pt x="994796" y="553002"/>
                </a:lnTo>
                <a:lnTo>
                  <a:pt x="1031320" y="517113"/>
                </a:lnTo>
                <a:lnTo>
                  <a:pt x="1067693" y="481082"/>
                </a:lnTo>
                <a:lnTo>
                  <a:pt x="1103911" y="444911"/>
                </a:lnTo>
                <a:lnTo>
                  <a:pt x="1139972" y="408598"/>
                </a:lnTo>
                <a:lnTo>
                  <a:pt x="1175874" y="372146"/>
                </a:lnTo>
                <a:lnTo>
                  <a:pt x="1211614" y="335554"/>
                </a:lnTo>
                <a:lnTo>
                  <a:pt x="1247190" y="298822"/>
                </a:lnTo>
                <a:lnTo>
                  <a:pt x="1282600" y="261951"/>
                </a:lnTo>
                <a:lnTo>
                  <a:pt x="1317840" y="224942"/>
                </a:lnTo>
                <a:lnTo>
                  <a:pt x="1352908" y="187795"/>
                </a:lnTo>
                <a:lnTo>
                  <a:pt x="1387802" y="150510"/>
                </a:lnTo>
                <a:lnTo>
                  <a:pt x="1422519" y="113087"/>
                </a:lnTo>
                <a:lnTo>
                  <a:pt x="1457058" y="75528"/>
                </a:lnTo>
                <a:lnTo>
                  <a:pt x="1491414" y="37832"/>
                </a:lnTo>
                <a:lnTo>
                  <a:pt x="152558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02937" y="5518150"/>
            <a:ext cx="1363980" cy="1325880"/>
          </a:xfrm>
          <a:custGeom>
            <a:avLst/>
            <a:gdLst/>
            <a:ahLst/>
            <a:cxnLst/>
            <a:rect l="l" t="t" r="r" b="b"/>
            <a:pathLst>
              <a:path w="1363979" h="1325879">
                <a:moveTo>
                  <a:pt x="0" y="1325562"/>
                </a:moveTo>
                <a:lnTo>
                  <a:pt x="38868" y="1292360"/>
                </a:lnTo>
                <a:lnTo>
                  <a:pt x="77651" y="1259012"/>
                </a:lnTo>
                <a:lnTo>
                  <a:pt x="116346" y="1225518"/>
                </a:lnTo>
                <a:lnTo>
                  <a:pt x="154951" y="1191878"/>
                </a:lnTo>
                <a:lnTo>
                  <a:pt x="193464" y="1158093"/>
                </a:lnTo>
                <a:lnTo>
                  <a:pt x="231882" y="1124162"/>
                </a:lnTo>
                <a:lnTo>
                  <a:pt x="270203" y="1090085"/>
                </a:lnTo>
                <a:lnTo>
                  <a:pt x="308425" y="1055862"/>
                </a:lnTo>
                <a:lnTo>
                  <a:pt x="346546" y="1021494"/>
                </a:lnTo>
                <a:lnTo>
                  <a:pt x="384564" y="986980"/>
                </a:lnTo>
                <a:lnTo>
                  <a:pt x="422475" y="952320"/>
                </a:lnTo>
                <a:lnTo>
                  <a:pt x="460279" y="917514"/>
                </a:lnTo>
                <a:lnTo>
                  <a:pt x="497972" y="882563"/>
                </a:lnTo>
                <a:lnTo>
                  <a:pt x="535553" y="847466"/>
                </a:lnTo>
                <a:lnTo>
                  <a:pt x="573019" y="812223"/>
                </a:lnTo>
                <a:lnTo>
                  <a:pt x="610367" y="776834"/>
                </a:lnTo>
                <a:lnTo>
                  <a:pt x="647597" y="741299"/>
                </a:lnTo>
                <a:lnTo>
                  <a:pt x="684705" y="705619"/>
                </a:lnTo>
                <a:lnTo>
                  <a:pt x="721689" y="669793"/>
                </a:lnTo>
                <a:lnTo>
                  <a:pt x="758547" y="633821"/>
                </a:lnTo>
                <a:lnTo>
                  <a:pt x="795276" y="597704"/>
                </a:lnTo>
                <a:lnTo>
                  <a:pt x="831876" y="561440"/>
                </a:lnTo>
                <a:lnTo>
                  <a:pt x="868342" y="525031"/>
                </a:lnTo>
                <a:lnTo>
                  <a:pt x="904673" y="488477"/>
                </a:lnTo>
                <a:lnTo>
                  <a:pt x="940867" y="451776"/>
                </a:lnTo>
                <a:lnTo>
                  <a:pt x="976921" y="414930"/>
                </a:lnTo>
                <a:lnTo>
                  <a:pt x="1012834" y="377938"/>
                </a:lnTo>
                <a:lnTo>
                  <a:pt x="1048602" y="340800"/>
                </a:lnTo>
                <a:lnTo>
                  <a:pt x="1084224" y="303516"/>
                </a:lnTo>
                <a:lnTo>
                  <a:pt x="1119697" y="266087"/>
                </a:lnTo>
                <a:lnTo>
                  <a:pt x="1155020" y="228511"/>
                </a:lnTo>
                <a:lnTo>
                  <a:pt x="1190190" y="190791"/>
                </a:lnTo>
                <a:lnTo>
                  <a:pt x="1225204" y="152924"/>
                </a:lnTo>
                <a:lnTo>
                  <a:pt x="1260060" y="114911"/>
                </a:lnTo>
                <a:lnTo>
                  <a:pt x="1294757" y="76753"/>
                </a:lnTo>
                <a:lnTo>
                  <a:pt x="1329292" y="38449"/>
                </a:lnTo>
                <a:lnTo>
                  <a:pt x="1363662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79150" y="5694363"/>
            <a:ext cx="1187450" cy="1149350"/>
          </a:xfrm>
          <a:custGeom>
            <a:avLst/>
            <a:gdLst/>
            <a:ahLst/>
            <a:cxnLst/>
            <a:rect l="l" t="t" r="r" b="b"/>
            <a:pathLst>
              <a:path w="1187450" h="1149350">
                <a:moveTo>
                  <a:pt x="0" y="1149350"/>
                </a:moveTo>
                <a:lnTo>
                  <a:pt x="37945" y="1116470"/>
                </a:lnTo>
                <a:lnTo>
                  <a:pt x="75785" y="1083461"/>
                </a:lnTo>
                <a:lnTo>
                  <a:pt x="113517" y="1050323"/>
                </a:lnTo>
                <a:lnTo>
                  <a:pt x="151139" y="1017056"/>
                </a:lnTo>
                <a:lnTo>
                  <a:pt x="188650" y="983661"/>
                </a:lnTo>
                <a:lnTo>
                  <a:pt x="226049" y="950140"/>
                </a:lnTo>
                <a:lnTo>
                  <a:pt x="263333" y="916492"/>
                </a:lnTo>
                <a:lnTo>
                  <a:pt x="300502" y="882719"/>
                </a:lnTo>
                <a:lnTo>
                  <a:pt x="337553" y="848822"/>
                </a:lnTo>
                <a:lnTo>
                  <a:pt x="374485" y="814801"/>
                </a:lnTo>
                <a:lnTo>
                  <a:pt x="411297" y="780657"/>
                </a:lnTo>
                <a:lnTo>
                  <a:pt x="447987" y="746391"/>
                </a:lnTo>
                <a:lnTo>
                  <a:pt x="484553" y="712004"/>
                </a:lnTo>
                <a:lnTo>
                  <a:pt x="520993" y="677496"/>
                </a:lnTo>
                <a:lnTo>
                  <a:pt x="557307" y="642868"/>
                </a:lnTo>
                <a:lnTo>
                  <a:pt x="593492" y="608121"/>
                </a:lnTo>
                <a:lnTo>
                  <a:pt x="629548" y="573257"/>
                </a:lnTo>
                <a:lnTo>
                  <a:pt x="665471" y="538275"/>
                </a:lnTo>
                <a:lnTo>
                  <a:pt x="701261" y="503176"/>
                </a:lnTo>
                <a:lnTo>
                  <a:pt x="736917" y="467961"/>
                </a:lnTo>
                <a:lnTo>
                  <a:pt x="772436" y="432632"/>
                </a:lnTo>
                <a:lnTo>
                  <a:pt x="807817" y="397188"/>
                </a:lnTo>
                <a:lnTo>
                  <a:pt x="843059" y="361631"/>
                </a:lnTo>
                <a:lnTo>
                  <a:pt x="878159" y="325962"/>
                </a:lnTo>
                <a:lnTo>
                  <a:pt x="913117" y="290180"/>
                </a:lnTo>
                <a:lnTo>
                  <a:pt x="947930" y="254288"/>
                </a:lnTo>
                <a:lnTo>
                  <a:pt x="982598" y="218285"/>
                </a:lnTo>
                <a:lnTo>
                  <a:pt x="1017118" y="182173"/>
                </a:lnTo>
                <a:lnTo>
                  <a:pt x="1051489" y="145953"/>
                </a:lnTo>
                <a:lnTo>
                  <a:pt x="1085709" y="109624"/>
                </a:lnTo>
                <a:lnTo>
                  <a:pt x="1119777" y="73189"/>
                </a:lnTo>
                <a:lnTo>
                  <a:pt x="1153691" y="36647"/>
                </a:lnTo>
                <a:lnTo>
                  <a:pt x="11874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1287125" y="6049963"/>
            <a:ext cx="879475" cy="793750"/>
          </a:xfrm>
          <a:custGeom>
            <a:avLst/>
            <a:gdLst/>
            <a:ahLst/>
            <a:cxnLst/>
            <a:rect l="l" t="t" r="r" b="b"/>
            <a:pathLst>
              <a:path w="879475" h="793750">
                <a:moveTo>
                  <a:pt x="0" y="793750"/>
                </a:moveTo>
                <a:lnTo>
                  <a:pt x="39037" y="760811"/>
                </a:lnTo>
                <a:lnTo>
                  <a:pt x="78018" y="727714"/>
                </a:lnTo>
                <a:lnTo>
                  <a:pt x="116941" y="694459"/>
                </a:lnTo>
                <a:lnTo>
                  <a:pt x="155802" y="661050"/>
                </a:lnTo>
                <a:lnTo>
                  <a:pt x="194601" y="627488"/>
                </a:lnTo>
                <a:lnTo>
                  <a:pt x="233333" y="593777"/>
                </a:lnTo>
                <a:lnTo>
                  <a:pt x="271998" y="559918"/>
                </a:lnTo>
                <a:lnTo>
                  <a:pt x="310593" y="525913"/>
                </a:lnTo>
                <a:lnTo>
                  <a:pt x="349114" y="491765"/>
                </a:lnTo>
                <a:lnTo>
                  <a:pt x="387561" y="457477"/>
                </a:lnTo>
                <a:lnTo>
                  <a:pt x="425930" y="423051"/>
                </a:lnTo>
                <a:lnTo>
                  <a:pt x="464220" y="388488"/>
                </a:lnTo>
                <a:lnTo>
                  <a:pt x="502427" y="353792"/>
                </a:lnTo>
                <a:lnTo>
                  <a:pt x="540551" y="318965"/>
                </a:lnTo>
                <a:lnTo>
                  <a:pt x="578587" y="284009"/>
                </a:lnTo>
                <a:lnTo>
                  <a:pt x="616534" y="248926"/>
                </a:lnTo>
                <a:lnTo>
                  <a:pt x="654390" y="213719"/>
                </a:lnTo>
                <a:lnTo>
                  <a:pt x="692152" y="178390"/>
                </a:lnTo>
                <a:lnTo>
                  <a:pt x="729818" y="142942"/>
                </a:lnTo>
                <a:lnTo>
                  <a:pt x="767386" y="107376"/>
                </a:lnTo>
                <a:lnTo>
                  <a:pt x="804853" y="71696"/>
                </a:lnTo>
                <a:lnTo>
                  <a:pt x="842216" y="35903"/>
                </a:lnTo>
                <a:lnTo>
                  <a:pt x="8794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5173663" cy="6856412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800138" y="1699589"/>
            <a:ext cx="3674745" cy="3470910"/>
          </a:xfrm>
          <a:custGeom>
            <a:avLst/>
            <a:gdLst/>
            <a:ahLst/>
            <a:cxnLst/>
            <a:rect l="l" t="t" r="r" b="b"/>
            <a:pathLst>
              <a:path w="3674745" h="3470910">
                <a:moveTo>
                  <a:pt x="3674478" y="576072"/>
                </a:moveTo>
                <a:lnTo>
                  <a:pt x="6197" y="576072"/>
                </a:lnTo>
                <a:lnTo>
                  <a:pt x="6197" y="3200400"/>
                </a:lnTo>
                <a:lnTo>
                  <a:pt x="1683715" y="3200400"/>
                </a:lnTo>
                <a:lnTo>
                  <a:pt x="1840331" y="3470427"/>
                </a:lnTo>
                <a:lnTo>
                  <a:pt x="1996948" y="3200400"/>
                </a:lnTo>
                <a:lnTo>
                  <a:pt x="3674478" y="3200400"/>
                </a:lnTo>
                <a:lnTo>
                  <a:pt x="3674478" y="576072"/>
                </a:lnTo>
                <a:close/>
              </a:path>
              <a:path w="3674745" h="3470910">
                <a:moveTo>
                  <a:pt x="3674478" y="0"/>
                </a:moveTo>
                <a:lnTo>
                  <a:pt x="0" y="0"/>
                </a:lnTo>
                <a:lnTo>
                  <a:pt x="0" y="502920"/>
                </a:lnTo>
                <a:lnTo>
                  <a:pt x="3674478" y="502920"/>
                </a:lnTo>
                <a:lnTo>
                  <a:pt x="3674478" y="0"/>
                </a:lnTo>
                <a:close/>
              </a:path>
            </a:pathLst>
          </a:custGeom>
          <a:solidFill>
            <a:srgbClr val="F81B0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55209" y="1206500"/>
            <a:ext cx="248158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47420" y="1615209"/>
            <a:ext cx="10297160" cy="4135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7411" y="0"/>
            <a:ext cx="12198350" cy="6873240"/>
            <a:chOff x="-7411" y="0"/>
            <a:chExt cx="12198350" cy="68732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7411" y="0"/>
              <a:ext cx="12198350" cy="6872663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669288" y="1186484"/>
              <a:ext cx="8848725" cy="4478020"/>
            </a:xfrm>
            <a:custGeom>
              <a:avLst/>
              <a:gdLst/>
              <a:ahLst/>
              <a:cxnLst/>
              <a:rect l="l" t="t" r="r" b="b"/>
              <a:pathLst>
                <a:path w="8848725" h="4478020">
                  <a:moveTo>
                    <a:pt x="8845664" y="804672"/>
                  </a:moveTo>
                  <a:lnTo>
                    <a:pt x="0" y="804672"/>
                  </a:lnTo>
                  <a:lnTo>
                    <a:pt x="0" y="4126877"/>
                  </a:lnTo>
                  <a:lnTo>
                    <a:pt x="4223093" y="4126877"/>
                  </a:lnTo>
                  <a:lnTo>
                    <a:pt x="4426712" y="4477944"/>
                  </a:lnTo>
                  <a:lnTo>
                    <a:pt x="4630318" y="4126877"/>
                  </a:lnTo>
                  <a:lnTo>
                    <a:pt x="8845664" y="4126877"/>
                  </a:lnTo>
                  <a:lnTo>
                    <a:pt x="8845664" y="804672"/>
                  </a:lnTo>
                  <a:close/>
                </a:path>
                <a:path w="8848725" h="4478020">
                  <a:moveTo>
                    <a:pt x="8848344" y="0"/>
                  </a:moveTo>
                  <a:lnTo>
                    <a:pt x="4749" y="0"/>
                  </a:lnTo>
                  <a:lnTo>
                    <a:pt x="4749" y="716191"/>
                  </a:lnTo>
                  <a:lnTo>
                    <a:pt x="8848344" y="716191"/>
                  </a:lnTo>
                  <a:lnTo>
                    <a:pt x="8848344" y="0"/>
                  </a:lnTo>
                  <a:close/>
                </a:path>
              </a:pathLst>
            </a:custGeom>
            <a:solidFill>
              <a:srgbClr val="F81B0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08300" y="2311400"/>
            <a:ext cx="6402070" cy="1508760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marL="1397000" marR="17145" indent="-1384300">
              <a:lnSpc>
                <a:spcPts val="5200"/>
              </a:lnSpc>
              <a:spcBef>
                <a:spcPts val="1340"/>
              </a:spcBef>
            </a:pPr>
            <a:r>
              <a:rPr sz="5400" b="0" spc="-250" dirty="0">
                <a:solidFill>
                  <a:srgbClr val="FFFEFF"/>
                </a:solidFill>
                <a:latin typeface="Arial"/>
                <a:cs typeface="Arial"/>
              </a:rPr>
              <a:t>CARBO</a:t>
            </a:r>
            <a:r>
              <a:rPr sz="5400" b="0" spc="-55" dirty="0">
                <a:solidFill>
                  <a:srgbClr val="FFFEFF"/>
                </a:solidFill>
                <a:latin typeface="Arial"/>
                <a:cs typeface="Arial"/>
              </a:rPr>
              <a:t>N</a:t>
            </a:r>
            <a:r>
              <a:rPr sz="5400" b="0" spc="-4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5400" b="0" spc="-270" dirty="0">
                <a:solidFill>
                  <a:srgbClr val="FFFEFF"/>
                </a:solidFill>
                <a:latin typeface="Arial"/>
                <a:cs typeface="Arial"/>
              </a:rPr>
              <a:t>MONOXIDE  POISONING</a:t>
            </a:r>
            <a:endParaRPr sz="5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26000" y="3897376"/>
            <a:ext cx="2900045" cy="83176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1270" algn="ctr">
              <a:lnSpc>
                <a:spcPct val="100000"/>
              </a:lnSpc>
              <a:spcBef>
                <a:spcPts val="110"/>
              </a:spcBef>
            </a:pPr>
            <a:r>
              <a:rPr sz="900" spc="20" dirty="0">
                <a:solidFill>
                  <a:srgbClr val="FFFEFF"/>
                </a:solidFill>
                <a:latin typeface="Palatino Linotype"/>
                <a:cs typeface="Palatino Linotype"/>
              </a:rPr>
              <a:t>Dr.</a:t>
            </a:r>
            <a:r>
              <a:rPr lang="en-IN" sz="900" spc="20" dirty="0">
                <a:solidFill>
                  <a:srgbClr val="FFFEFF"/>
                </a:solidFill>
                <a:latin typeface="Palatino Linotype"/>
                <a:cs typeface="Palatino Linotype"/>
              </a:rPr>
              <a:t>Richa Tripathi </a:t>
            </a:r>
            <a:endParaRPr sz="900" dirty="0">
              <a:latin typeface="Palatino Linotype"/>
              <a:cs typeface="Palatino Linotyp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600" dirty="0">
              <a:latin typeface="Palatino Linotype"/>
              <a:cs typeface="Palatino Linotype"/>
            </a:endParaRPr>
          </a:p>
          <a:p>
            <a:pPr algn="ctr">
              <a:lnSpc>
                <a:spcPct val="100000"/>
              </a:lnSpc>
            </a:pPr>
            <a:r>
              <a:rPr sz="900" spc="25" dirty="0">
                <a:solidFill>
                  <a:srgbClr val="FFFEFF"/>
                </a:solidFill>
                <a:latin typeface="Palatino Linotype"/>
                <a:cs typeface="Palatino Linotype"/>
              </a:rPr>
              <a:t>ASSISTANT</a:t>
            </a:r>
            <a:r>
              <a:rPr sz="900" spc="5" dirty="0">
                <a:solidFill>
                  <a:srgbClr val="FFFEFF"/>
                </a:solidFill>
                <a:latin typeface="Palatino Linotype"/>
                <a:cs typeface="Palatino Linotype"/>
              </a:rPr>
              <a:t> </a:t>
            </a:r>
            <a:r>
              <a:rPr sz="900" spc="40" dirty="0">
                <a:solidFill>
                  <a:srgbClr val="FFFEFF"/>
                </a:solidFill>
                <a:latin typeface="Palatino Linotype"/>
                <a:cs typeface="Palatino Linotype"/>
              </a:rPr>
              <a:t>PROFESSOR</a:t>
            </a:r>
            <a:endParaRPr sz="900" dirty="0">
              <a:latin typeface="Palatino Linotype"/>
              <a:cs typeface="Palatino Linotype"/>
            </a:endParaRPr>
          </a:p>
          <a:p>
            <a:pPr marL="12700" marR="5080" algn="ctr">
              <a:lnSpc>
                <a:spcPct val="166700"/>
              </a:lnSpc>
              <a:spcBef>
                <a:spcPts val="100"/>
              </a:spcBef>
            </a:pPr>
            <a:r>
              <a:rPr sz="900" spc="35" dirty="0">
                <a:solidFill>
                  <a:srgbClr val="FFFEFF"/>
                </a:solidFill>
                <a:latin typeface="Palatino Linotype"/>
                <a:cs typeface="Palatino Linotype"/>
              </a:rPr>
              <a:t>DEPT.OF</a:t>
            </a:r>
            <a:r>
              <a:rPr sz="900" spc="5" dirty="0">
                <a:solidFill>
                  <a:srgbClr val="FFFEFF"/>
                </a:solidFill>
                <a:latin typeface="Palatino Linotype"/>
                <a:cs typeface="Palatino Linotype"/>
              </a:rPr>
              <a:t> </a:t>
            </a:r>
            <a:r>
              <a:rPr sz="900" spc="45" dirty="0">
                <a:solidFill>
                  <a:srgbClr val="FFFEFF"/>
                </a:solidFill>
                <a:latin typeface="Palatino Linotype"/>
                <a:cs typeface="Palatino Linotype"/>
              </a:rPr>
              <a:t>FORENSICS</a:t>
            </a:r>
            <a:r>
              <a:rPr sz="900" spc="10" dirty="0">
                <a:solidFill>
                  <a:srgbClr val="FFFEFF"/>
                </a:solidFill>
                <a:latin typeface="Palatino Linotype"/>
                <a:cs typeface="Palatino Linotype"/>
              </a:rPr>
              <a:t> </a:t>
            </a:r>
            <a:r>
              <a:rPr sz="900" spc="30" dirty="0">
                <a:solidFill>
                  <a:srgbClr val="FFFEFF"/>
                </a:solidFill>
                <a:latin typeface="Palatino Linotype"/>
                <a:cs typeface="Palatino Linotype"/>
              </a:rPr>
              <a:t>MEDICINE</a:t>
            </a:r>
            <a:r>
              <a:rPr lang="en-IN" sz="900" spc="10" dirty="0">
                <a:solidFill>
                  <a:srgbClr val="FFFEFF"/>
                </a:solidFill>
                <a:latin typeface="Palatino Linotype"/>
                <a:cs typeface="Palatino Linotype"/>
              </a:rPr>
              <a:t> AND TOXICOLOGY </a:t>
            </a:r>
            <a:endParaRPr sz="900" dirty="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11300" y="3251200"/>
            <a:ext cx="22593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30" dirty="0">
                <a:solidFill>
                  <a:srgbClr val="FFFEFF"/>
                </a:solidFill>
                <a:latin typeface="Arial"/>
                <a:cs typeface="Arial"/>
              </a:rPr>
              <a:t>SOURCES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1742209"/>
            <a:ext cx="6203950" cy="32016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Gas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space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heaters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Furnaces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chimneys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Back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drafting/vent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pipes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Gas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stove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Generators&amp;other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gasoline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powered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equipments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Automobile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exhaust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6400" y="3251200"/>
            <a:ext cx="177736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40" dirty="0">
                <a:solidFill>
                  <a:srgbClr val="FFFEFF"/>
                </a:solidFill>
                <a:latin typeface="Arial"/>
                <a:cs typeface="Arial"/>
              </a:rPr>
              <a:t>ACTION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1800860"/>
            <a:ext cx="6212840" cy="2730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marR="300355" indent="-228600">
              <a:lnSpc>
                <a:spcPct val="111100"/>
              </a:lnSpc>
              <a:spcBef>
                <a:spcPts val="1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Reducing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oxygen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transportation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(binding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with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Hb)</a:t>
            </a:r>
            <a:endParaRPr sz="2400">
              <a:latin typeface="Times New Roman"/>
              <a:cs typeface="Times New Roman"/>
            </a:endParaRPr>
          </a:p>
          <a:p>
            <a:pPr marL="266700" marR="436880" indent="-228600">
              <a:lnSpc>
                <a:spcPct val="111100"/>
              </a:lnSpc>
              <a:spcBef>
                <a:spcPts val="10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Decreasing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oxygen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storage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capacity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(binding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with myoglobin)</a:t>
            </a:r>
            <a:endParaRPr sz="2400">
              <a:latin typeface="Times New Roman"/>
              <a:cs typeface="Times New Roman"/>
            </a:endParaRPr>
          </a:p>
          <a:p>
            <a:pPr marL="266700" marR="30480" indent="-228600">
              <a:lnSpc>
                <a:spcPct val="114599"/>
              </a:lnSpc>
              <a:spcBef>
                <a:spcPts val="9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Inhibiting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cellular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respiration</a:t>
            </a:r>
            <a:r>
              <a:rPr sz="2400" dirty="0">
                <a:latin typeface="Times New Roman"/>
                <a:cs typeface="Times New Roman"/>
              </a:rPr>
              <a:t> (On </a:t>
            </a:r>
            <a:r>
              <a:rPr sz="2400" spc="-5" dirty="0">
                <a:latin typeface="Times New Roman"/>
                <a:cs typeface="Times New Roman"/>
              </a:rPr>
              <a:t>mitochondrial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cytochrome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oxidase)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9000" y="3098800"/>
            <a:ext cx="38322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280" dirty="0">
                <a:solidFill>
                  <a:srgbClr val="FFFEFF"/>
                </a:solidFill>
                <a:latin typeface="Arial"/>
                <a:cs typeface="Arial"/>
              </a:rPr>
              <a:t>TOXICOKINETICS</a:t>
            </a:r>
            <a:endParaRPr sz="40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24500" y="1428750"/>
            <a:ext cx="6024562" cy="412353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5700" y="2984500"/>
            <a:ext cx="3205480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82700" marR="17780" indent="-1270000">
              <a:lnSpc>
                <a:spcPts val="4100"/>
              </a:lnSpc>
              <a:spcBef>
                <a:spcPts val="820"/>
              </a:spcBef>
            </a:pPr>
            <a:r>
              <a:rPr sz="4000" spc="-270" dirty="0">
                <a:solidFill>
                  <a:srgbClr val="FFFEFF"/>
                </a:solidFill>
                <a:latin typeface="Arial"/>
                <a:cs typeface="Arial"/>
              </a:rPr>
              <a:t>TOXICOKINETI  </a:t>
            </a:r>
            <a:r>
              <a:rPr sz="4000" spc="-315" dirty="0">
                <a:solidFill>
                  <a:srgbClr val="FFFEFF"/>
                </a:solidFill>
                <a:latin typeface="Arial"/>
                <a:cs typeface="Arial"/>
              </a:rPr>
              <a:t>CS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1234209"/>
            <a:ext cx="5967730" cy="1456055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Multiple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toxic</a:t>
            </a:r>
            <a:r>
              <a:rPr sz="2400" b="1" spc="-10" dirty="0">
                <a:latin typeface="Times New Roman"/>
                <a:cs typeface="Times New Roman"/>
              </a:rPr>
              <a:t> properties</a:t>
            </a:r>
            <a:endParaRPr sz="2400">
              <a:latin typeface="Times New Roman"/>
              <a:cs typeface="Times New Roman"/>
            </a:endParaRPr>
          </a:p>
          <a:p>
            <a:pPr marL="266700" marR="30480" indent="-228600">
              <a:lnSpc>
                <a:spcPct val="111100"/>
              </a:lnSpc>
              <a:spcBef>
                <a:spcPts val="10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Major </a:t>
            </a:r>
            <a:r>
              <a:rPr sz="2400" dirty="0">
                <a:latin typeface="Times New Roman"/>
                <a:cs typeface="Times New Roman"/>
              </a:rPr>
              <a:t>one </a:t>
            </a:r>
            <a:r>
              <a:rPr sz="2400" spc="-5" dirty="0">
                <a:latin typeface="Times New Roman"/>
                <a:cs typeface="Times New Roman"/>
              </a:rPr>
              <a:t>is the displacement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oxygen </a:t>
            </a:r>
            <a:r>
              <a:rPr sz="2400" dirty="0">
                <a:latin typeface="Times New Roman"/>
                <a:cs typeface="Times New Roman"/>
              </a:rPr>
              <a:t>from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Hb,forming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COHb</a:t>
            </a:r>
            <a:r>
              <a:rPr sz="2400" spc="-5" dirty="0">
                <a:latin typeface="Times New Roman"/>
                <a:cs typeface="Times New Roman"/>
              </a:rPr>
              <a:t>(imparts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cherry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colour)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56200" y="2778760"/>
            <a:ext cx="5819140" cy="266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65405" indent="-228600">
              <a:lnSpc>
                <a:spcPct val="114599"/>
              </a:lnSpc>
              <a:spcBef>
                <a:spcPts val="1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Hb</a:t>
            </a:r>
            <a:r>
              <a:rPr sz="2400" spc="-5" dirty="0">
                <a:latin typeface="Times New Roman"/>
                <a:cs typeface="Times New Roman"/>
              </a:rPr>
              <a:t> has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stronger </a:t>
            </a:r>
            <a:r>
              <a:rPr sz="2400" spc="-10" dirty="0">
                <a:latin typeface="Times New Roman"/>
                <a:cs typeface="Times New Roman"/>
              </a:rPr>
              <a:t>affinity(</a:t>
            </a:r>
            <a:r>
              <a:rPr sz="2400" dirty="0">
                <a:latin typeface="Times New Roman"/>
                <a:cs typeface="Times New Roman"/>
              </a:rPr>
              <a:t> 200</a:t>
            </a:r>
            <a:r>
              <a:rPr sz="2400" spc="-5" dirty="0">
                <a:latin typeface="Times New Roman"/>
                <a:cs typeface="Times New Roman"/>
              </a:rPr>
              <a:t> times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more)</a:t>
            </a:r>
            <a:r>
              <a:rPr sz="2400" dirty="0">
                <a:latin typeface="Times New Roman"/>
                <a:cs typeface="Times New Roman"/>
              </a:rPr>
              <a:t> for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15700"/>
              </a:lnSpc>
              <a:spcBef>
                <a:spcPts val="865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CO </a:t>
            </a:r>
            <a:r>
              <a:rPr sz="2400" spc="-5" dirty="0">
                <a:latin typeface="Times New Roman"/>
                <a:cs typeface="Times New Roman"/>
              </a:rPr>
              <a:t>binds with myoglobin,(affinity is 40times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oxygen)</a:t>
            </a:r>
            <a:r>
              <a:rPr sz="2400" spc="-5" dirty="0">
                <a:latin typeface="Wingdings"/>
                <a:cs typeface="Wingdings"/>
              </a:rPr>
              <a:t></a:t>
            </a:r>
            <a:r>
              <a:rPr sz="2400" spc="-5" dirty="0">
                <a:latin typeface="Times New Roman"/>
                <a:cs typeface="Times New Roman"/>
              </a:rPr>
              <a:t>myocardial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inhibition</a:t>
            </a:r>
            <a:r>
              <a:rPr sz="2400" spc="-5" dirty="0">
                <a:latin typeface="Wingdings"/>
                <a:cs typeface="Wingdings"/>
              </a:rPr>
              <a:t></a:t>
            </a:r>
            <a:r>
              <a:rPr sz="2400" spc="-5" dirty="0">
                <a:latin typeface="Times New Roman"/>
                <a:cs typeface="Times New Roman"/>
              </a:rPr>
              <a:t>hypotension</a:t>
            </a:r>
            <a:r>
              <a:rPr sz="2400" spc="-5" dirty="0">
                <a:latin typeface="Wingdings"/>
                <a:cs typeface="Wingdings"/>
              </a:rPr>
              <a:t></a:t>
            </a:r>
            <a:r>
              <a:rPr sz="2400" spc="-5" dirty="0">
                <a:latin typeface="Times New Roman"/>
                <a:cs typeface="Times New Roman"/>
              </a:rPr>
              <a:t>ventricular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arrhythmias </a:t>
            </a:r>
            <a:r>
              <a:rPr sz="2400" spc="-5" dirty="0">
                <a:latin typeface="Wingdings"/>
                <a:cs typeface="Wingdings"/>
              </a:rPr>
              <a:t></a:t>
            </a:r>
            <a:r>
              <a:rPr sz="2400" spc="-5" dirty="0">
                <a:latin typeface="Times New Roman"/>
                <a:cs typeface="Times New Roman"/>
              </a:rPr>
              <a:t>cardiacc arrest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6200" y="2984500"/>
            <a:ext cx="2600960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17780" indent="368300">
              <a:lnSpc>
                <a:spcPts val="4100"/>
              </a:lnSpc>
              <a:spcBef>
                <a:spcPts val="820"/>
              </a:spcBef>
            </a:pPr>
            <a:r>
              <a:rPr sz="4000" spc="-290" dirty="0">
                <a:solidFill>
                  <a:srgbClr val="FFFEFF"/>
                </a:solidFill>
                <a:latin typeface="Arial"/>
                <a:cs typeface="Arial"/>
              </a:rPr>
              <a:t>SIGN</a:t>
            </a:r>
            <a:r>
              <a:rPr sz="4000" spc="-100" dirty="0">
                <a:solidFill>
                  <a:srgbClr val="FFFEFF"/>
                </a:solidFill>
                <a:latin typeface="Arial"/>
                <a:cs typeface="Arial"/>
              </a:rPr>
              <a:t>S</a:t>
            </a:r>
            <a:r>
              <a:rPr sz="4000" spc="-4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dirty="0">
                <a:solidFill>
                  <a:srgbClr val="FFFEFF"/>
                </a:solidFill>
                <a:latin typeface="Arial"/>
                <a:cs typeface="Arial"/>
              </a:rPr>
              <a:t>&amp;  </a:t>
            </a:r>
            <a:r>
              <a:rPr sz="4000" spc="-340" dirty="0">
                <a:solidFill>
                  <a:srgbClr val="FFFEFF"/>
                </a:solidFill>
                <a:latin typeface="Arial"/>
                <a:cs typeface="Arial"/>
              </a:rPr>
              <a:t>SYMPTOMS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1742209"/>
            <a:ext cx="4977130" cy="32016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b="1" dirty="0">
                <a:latin typeface="Times New Roman"/>
                <a:cs typeface="Times New Roman"/>
              </a:rPr>
              <a:t>ACUTE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POISONING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Early</a:t>
            </a:r>
            <a:r>
              <a:rPr sz="2400" spc="-5" dirty="0">
                <a:latin typeface="Times New Roman"/>
                <a:cs typeface="Times New Roman"/>
              </a:rPr>
              <a:t>–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specific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classical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2classical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features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(rare)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Cherry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colour</a:t>
            </a:r>
            <a:r>
              <a:rPr sz="2400" dirty="0">
                <a:latin typeface="Times New Roman"/>
                <a:cs typeface="Times New Roman"/>
              </a:rPr>
              <a:t> of </a:t>
            </a:r>
            <a:r>
              <a:rPr sz="2400" spc="-5" dirty="0">
                <a:latin typeface="Times New Roman"/>
                <a:cs typeface="Times New Roman"/>
              </a:rPr>
              <a:t>tissues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blood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Cutaneous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blisters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30800" y="2288309"/>
            <a:ext cx="3034030" cy="21221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Based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on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severity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Mild(&lt;30%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COHb)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Moderate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(30-40%)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Severe(&gt;40%)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6200" y="2984500"/>
            <a:ext cx="2600960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17780" indent="368300">
              <a:lnSpc>
                <a:spcPts val="4100"/>
              </a:lnSpc>
              <a:spcBef>
                <a:spcPts val="820"/>
              </a:spcBef>
            </a:pPr>
            <a:r>
              <a:rPr sz="4000" spc="-290" dirty="0">
                <a:solidFill>
                  <a:srgbClr val="FFFEFF"/>
                </a:solidFill>
                <a:latin typeface="Arial"/>
                <a:cs typeface="Arial"/>
              </a:rPr>
              <a:t>SIGN</a:t>
            </a:r>
            <a:r>
              <a:rPr sz="4000" spc="-100" dirty="0">
                <a:solidFill>
                  <a:srgbClr val="FFFEFF"/>
                </a:solidFill>
                <a:latin typeface="Arial"/>
                <a:cs typeface="Arial"/>
              </a:rPr>
              <a:t>S</a:t>
            </a:r>
            <a:r>
              <a:rPr sz="4000" spc="-4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dirty="0">
                <a:solidFill>
                  <a:srgbClr val="FFFEFF"/>
                </a:solidFill>
                <a:latin typeface="Arial"/>
                <a:cs typeface="Arial"/>
              </a:rPr>
              <a:t>&amp;  </a:t>
            </a:r>
            <a:r>
              <a:rPr sz="4000" spc="-340" dirty="0">
                <a:solidFill>
                  <a:srgbClr val="FFFEFF"/>
                </a:solidFill>
                <a:latin typeface="Arial"/>
                <a:cs typeface="Arial"/>
              </a:rPr>
              <a:t>SYMPTOMS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1475509"/>
            <a:ext cx="2801620" cy="37350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Acute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poisoning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b="1" dirty="0">
                <a:latin typeface="Times New Roman"/>
                <a:cs typeface="Times New Roman"/>
              </a:rPr>
              <a:t>Mild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Headache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Nausea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25" dirty="0">
                <a:latin typeface="Times New Roman"/>
                <a:cs typeface="Times New Roman"/>
              </a:rPr>
              <a:t>Vimiting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Dizziness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Exertional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dyspnoea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30800" y="942109"/>
            <a:ext cx="2801620" cy="48018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Moderate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Chest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pain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blurred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vision</a:t>
            </a:r>
            <a:endParaRPr sz="2400">
              <a:latin typeface="Times New Roman"/>
              <a:cs typeface="Times New Roman"/>
            </a:endParaRPr>
          </a:p>
          <a:p>
            <a:pPr marL="342900" indent="-3048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3429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confusion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30" dirty="0">
                <a:latin typeface="Times New Roman"/>
                <a:cs typeface="Times New Roman"/>
              </a:rPr>
              <a:t>Weakness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20" dirty="0">
                <a:latin typeface="Times New Roman"/>
                <a:cs typeface="Times New Roman"/>
              </a:rPr>
              <a:t>Tachycardia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Ataxia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Increasing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dyspnoea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tachypnoea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4600" y="981317"/>
            <a:ext cx="2334260" cy="455676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90500" indent="-177800">
              <a:lnSpc>
                <a:spcPct val="100000"/>
              </a:lnSpc>
              <a:spcBef>
                <a:spcPts val="819"/>
              </a:spcBef>
              <a:buClr>
                <a:srgbClr val="F81B02"/>
              </a:buClr>
              <a:buSzPct val="108108"/>
              <a:buFont typeface="Trebuchet MS"/>
              <a:buChar char="▪"/>
              <a:tabLst>
                <a:tab pos="190500" algn="l"/>
              </a:tabLst>
            </a:pPr>
            <a:r>
              <a:rPr sz="1850" b="1" spc="-10" dirty="0">
                <a:latin typeface="Times New Roman"/>
                <a:cs typeface="Times New Roman"/>
              </a:rPr>
              <a:t>Severe</a:t>
            </a:r>
            <a:endParaRPr sz="185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980"/>
              </a:spcBef>
              <a:buClr>
                <a:srgbClr val="F81B02"/>
              </a:buClr>
              <a:buSzPct val="108108"/>
              <a:buFont typeface="Trebuchet MS"/>
              <a:buChar char="▪"/>
              <a:tabLst>
                <a:tab pos="190500" algn="l"/>
              </a:tabLst>
            </a:pPr>
            <a:r>
              <a:rPr sz="1850" spc="-15" dirty="0">
                <a:latin typeface="Times New Roman"/>
                <a:cs typeface="Times New Roman"/>
              </a:rPr>
              <a:t>Trismus</a:t>
            </a:r>
            <a:endParaRPr sz="185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08108"/>
              <a:buFont typeface="Trebuchet MS"/>
              <a:buChar char="▪"/>
              <a:tabLst>
                <a:tab pos="190500" algn="l"/>
              </a:tabLst>
            </a:pPr>
            <a:r>
              <a:rPr sz="1850" spc="-5" dirty="0">
                <a:latin typeface="Times New Roman"/>
                <a:cs typeface="Times New Roman"/>
              </a:rPr>
              <a:t>Muscle</a:t>
            </a:r>
            <a:r>
              <a:rPr sz="1850" spc="-40" dirty="0">
                <a:latin typeface="Times New Roman"/>
                <a:cs typeface="Times New Roman"/>
              </a:rPr>
              <a:t> </a:t>
            </a:r>
            <a:r>
              <a:rPr sz="1850" spc="-5" dirty="0">
                <a:latin typeface="Times New Roman"/>
                <a:cs typeface="Times New Roman"/>
              </a:rPr>
              <a:t>spasms</a:t>
            </a:r>
            <a:endParaRPr sz="185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08108"/>
              <a:buFont typeface="Trebuchet MS"/>
              <a:buChar char="▪"/>
              <a:tabLst>
                <a:tab pos="190500" algn="l"/>
              </a:tabLst>
            </a:pPr>
            <a:r>
              <a:rPr sz="1850" spc="-5" dirty="0">
                <a:latin typeface="Times New Roman"/>
                <a:cs typeface="Times New Roman"/>
              </a:rPr>
              <a:t>Convulsions</a:t>
            </a:r>
            <a:endParaRPr sz="185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980"/>
              </a:spcBef>
              <a:buClr>
                <a:srgbClr val="F81B02"/>
              </a:buClr>
              <a:buSzPct val="108108"/>
              <a:buFont typeface="Trebuchet MS"/>
              <a:buChar char="▪"/>
              <a:tabLst>
                <a:tab pos="190500" algn="l"/>
              </a:tabLst>
            </a:pPr>
            <a:r>
              <a:rPr sz="1850" spc="-5" dirty="0">
                <a:latin typeface="Times New Roman"/>
                <a:cs typeface="Times New Roman"/>
              </a:rPr>
              <a:t>Palpitations</a:t>
            </a:r>
            <a:endParaRPr sz="185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08108"/>
              <a:buFont typeface="Trebuchet MS"/>
              <a:buChar char="▪"/>
              <a:tabLst>
                <a:tab pos="190500" algn="l"/>
              </a:tabLst>
            </a:pPr>
            <a:r>
              <a:rPr sz="1850" spc="-5" dirty="0">
                <a:latin typeface="Times New Roman"/>
                <a:cs typeface="Times New Roman"/>
              </a:rPr>
              <a:t>Disorientation</a:t>
            </a:r>
            <a:endParaRPr sz="185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08108"/>
              <a:buFont typeface="Trebuchet MS"/>
              <a:buChar char="▪"/>
              <a:tabLst>
                <a:tab pos="190500" algn="l"/>
              </a:tabLst>
            </a:pPr>
            <a:r>
              <a:rPr sz="1850" spc="-25" dirty="0">
                <a:latin typeface="Times New Roman"/>
                <a:cs typeface="Times New Roman"/>
              </a:rPr>
              <a:t>Ventricular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spc="-5" dirty="0">
                <a:latin typeface="Times New Roman"/>
                <a:cs typeface="Times New Roman"/>
              </a:rPr>
              <a:t>arrhythmia</a:t>
            </a:r>
            <a:endParaRPr sz="185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08108"/>
              <a:buFont typeface="Trebuchet MS"/>
              <a:buChar char="▪"/>
              <a:tabLst>
                <a:tab pos="190500" algn="l"/>
              </a:tabLst>
            </a:pPr>
            <a:r>
              <a:rPr sz="1850" spc="-5" dirty="0">
                <a:latin typeface="Times New Roman"/>
                <a:cs typeface="Times New Roman"/>
              </a:rPr>
              <a:t>MI</a:t>
            </a:r>
            <a:endParaRPr sz="185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980"/>
              </a:spcBef>
              <a:buClr>
                <a:srgbClr val="F81B02"/>
              </a:buClr>
              <a:buSzPct val="108108"/>
              <a:buFont typeface="Trebuchet MS"/>
              <a:buChar char="▪"/>
              <a:tabLst>
                <a:tab pos="190500" algn="l"/>
              </a:tabLst>
            </a:pPr>
            <a:r>
              <a:rPr sz="1850" spc="-5" dirty="0">
                <a:latin typeface="Times New Roman"/>
                <a:cs typeface="Times New Roman"/>
              </a:rPr>
              <a:t>Hypotension</a:t>
            </a:r>
            <a:endParaRPr sz="185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08108"/>
              <a:buFont typeface="Trebuchet MS"/>
              <a:buChar char="▪"/>
              <a:tabLst>
                <a:tab pos="190500" algn="l"/>
              </a:tabLst>
            </a:pPr>
            <a:r>
              <a:rPr sz="1850" spc="-5" dirty="0">
                <a:latin typeface="Times New Roman"/>
                <a:cs typeface="Times New Roman"/>
              </a:rPr>
              <a:t>Respiratory</a:t>
            </a:r>
            <a:r>
              <a:rPr sz="1850" spc="-35" dirty="0">
                <a:latin typeface="Times New Roman"/>
                <a:cs typeface="Times New Roman"/>
              </a:rPr>
              <a:t> </a:t>
            </a:r>
            <a:r>
              <a:rPr sz="1850" spc="-5" dirty="0">
                <a:latin typeface="Times New Roman"/>
                <a:cs typeface="Times New Roman"/>
              </a:rPr>
              <a:t>failure</a:t>
            </a:r>
            <a:endParaRPr sz="1850">
              <a:latin typeface="Times New Roman"/>
              <a:cs typeface="Times New Roman"/>
            </a:endParaRPr>
          </a:p>
          <a:p>
            <a:pPr marL="190500" indent="-1778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08108"/>
              <a:buFont typeface="Trebuchet MS"/>
              <a:buChar char="▪"/>
              <a:tabLst>
                <a:tab pos="190500" algn="l"/>
              </a:tabLst>
            </a:pPr>
            <a:r>
              <a:rPr sz="1850" spc="-5" dirty="0">
                <a:latin typeface="Times New Roman"/>
                <a:cs typeface="Times New Roman"/>
              </a:rPr>
              <a:t>Coma</a:t>
            </a:r>
            <a:endParaRPr sz="18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3500" y="2984500"/>
            <a:ext cx="2632075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17780" indent="215900">
              <a:lnSpc>
                <a:spcPts val="4100"/>
              </a:lnSpc>
              <a:spcBef>
                <a:spcPts val="820"/>
              </a:spcBef>
            </a:pPr>
            <a:r>
              <a:rPr sz="4000" spc="-235" dirty="0">
                <a:solidFill>
                  <a:srgbClr val="FFFEFF"/>
                </a:solidFill>
                <a:latin typeface="Arial"/>
                <a:cs typeface="Arial"/>
              </a:rPr>
              <a:t>CHRONIC </a:t>
            </a:r>
            <a:r>
              <a:rPr sz="4000" spc="-229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250" dirty="0">
                <a:solidFill>
                  <a:srgbClr val="FFFEFF"/>
                </a:solidFill>
                <a:latin typeface="Arial"/>
                <a:cs typeface="Arial"/>
              </a:rPr>
              <a:t>POISONING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942109"/>
            <a:ext cx="4446905" cy="48018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Headache,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dizziness,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Weakness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25" dirty="0">
                <a:latin typeface="Times New Roman"/>
                <a:cs typeface="Times New Roman"/>
              </a:rPr>
              <a:t>Nausea,Vomiting,</a:t>
            </a:r>
            <a:r>
              <a:rPr sz="2400" spc="-5" dirty="0">
                <a:latin typeface="Times New Roman"/>
                <a:cs typeface="Times New Roman"/>
              </a:rPr>
              <a:t> abdominal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pain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Paraesthesia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Palpitation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Hyperthermia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Hypertension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solidFill>
                  <a:srgbClr val="F81B02"/>
                </a:solidFill>
                <a:latin typeface="Times New Roman"/>
                <a:cs typeface="Times New Roman"/>
              </a:rPr>
              <a:t>Cherry</a:t>
            </a:r>
            <a:r>
              <a:rPr sz="2400" spc="-15" dirty="0">
                <a:solidFill>
                  <a:srgbClr val="F81B02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81B02"/>
                </a:solidFill>
                <a:latin typeface="Times New Roman"/>
                <a:cs typeface="Times New Roman"/>
              </a:rPr>
              <a:t>red</a:t>
            </a:r>
            <a:r>
              <a:rPr sz="2400" spc="-15" dirty="0">
                <a:solidFill>
                  <a:srgbClr val="F81B02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81B02"/>
                </a:solidFill>
                <a:latin typeface="Times New Roman"/>
                <a:cs typeface="Times New Roman"/>
              </a:rPr>
              <a:t>Skin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30" dirty="0">
                <a:latin typeface="Times New Roman"/>
                <a:cs typeface="Times New Roman"/>
              </a:rPr>
              <a:t>Visual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disturbance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Aggravation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angina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4600" y="3251200"/>
            <a:ext cx="28041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15" dirty="0">
                <a:solidFill>
                  <a:srgbClr val="FFFEFF"/>
                </a:solidFill>
                <a:latin typeface="Arial"/>
                <a:cs typeface="Arial"/>
              </a:rPr>
              <a:t>OBJECTIVES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56200" y="1460500"/>
            <a:ext cx="54432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latin typeface="Times New Roman"/>
                <a:cs typeface="Times New Roman"/>
              </a:rPr>
              <a:t>At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the end </a:t>
            </a:r>
            <a:r>
              <a:rPr b="0" dirty="0">
                <a:latin typeface="Times New Roman"/>
                <a:cs typeface="Times New Roman"/>
              </a:rPr>
              <a:t>of </a:t>
            </a:r>
            <a:r>
              <a:rPr b="0" spc="-5" dirty="0">
                <a:latin typeface="Times New Roman"/>
                <a:cs typeface="Times New Roman"/>
              </a:rPr>
              <a:t>this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session </a:t>
            </a:r>
            <a:r>
              <a:rPr b="0" dirty="0">
                <a:latin typeface="Times New Roman"/>
                <a:cs typeface="Times New Roman"/>
              </a:rPr>
              <a:t>you </a:t>
            </a:r>
            <a:r>
              <a:rPr b="0" spc="-5" dirty="0">
                <a:latin typeface="Times New Roman"/>
                <a:cs typeface="Times New Roman"/>
              </a:rPr>
              <a:t>will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be</a:t>
            </a:r>
            <a:r>
              <a:rPr b="0" spc="-5" dirty="0">
                <a:latin typeface="Times New Roman"/>
                <a:cs typeface="Times New Roman"/>
              </a:rPr>
              <a:t> able 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43500" y="1869209"/>
            <a:ext cx="5628005" cy="34810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540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dirty="0">
                <a:latin typeface="Times New Roman"/>
                <a:cs typeface="Times New Roman"/>
              </a:rPr>
              <a:t>Know</a:t>
            </a:r>
            <a:r>
              <a:rPr sz="2400" spc="-5" dirty="0">
                <a:latin typeface="Times New Roman"/>
                <a:cs typeface="Times New Roman"/>
              </a:rPr>
              <a:t> the sources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carbon monoxide</a:t>
            </a:r>
            <a:endParaRPr sz="2400">
              <a:latin typeface="Times New Roman"/>
              <a:cs typeface="Times New Roman"/>
            </a:endParaRPr>
          </a:p>
          <a:p>
            <a:pPr marL="2540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spc="-5" dirty="0">
                <a:latin typeface="Times New Roman"/>
                <a:cs typeface="Times New Roman"/>
              </a:rPr>
              <a:t>Understand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 action</a:t>
            </a:r>
            <a:r>
              <a:rPr sz="2400" dirty="0">
                <a:latin typeface="Times New Roman"/>
                <a:cs typeface="Times New Roman"/>
              </a:rPr>
              <a:t> of </a:t>
            </a:r>
            <a:r>
              <a:rPr sz="2400" spc="-5" dirty="0">
                <a:latin typeface="Times New Roman"/>
                <a:cs typeface="Times New Roman"/>
              </a:rPr>
              <a:t>carbon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monoxide</a:t>
            </a:r>
            <a:endParaRPr sz="2400">
              <a:latin typeface="Times New Roman"/>
              <a:cs typeface="Times New Roman"/>
            </a:endParaRPr>
          </a:p>
          <a:p>
            <a:pPr marL="254000" marR="185420" indent="-228600">
              <a:lnSpc>
                <a:spcPct val="111100"/>
              </a:lnSpc>
              <a:spcBef>
                <a:spcPts val="10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spc="-5" dirty="0">
                <a:latin typeface="Times New Roman"/>
                <a:cs typeface="Times New Roman"/>
              </a:rPr>
              <a:t>Explain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 signs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symptoms</a:t>
            </a:r>
            <a:r>
              <a:rPr sz="2400" dirty="0">
                <a:latin typeface="Times New Roman"/>
                <a:cs typeface="Times New Roman"/>
              </a:rPr>
              <a:t> of </a:t>
            </a:r>
            <a:r>
              <a:rPr sz="2400" spc="-5" dirty="0">
                <a:latin typeface="Times New Roman"/>
                <a:cs typeface="Times New Roman"/>
              </a:rPr>
              <a:t>carbon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monoxide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poisoning</a:t>
            </a:r>
            <a:endParaRPr sz="2400">
              <a:latin typeface="Times New Roman"/>
              <a:cs typeface="Times New Roman"/>
            </a:endParaRPr>
          </a:p>
          <a:p>
            <a:pPr marL="254000" marR="17780" indent="-228600">
              <a:lnSpc>
                <a:spcPct val="111100"/>
              </a:lnSpc>
              <a:spcBef>
                <a:spcPts val="11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spc="-5" dirty="0">
                <a:latin typeface="Times New Roman"/>
                <a:cs typeface="Times New Roman"/>
              </a:rPr>
              <a:t>Understand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 postmortem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appearance and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medicolegal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importance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 </a:t>
            </a:r>
            <a:r>
              <a:rPr sz="2400" spc="-5" dirty="0">
                <a:latin typeface="Times New Roman"/>
                <a:cs typeface="Times New Roman"/>
              </a:rPr>
              <a:t>poisoning</a:t>
            </a:r>
            <a:endParaRPr sz="2400">
              <a:latin typeface="Times New Roman"/>
              <a:cs typeface="Times New Roman"/>
            </a:endParaRPr>
          </a:p>
          <a:p>
            <a:pPr marL="2540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dirty="0">
                <a:latin typeface="Times New Roman"/>
                <a:cs typeface="Times New Roman"/>
              </a:rPr>
              <a:t>Know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treatment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</a:t>
            </a:r>
            <a:r>
              <a:rPr sz="2400" spc="-5" dirty="0">
                <a:latin typeface="Times New Roman"/>
                <a:cs typeface="Times New Roman"/>
              </a:rPr>
              <a:t> poisoning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35100" y="2578100"/>
            <a:ext cx="2426335" cy="150114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17780" indent="419100">
              <a:lnSpc>
                <a:spcPts val="3600"/>
              </a:lnSpc>
              <a:spcBef>
                <a:spcPts val="820"/>
              </a:spcBef>
            </a:pPr>
            <a:r>
              <a:rPr sz="3600" spc="-180" dirty="0">
                <a:solidFill>
                  <a:srgbClr val="FFFEFF"/>
                </a:solidFill>
                <a:latin typeface="Arial"/>
                <a:cs typeface="Arial"/>
              </a:rPr>
              <a:t>Carboxy </a:t>
            </a:r>
            <a:r>
              <a:rPr sz="3600" spc="-175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3600" spc="-170" dirty="0">
                <a:solidFill>
                  <a:srgbClr val="FFFEFF"/>
                </a:solidFill>
                <a:latin typeface="Arial"/>
                <a:cs typeface="Arial"/>
              </a:rPr>
              <a:t>haemoglobin</a:t>
            </a:r>
            <a:endParaRPr sz="3600">
              <a:latin typeface="Arial"/>
              <a:cs typeface="Arial"/>
            </a:endParaRPr>
          </a:p>
          <a:p>
            <a:pPr marL="406400">
              <a:lnSpc>
                <a:spcPts val="3700"/>
              </a:lnSpc>
            </a:pPr>
            <a:r>
              <a:rPr sz="3600" spc="-170" dirty="0">
                <a:solidFill>
                  <a:srgbClr val="FFFEFF"/>
                </a:solidFill>
                <a:latin typeface="Arial"/>
                <a:cs typeface="Arial"/>
              </a:rPr>
              <a:t>&lt;15-20%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56200" y="1866900"/>
            <a:ext cx="652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Mild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30800" y="2275609"/>
            <a:ext cx="2894965" cy="26682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Headache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Nausea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vomiting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Blurred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vision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Dizziness</a:t>
            </a:r>
            <a:endParaRPr sz="2400">
              <a:latin typeface="Times New Roman"/>
              <a:cs typeface="Times New Roman"/>
            </a:endParaRPr>
          </a:p>
          <a:p>
            <a:pPr marL="342900" indent="-3048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342900" algn="l"/>
              </a:tabLst>
            </a:pPr>
            <a:r>
              <a:rPr sz="2400" spc="-5" dirty="0">
                <a:latin typeface="Times New Roman"/>
                <a:cs typeface="Times New Roman"/>
              </a:rPr>
              <a:t>Shortness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breath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4300" y="2984500"/>
            <a:ext cx="2522220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509270" marR="17780" indent="-497205">
              <a:lnSpc>
                <a:spcPts val="4100"/>
              </a:lnSpc>
              <a:spcBef>
                <a:spcPts val="820"/>
              </a:spcBef>
            </a:pPr>
            <a:r>
              <a:rPr sz="4000" spc="-170" dirty="0">
                <a:solidFill>
                  <a:srgbClr val="FFFEFF"/>
                </a:solidFill>
                <a:latin typeface="Arial"/>
                <a:cs typeface="Arial"/>
              </a:rPr>
              <a:t>Carbox</a:t>
            </a:r>
            <a:r>
              <a:rPr sz="4000" spc="25" dirty="0">
                <a:solidFill>
                  <a:srgbClr val="FFFEFF"/>
                </a:solidFill>
                <a:latin typeface="Arial"/>
                <a:cs typeface="Arial"/>
              </a:rPr>
              <a:t>y</a:t>
            </a:r>
            <a:r>
              <a:rPr sz="4000" spc="-4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125" dirty="0">
                <a:solidFill>
                  <a:srgbClr val="FFFEFF"/>
                </a:solidFill>
                <a:latin typeface="Arial"/>
                <a:cs typeface="Arial"/>
              </a:rPr>
              <a:t>Hb  </a:t>
            </a:r>
            <a:r>
              <a:rPr sz="4000" spc="-204" dirty="0">
                <a:solidFill>
                  <a:srgbClr val="FFFEFF"/>
                </a:solidFill>
                <a:latin typeface="Arial"/>
                <a:cs typeface="Arial"/>
              </a:rPr>
              <a:t>21-40%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56200" y="1066800"/>
            <a:ext cx="1295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Moderate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43500" y="1475509"/>
            <a:ext cx="2802255" cy="42684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540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spc="-25" dirty="0">
                <a:latin typeface="Times New Roman"/>
                <a:cs typeface="Times New Roman"/>
              </a:rPr>
              <a:t>Worsening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headache</a:t>
            </a:r>
            <a:endParaRPr sz="2400">
              <a:latin typeface="Times New Roman"/>
              <a:cs typeface="Times New Roman"/>
            </a:endParaRPr>
          </a:p>
          <a:p>
            <a:pPr marL="2540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Confusion</a:t>
            </a:r>
            <a:endParaRPr sz="2400">
              <a:latin typeface="Times New Roman"/>
              <a:cs typeface="Times New Roman"/>
            </a:endParaRPr>
          </a:p>
          <a:p>
            <a:pPr marL="2540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spc="-5" dirty="0">
                <a:latin typeface="Times New Roman"/>
                <a:cs typeface="Times New Roman"/>
              </a:rPr>
              <a:t>Syncope</a:t>
            </a:r>
            <a:endParaRPr sz="2400">
              <a:latin typeface="Times New Roman"/>
              <a:cs typeface="Times New Roman"/>
            </a:endParaRPr>
          </a:p>
          <a:p>
            <a:pPr marL="2540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spc="-5" dirty="0">
                <a:latin typeface="Times New Roman"/>
                <a:cs typeface="Times New Roman"/>
              </a:rPr>
              <a:t>Chest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pain</a:t>
            </a:r>
            <a:endParaRPr sz="2400">
              <a:latin typeface="Times New Roman"/>
              <a:cs typeface="Times New Roman"/>
            </a:endParaRPr>
          </a:p>
          <a:p>
            <a:pPr marL="254000" indent="-2286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spc="-5" dirty="0">
                <a:latin typeface="Times New Roman"/>
                <a:cs typeface="Times New Roman"/>
              </a:rPr>
              <a:t>Dyspnoea</a:t>
            </a:r>
            <a:endParaRPr sz="2400">
              <a:latin typeface="Times New Roman"/>
              <a:cs typeface="Times New Roman"/>
            </a:endParaRPr>
          </a:p>
          <a:p>
            <a:pPr marL="2540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spc="-20" dirty="0">
                <a:latin typeface="Times New Roman"/>
                <a:cs typeface="Times New Roman"/>
              </a:rPr>
              <a:t>Tachycardia</a:t>
            </a:r>
            <a:endParaRPr sz="2400">
              <a:latin typeface="Times New Roman"/>
              <a:cs typeface="Times New Roman"/>
            </a:endParaRPr>
          </a:p>
          <a:p>
            <a:pPr marL="2540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spc="-25" dirty="0">
                <a:latin typeface="Times New Roman"/>
                <a:cs typeface="Times New Roman"/>
              </a:rPr>
              <a:t>Tachypnea</a:t>
            </a:r>
            <a:endParaRPr sz="2400">
              <a:latin typeface="Times New Roman"/>
              <a:cs typeface="Times New Roman"/>
            </a:endParaRPr>
          </a:p>
          <a:p>
            <a:pPr marL="2540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54000" algn="l"/>
              </a:tabLst>
            </a:pPr>
            <a:r>
              <a:rPr sz="2400" spc="-30" dirty="0">
                <a:latin typeface="Times New Roman"/>
                <a:cs typeface="Times New Roman"/>
              </a:rPr>
              <a:t>Weakness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4300" y="2730500"/>
            <a:ext cx="2522220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509270" marR="17780" indent="-497205">
              <a:lnSpc>
                <a:spcPts val="4100"/>
              </a:lnSpc>
              <a:spcBef>
                <a:spcPts val="820"/>
              </a:spcBef>
            </a:pPr>
            <a:r>
              <a:rPr sz="4000" spc="-170" dirty="0">
                <a:solidFill>
                  <a:srgbClr val="FFFEFF"/>
                </a:solidFill>
                <a:latin typeface="Arial"/>
                <a:cs typeface="Arial"/>
              </a:rPr>
              <a:t>Carbox</a:t>
            </a:r>
            <a:r>
              <a:rPr sz="4000" spc="25" dirty="0">
                <a:solidFill>
                  <a:srgbClr val="FFFEFF"/>
                </a:solidFill>
                <a:latin typeface="Arial"/>
                <a:cs typeface="Arial"/>
              </a:rPr>
              <a:t>y</a:t>
            </a:r>
            <a:r>
              <a:rPr sz="4000" spc="-4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125" dirty="0">
                <a:solidFill>
                  <a:srgbClr val="FFFEFF"/>
                </a:solidFill>
                <a:latin typeface="Arial"/>
                <a:cs typeface="Arial"/>
              </a:rPr>
              <a:t>Hb  </a:t>
            </a:r>
            <a:r>
              <a:rPr sz="4000" spc="-204" dirty="0">
                <a:solidFill>
                  <a:srgbClr val="FFFEFF"/>
                </a:solidFill>
                <a:latin typeface="Arial"/>
                <a:cs typeface="Arial"/>
              </a:rPr>
              <a:t>41-59%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56200" y="851223"/>
            <a:ext cx="2247265" cy="5023485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203200" indent="-190500">
              <a:lnSpc>
                <a:spcPct val="100000"/>
              </a:lnSpc>
              <a:spcBef>
                <a:spcPts val="944"/>
              </a:spcBef>
              <a:buClr>
                <a:srgbClr val="F81B02"/>
              </a:buClr>
              <a:buSzPct val="109756"/>
              <a:buFont typeface="Trebuchet MS"/>
              <a:buChar char="▪"/>
              <a:tabLst>
                <a:tab pos="203200" algn="l"/>
              </a:tabLst>
            </a:pPr>
            <a:r>
              <a:rPr sz="2050" b="1" spc="-5" dirty="0">
                <a:latin typeface="Times New Roman"/>
                <a:cs typeface="Times New Roman"/>
              </a:rPr>
              <a:t>Severe</a:t>
            </a:r>
            <a:endParaRPr sz="205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140"/>
              </a:spcBef>
              <a:buClr>
                <a:srgbClr val="F81B02"/>
              </a:buClr>
              <a:buSzPct val="109756"/>
              <a:buFont typeface="Trebuchet MS"/>
              <a:buChar char="▪"/>
              <a:tabLst>
                <a:tab pos="203200" algn="l"/>
              </a:tabLst>
            </a:pPr>
            <a:r>
              <a:rPr sz="2050" spc="5" dirty="0">
                <a:latin typeface="Times New Roman"/>
                <a:cs typeface="Times New Roman"/>
              </a:rPr>
              <a:t>Dysrhythmia</a:t>
            </a:r>
            <a:endParaRPr sz="205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140"/>
              </a:spcBef>
              <a:buClr>
                <a:srgbClr val="F81B02"/>
              </a:buClr>
              <a:buSzPct val="109756"/>
              <a:buFont typeface="Trebuchet MS"/>
              <a:buChar char="▪"/>
              <a:tabLst>
                <a:tab pos="203200" algn="l"/>
              </a:tabLst>
            </a:pPr>
            <a:r>
              <a:rPr sz="2050" dirty="0">
                <a:latin typeface="Times New Roman"/>
                <a:cs typeface="Times New Roman"/>
              </a:rPr>
              <a:t>Palpitationn</a:t>
            </a:r>
            <a:endParaRPr sz="205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140"/>
              </a:spcBef>
              <a:buClr>
                <a:srgbClr val="F81B02"/>
              </a:buClr>
              <a:buSzPct val="109756"/>
              <a:buFont typeface="Trebuchet MS"/>
              <a:buChar char="▪"/>
              <a:tabLst>
                <a:tab pos="203200" algn="l"/>
              </a:tabLst>
            </a:pPr>
            <a:r>
              <a:rPr sz="2050" dirty="0">
                <a:latin typeface="Times New Roman"/>
                <a:cs typeface="Times New Roman"/>
              </a:rPr>
              <a:t>Cardiac</a:t>
            </a:r>
            <a:r>
              <a:rPr sz="2050" spc="-2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Times New Roman"/>
                <a:cs typeface="Times New Roman"/>
              </a:rPr>
              <a:t>ischaemia</a:t>
            </a:r>
            <a:endParaRPr sz="205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140"/>
              </a:spcBef>
              <a:buClr>
                <a:srgbClr val="F81B02"/>
              </a:buClr>
              <a:buSzPct val="109756"/>
              <a:buFont typeface="Trebuchet MS"/>
              <a:buChar char="▪"/>
              <a:tabLst>
                <a:tab pos="203200" algn="l"/>
              </a:tabLst>
            </a:pPr>
            <a:r>
              <a:rPr sz="2050" spc="5" dirty="0">
                <a:latin typeface="Times New Roman"/>
                <a:cs typeface="Times New Roman"/>
              </a:rPr>
              <a:t>Hypotension</a:t>
            </a:r>
            <a:endParaRPr sz="205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140"/>
              </a:spcBef>
              <a:buClr>
                <a:srgbClr val="F81B02"/>
              </a:buClr>
              <a:buSzPct val="109756"/>
              <a:buFont typeface="Trebuchet MS"/>
              <a:buChar char="▪"/>
              <a:tabLst>
                <a:tab pos="203200" algn="l"/>
              </a:tabLst>
            </a:pPr>
            <a:r>
              <a:rPr sz="2050" spc="5" dirty="0">
                <a:latin typeface="Times New Roman"/>
                <a:cs typeface="Times New Roman"/>
              </a:rPr>
              <a:t>Confusion</a:t>
            </a:r>
            <a:endParaRPr sz="205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140"/>
              </a:spcBef>
              <a:buClr>
                <a:srgbClr val="F81B02"/>
              </a:buClr>
              <a:buSzPct val="109756"/>
              <a:buFont typeface="Trebuchet MS"/>
              <a:buChar char="▪"/>
              <a:tabLst>
                <a:tab pos="203200" algn="l"/>
              </a:tabLst>
            </a:pPr>
            <a:r>
              <a:rPr sz="2050" dirty="0">
                <a:latin typeface="Times New Roman"/>
                <a:cs typeface="Times New Roman"/>
              </a:rPr>
              <a:t>Respiratory</a:t>
            </a:r>
            <a:r>
              <a:rPr sz="2050" spc="-1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Times New Roman"/>
                <a:cs typeface="Times New Roman"/>
              </a:rPr>
              <a:t>arrest</a:t>
            </a:r>
            <a:endParaRPr sz="205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140"/>
              </a:spcBef>
              <a:buClr>
                <a:srgbClr val="F81B02"/>
              </a:buClr>
              <a:buSzPct val="109756"/>
              <a:buFont typeface="Trebuchet MS"/>
              <a:buChar char="▪"/>
              <a:tabLst>
                <a:tab pos="203200" algn="l"/>
              </a:tabLst>
            </a:pPr>
            <a:r>
              <a:rPr sz="2050" spc="5" dirty="0">
                <a:latin typeface="Times New Roman"/>
                <a:cs typeface="Times New Roman"/>
              </a:rPr>
              <a:t>Coma</a:t>
            </a:r>
            <a:endParaRPr sz="205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140"/>
              </a:spcBef>
              <a:buClr>
                <a:srgbClr val="F81B02"/>
              </a:buClr>
              <a:buSzPct val="109756"/>
              <a:buFont typeface="Trebuchet MS"/>
              <a:buChar char="▪"/>
              <a:tabLst>
                <a:tab pos="203200" algn="l"/>
              </a:tabLst>
            </a:pPr>
            <a:r>
              <a:rPr sz="2050" spc="5" dirty="0">
                <a:latin typeface="Times New Roman"/>
                <a:cs typeface="Times New Roman"/>
              </a:rPr>
              <a:t>Pulmonary</a:t>
            </a:r>
            <a:r>
              <a:rPr sz="2050" spc="-7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Times New Roman"/>
                <a:cs typeface="Times New Roman"/>
              </a:rPr>
              <a:t>oedema</a:t>
            </a:r>
            <a:endParaRPr sz="205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140"/>
              </a:spcBef>
              <a:buClr>
                <a:srgbClr val="F81B02"/>
              </a:buClr>
              <a:buSzPct val="109756"/>
              <a:buFont typeface="Trebuchet MS"/>
              <a:buChar char="▪"/>
              <a:tabLst>
                <a:tab pos="203200" algn="l"/>
              </a:tabLst>
            </a:pPr>
            <a:r>
              <a:rPr sz="2050" dirty="0">
                <a:latin typeface="Times New Roman"/>
                <a:cs typeface="Times New Roman"/>
              </a:rPr>
              <a:t>seizures</a:t>
            </a:r>
            <a:endParaRPr sz="205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140"/>
              </a:spcBef>
              <a:buClr>
                <a:srgbClr val="F81B02"/>
              </a:buClr>
              <a:buSzPct val="109756"/>
              <a:buFont typeface="Trebuchet MS"/>
              <a:buChar char="▪"/>
              <a:tabLst>
                <a:tab pos="203200" algn="l"/>
              </a:tabLst>
            </a:pPr>
            <a:r>
              <a:rPr sz="2050" dirty="0">
                <a:latin typeface="Times New Roman"/>
                <a:cs typeface="Times New Roman"/>
              </a:rPr>
              <a:t>Cardiac</a:t>
            </a:r>
            <a:r>
              <a:rPr sz="2050" spc="-2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Times New Roman"/>
                <a:cs typeface="Times New Roman"/>
              </a:rPr>
              <a:t>arrest</a:t>
            </a:r>
            <a:endParaRPr sz="2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4300" y="2730500"/>
            <a:ext cx="2522220" cy="1155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ts val="4450"/>
              </a:lnSpc>
              <a:spcBef>
                <a:spcPts val="100"/>
              </a:spcBef>
            </a:pPr>
            <a:r>
              <a:rPr sz="4000" b="0" spc="-170" dirty="0">
                <a:solidFill>
                  <a:srgbClr val="FFFEFF"/>
                </a:solidFill>
                <a:latin typeface="Arial"/>
                <a:cs typeface="Arial"/>
              </a:rPr>
              <a:t>Carbox</a:t>
            </a:r>
            <a:r>
              <a:rPr sz="4000" b="0" spc="25" dirty="0">
                <a:solidFill>
                  <a:srgbClr val="FFFEFF"/>
                </a:solidFill>
                <a:latin typeface="Arial"/>
                <a:cs typeface="Arial"/>
              </a:rPr>
              <a:t>y</a:t>
            </a:r>
            <a:r>
              <a:rPr sz="4000" b="0" spc="-4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b="0" spc="-95" dirty="0">
                <a:solidFill>
                  <a:srgbClr val="FFFEFF"/>
                </a:solidFill>
                <a:latin typeface="Arial"/>
                <a:cs typeface="Arial"/>
              </a:rPr>
              <a:t>Hb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ts val="4450"/>
              </a:lnSpc>
            </a:pPr>
            <a:r>
              <a:rPr sz="4000" b="0" spc="-125" dirty="0">
                <a:solidFill>
                  <a:srgbClr val="FFFEFF"/>
                </a:solidFill>
                <a:latin typeface="Arial"/>
                <a:cs typeface="Arial"/>
              </a:rPr>
              <a:t>&gt;60%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4600" y="3213100"/>
            <a:ext cx="3140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Fatal(anaemic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hypoxia)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74376" y="944938"/>
            <a:ext cx="5844381" cy="4582013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29269" y="1657554"/>
            <a:ext cx="5513798" cy="3542891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9400" y="2984500"/>
            <a:ext cx="2202815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76200" marR="17780" indent="-63500">
              <a:lnSpc>
                <a:spcPts val="4100"/>
              </a:lnSpc>
              <a:spcBef>
                <a:spcPts val="820"/>
              </a:spcBef>
            </a:pPr>
            <a:r>
              <a:rPr sz="4000" spc="-229" dirty="0">
                <a:solidFill>
                  <a:srgbClr val="FFFEFF"/>
                </a:solidFill>
                <a:latin typeface="Arial"/>
                <a:cs typeface="Arial"/>
              </a:rPr>
              <a:t>CHRONIC  </a:t>
            </a:r>
            <a:r>
              <a:rPr sz="4000" spc="-315" dirty="0">
                <a:solidFill>
                  <a:srgbClr val="FFFEFF"/>
                </a:solidFill>
                <a:latin typeface="Arial"/>
                <a:cs typeface="Arial"/>
              </a:rPr>
              <a:t>TOXICITY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1932709"/>
            <a:ext cx="6133465" cy="2814955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Uncommon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spc="-40" dirty="0">
                <a:latin typeface="Times New Roman"/>
                <a:cs typeface="Times New Roman"/>
              </a:rPr>
              <a:t>it’s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accumulated</a:t>
            </a:r>
            <a:endParaRPr sz="2400">
              <a:latin typeface="Times New Roman"/>
              <a:cs typeface="Times New Roman"/>
            </a:endParaRPr>
          </a:p>
          <a:p>
            <a:pPr marL="266700" marR="30480" indent="-228600">
              <a:lnSpc>
                <a:spcPct val="111100"/>
              </a:lnSpc>
              <a:spcBef>
                <a:spcPts val="10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However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repeated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exposure may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lead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this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especially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heavy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smokers,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pregnancy,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Higher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altitude</a:t>
            </a:r>
            <a:endParaRPr sz="2400">
              <a:latin typeface="Times New Roman"/>
              <a:cs typeface="Times New Roman"/>
            </a:endParaRPr>
          </a:p>
          <a:p>
            <a:pPr marL="266700" marR="1821814" indent="-228600">
              <a:lnSpc>
                <a:spcPct val="114599"/>
              </a:lnSpc>
              <a:spcBef>
                <a:spcPts val="9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The foetus is vulnerable—causes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malformations,LBW,and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death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9000" y="2578100"/>
            <a:ext cx="3497579" cy="16764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17780" indent="-5715" algn="ctr">
              <a:lnSpc>
                <a:spcPts val="4100"/>
              </a:lnSpc>
              <a:spcBef>
                <a:spcPts val="820"/>
              </a:spcBef>
            </a:pPr>
            <a:r>
              <a:rPr sz="4000" spc="-405" dirty="0">
                <a:solidFill>
                  <a:srgbClr val="FFFEFF"/>
                </a:solidFill>
                <a:latin typeface="Arial"/>
                <a:cs typeface="Arial"/>
              </a:rPr>
              <a:t>LATE </a:t>
            </a:r>
            <a:r>
              <a:rPr sz="4000" spc="-4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235" dirty="0">
                <a:solidFill>
                  <a:srgbClr val="FFFEFF"/>
                </a:solidFill>
                <a:latin typeface="Arial"/>
                <a:cs typeface="Arial"/>
              </a:rPr>
              <a:t>COMPLIC</a:t>
            </a:r>
            <a:r>
              <a:rPr sz="4000" spc="-570" dirty="0">
                <a:solidFill>
                  <a:srgbClr val="FFFEFF"/>
                </a:solidFill>
                <a:latin typeface="Arial"/>
                <a:cs typeface="Arial"/>
              </a:rPr>
              <a:t>A</a:t>
            </a:r>
            <a:r>
              <a:rPr sz="4000" spc="-245" dirty="0">
                <a:solidFill>
                  <a:srgbClr val="FFFEFF"/>
                </a:solidFill>
                <a:latin typeface="Arial"/>
                <a:cs typeface="Arial"/>
              </a:rPr>
              <a:t>TION  </a:t>
            </a:r>
            <a:r>
              <a:rPr sz="4000" spc="-225" dirty="0">
                <a:solidFill>
                  <a:srgbClr val="FFFEFF"/>
                </a:solidFill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2555009"/>
            <a:ext cx="3242945" cy="21221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Personality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disorders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Parkinsonism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Depression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dirty="0">
                <a:latin typeface="Times New Roman"/>
                <a:cs typeface="Times New Roman"/>
              </a:rPr>
              <a:t>Short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term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memory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loss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600" y="2740660"/>
            <a:ext cx="3053080" cy="163893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17145" indent="-6985" algn="ctr">
              <a:lnSpc>
                <a:spcPts val="4000"/>
              </a:lnSpc>
              <a:spcBef>
                <a:spcPts val="820"/>
              </a:spcBef>
            </a:pPr>
            <a:r>
              <a:rPr sz="3900" spc="-340" dirty="0">
                <a:solidFill>
                  <a:srgbClr val="FFFEFF"/>
                </a:solidFill>
                <a:latin typeface="Arial"/>
                <a:cs typeface="Arial"/>
              </a:rPr>
              <a:t>POSTMORTE </a:t>
            </a:r>
            <a:r>
              <a:rPr sz="3900" spc="-335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3900" spc="15" dirty="0">
                <a:solidFill>
                  <a:srgbClr val="FFFEFF"/>
                </a:solidFill>
                <a:latin typeface="Arial"/>
                <a:cs typeface="Arial"/>
              </a:rPr>
              <a:t>M </a:t>
            </a:r>
            <a:r>
              <a:rPr sz="3900" spc="2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3900" spc="-300" dirty="0">
                <a:solidFill>
                  <a:srgbClr val="FFFEFF"/>
                </a:solidFill>
                <a:latin typeface="Arial"/>
                <a:cs typeface="Arial"/>
              </a:rPr>
              <a:t>APPEARANCE</a:t>
            </a:r>
            <a:endParaRPr sz="3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0500" y="1238365"/>
            <a:ext cx="5482590" cy="128397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228600" indent="-215900">
              <a:lnSpc>
                <a:spcPct val="100000"/>
              </a:lnSpc>
              <a:spcBef>
                <a:spcPts val="800"/>
              </a:spcBef>
              <a:buClr>
                <a:srgbClr val="F81B02"/>
              </a:buClr>
              <a:buSzPct val="111111"/>
              <a:buFont typeface="Trebuchet MS"/>
              <a:buChar char="▪"/>
              <a:tabLst>
                <a:tab pos="228600" algn="l"/>
              </a:tabLst>
            </a:pPr>
            <a:r>
              <a:rPr sz="2250" b="1" spc="10" dirty="0">
                <a:latin typeface="Times New Roman"/>
                <a:cs typeface="Times New Roman"/>
              </a:rPr>
              <a:t>External</a:t>
            </a:r>
            <a:endParaRPr sz="2250">
              <a:latin typeface="Times New Roman"/>
              <a:cs typeface="Times New Roman"/>
            </a:endParaRPr>
          </a:p>
          <a:p>
            <a:pPr marL="228600" marR="5080" indent="-215900">
              <a:lnSpc>
                <a:spcPct val="103699"/>
              </a:lnSpc>
              <a:spcBef>
                <a:spcPts val="900"/>
              </a:spcBef>
              <a:buClr>
                <a:srgbClr val="F81B02"/>
              </a:buClr>
              <a:buSzPct val="111111"/>
              <a:buFont typeface="Trebuchet MS"/>
              <a:buChar char="▪"/>
              <a:tabLst>
                <a:tab pos="228600" algn="l"/>
              </a:tabLst>
            </a:pPr>
            <a:r>
              <a:rPr sz="225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Cherry</a:t>
            </a:r>
            <a:r>
              <a:rPr sz="225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5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red </a:t>
            </a:r>
            <a:r>
              <a:rPr sz="225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colour</a:t>
            </a:r>
            <a:r>
              <a:rPr sz="225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5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–skin,MM,PM</a:t>
            </a:r>
            <a:r>
              <a:rPr sz="225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5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staining, </a:t>
            </a:r>
            <a:r>
              <a:rPr sz="2250" b="1" spc="-5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5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tissues</a:t>
            </a:r>
            <a:r>
              <a:rPr sz="225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5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sz="225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5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internal</a:t>
            </a:r>
            <a:r>
              <a:rPr sz="225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250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organs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70500" y="2546465"/>
            <a:ext cx="6122670" cy="294767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228600" indent="-215900">
              <a:lnSpc>
                <a:spcPct val="100000"/>
              </a:lnSpc>
              <a:spcBef>
                <a:spcPts val="800"/>
              </a:spcBef>
              <a:buClr>
                <a:srgbClr val="F81B02"/>
              </a:buClr>
              <a:buSzPct val="111111"/>
              <a:buFont typeface="Trebuchet MS"/>
              <a:buChar char="▪"/>
              <a:tabLst>
                <a:tab pos="228600" algn="l"/>
              </a:tabLst>
            </a:pPr>
            <a:r>
              <a:rPr sz="2250" spc="10" dirty="0">
                <a:latin typeface="Times New Roman"/>
                <a:cs typeface="Times New Roman"/>
              </a:rPr>
              <a:t>Usually</a:t>
            </a:r>
            <a:r>
              <a:rPr sz="2250" spc="5" dirty="0">
                <a:latin typeface="Times New Roman"/>
                <a:cs typeface="Times New Roman"/>
              </a:rPr>
              <a:t> it</a:t>
            </a:r>
            <a:r>
              <a:rPr sz="2250" spc="10" dirty="0">
                <a:latin typeface="Times New Roman"/>
                <a:cs typeface="Times New Roman"/>
              </a:rPr>
              <a:t> </a:t>
            </a:r>
            <a:r>
              <a:rPr sz="2250" spc="5" dirty="0">
                <a:latin typeface="Times New Roman"/>
                <a:cs typeface="Times New Roman"/>
              </a:rPr>
              <a:t>is associated</a:t>
            </a:r>
            <a:r>
              <a:rPr sz="2250" spc="10" dirty="0">
                <a:latin typeface="Times New Roman"/>
                <a:cs typeface="Times New Roman"/>
              </a:rPr>
              <a:t> with </a:t>
            </a:r>
            <a:r>
              <a:rPr sz="2250" spc="15" dirty="0">
                <a:latin typeface="Times New Roman"/>
                <a:cs typeface="Times New Roman"/>
              </a:rPr>
              <a:t>COHb</a:t>
            </a:r>
            <a:r>
              <a:rPr sz="2250" spc="5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level,&gt;30%CO</a:t>
            </a:r>
            <a:endParaRPr sz="2250">
              <a:latin typeface="Times New Roman"/>
              <a:cs typeface="Times New Roman"/>
            </a:endParaRPr>
          </a:p>
          <a:p>
            <a:pPr marL="228600" marR="104775" indent="-215900">
              <a:lnSpc>
                <a:spcPct val="103699"/>
              </a:lnSpc>
              <a:spcBef>
                <a:spcPts val="900"/>
              </a:spcBef>
              <a:buClr>
                <a:srgbClr val="F81B02"/>
              </a:buClr>
              <a:buSzPct val="111111"/>
              <a:buFont typeface="Trebuchet MS"/>
              <a:buChar char="▪"/>
              <a:tabLst>
                <a:tab pos="228600" algn="l"/>
              </a:tabLst>
            </a:pPr>
            <a:r>
              <a:rPr sz="2250" spc="10" dirty="0">
                <a:latin typeface="Times New Roman"/>
                <a:cs typeface="Times New Roman"/>
              </a:rPr>
              <a:t>In dark</a:t>
            </a:r>
            <a:r>
              <a:rPr sz="2250" spc="15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skinned </a:t>
            </a:r>
            <a:r>
              <a:rPr sz="2250" spc="5" dirty="0">
                <a:latin typeface="Times New Roman"/>
                <a:cs typeface="Times New Roman"/>
              </a:rPr>
              <a:t>individuals,fingernail</a:t>
            </a:r>
            <a:r>
              <a:rPr sz="2250" spc="15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beds can</a:t>
            </a:r>
            <a:r>
              <a:rPr sz="2250" spc="15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be </a:t>
            </a:r>
            <a:r>
              <a:rPr sz="2250" spc="-545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examined</a:t>
            </a:r>
            <a:endParaRPr sz="2250">
              <a:latin typeface="Times New Roman"/>
              <a:cs typeface="Times New Roman"/>
            </a:endParaRPr>
          </a:p>
          <a:p>
            <a:pPr marL="228600" indent="-215900">
              <a:lnSpc>
                <a:spcPct val="100000"/>
              </a:lnSpc>
              <a:spcBef>
                <a:spcPts val="1100"/>
              </a:spcBef>
              <a:buClr>
                <a:srgbClr val="F81B02"/>
              </a:buClr>
              <a:buSzPct val="111111"/>
              <a:buFont typeface="Trebuchet MS"/>
              <a:buChar char="▪"/>
              <a:tabLst>
                <a:tab pos="228600" algn="l"/>
              </a:tabLst>
            </a:pPr>
            <a:r>
              <a:rPr sz="2250" spc="10" dirty="0">
                <a:latin typeface="Times New Roman"/>
                <a:cs typeface="Times New Roman"/>
              </a:rPr>
              <a:t>Fine</a:t>
            </a:r>
            <a:r>
              <a:rPr sz="2250" spc="-15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froth</a:t>
            </a:r>
            <a:r>
              <a:rPr sz="2250" spc="-15" dirty="0">
                <a:latin typeface="Times New Roman"/>
                <a:cs typeface="Times New Roman"/>
              </a:rPr>
              <a:t> </a:t>
            </a:r>
            <a:r>
              <a:rPr sz="2250" spc="5" dirty="0">
                <a:latin typeface="Times New Roman"/>
                <a:cs typeface="Times New Roman"/>
              </a:rPr>
              <a:t>at</a:t>
            </a:r>
            <a:r>
              <a:rPr sz="2250" spc="-10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nostrils/mouth</a:t>
            </a:r>
            <a:endParaRPr sz="2250">
              <a:latin typeface="Times New Roman"/>
              <a:cs typeface="Times New Roman"/>
            </a:endParaRPr>
          </a:p>
          <a:p>
            <a:pPr marL="228600" marR="530860" indent="-215900">
              <a:lnSpc>
                <a:spcPct val="103699"/>
              </a:lnSpc>
              <a:spcBef>
                <a:spcPts val="900"/>
              </a:spcBef>
              <a:buClr>
                <a:srgbClr val="F81B02"/>
              </a:buClr>
              <a:buSzPct val="111111"/>
              <a:buFont typeface="Trebuchet MS"/>
              <a:buChar char="▪"/>
              <a:tabLst>
                <a:tab pos="228600" algn="l"/>
              </a:tabLst>
            </a:pPr>
            <a:r>
              <a:rPr sz="2250" spc="5" dirty="0">
                <a:latin typeface="Times New Roman"/>
                <a:cs typeface="Times New Roman"/>
              </a:rPr>
              <a:t>Blisters </a:t>
            </a:r>
            <a:r>
              <a:rPr sz="2250" spc="10" dirty="0">
                <a:latin typeface="Times New Roman"/>
                <a:cs typeface="Times New Roman"/>
              </a:rPr>
              <a:t>of skin over dependent </a:t>
            </a:r>
            <a:r>
              <a:rPr sz="2250" spc="5" dirty="0">
                <a:latin typeface="Times New Roman"/>
                <a:cs typeface="Times New Roman"/>
              </a:rPr>
              <a:t>areas </a:t>
            </a:r>
            <a:r>
              <a:rPr sz="2250" spc="10" dirty="0">
                <a:latin typeface="Times New Roman"/>
                <a:cs typeface="Times New Roman"/>
              </a:rPr>
              <a:t>or </a:t>
            </a:r>
            <a:r>
              <a:rPr sz="2250" spc="15" dirty="0">
                <a:latin typeface="Times New Roman"/>
                <a:cs typeface="Times New Roman"/>
              </a:rPr>
              <a:t>bony </a:t>
            </a:r>
            <a:r>
              <a:rPr sz="2250" spc="20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pressure</a:t>
            </a:r>
            <a:r>
              <a:rPr sz="2250" spc="15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points</a:t>
            </a:r>
            <a:r>
              <a:rPr sz="2250" spc="15" dirty="0">
                <a:latin typeface="Times New Roman"/>
                <a:cs typeface="Times New Roman"/>
              </a:rPr>
              <a:t> </a:t>
            </a:r>
            <a:r>
              <a:rPr sz="2250" spc="5" dirty="0">
                <a:latin typeface="Times New Roman"/>
                <a:cs typeface="Times New Roman"/>
              </a:rPr>
              <a:t>like</a:t>
            </a:r>
            <a:r>
              <a:rPr sz="2250" spc="20" dirty="0">
                <a:latin typeface="Times New Roman"/>
                <a:cs typeface="Times New Roman"/>
              </a:rPr>
              <a:t> </a:t>
            </a:r>
            <a:r>
              <a:rPr sz="2250" spc="5" dirty="0">
                <a:latin typeface="Times New Roman"/>
                <a:cs typeface="Times New Roman"/>
              </a:rPr>
              <a:t>buttocks,calves,wrists</a:t>
            </a:r>
            <a:r>
              <a:rPr sz="2250" spc="15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and </a:t>
            </a:r>
            <a:r>
              <a:rPr sz="2250" spc="-545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knees</a:t>
            </a:r>
            <a:r>
              <a:rPr sz="2250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due</a:t>
            </a:r>
            <a:r>
              <a:rPr sz="2250" spc="5" dirty="0">
                <a:latin typeface="Times New Roman"/>
                <a:cs typeface="Times New Roman"/>
              </a:rPr>
              <a:t> to </a:t>
            </a:r>
            <a:r>
              <a:rPr sz="2250" spc="10" dirty="0">
                <a:latin typeface="Times New Roman"/>
                <a:cs typeface="Times New Roman"/>
              </a:rPr>
              <a:t>cutaneous</a:t>
            </a:r>
            <a:r>
              <a:rPr sz="2250" dirty="0">
                <a:latin typeface="Times New Roman"/>
                <a:cs typeface="Times New Roman"/>
              </a:rPr>
              <a:t> </a:t>
            </a:r>
            <a:r>
              <a:rPr sz="2250" spc="10" dirty="0">
                <a:latin typeface="Times New Roman"/>
                <a:cs typeface="Times New Roman"/>
              </a:rPr>
              <a:t>edema</a:t>
            </a:r>
            <a:endParaRPr sz="22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2984500"/>
            <a:ext cx="3009900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711200" marR="17780" indent="-698500">
              <a:lnSpc>
                <a:spcPts val="4100"/>
              </a:lnSpc>
              <a:spcBef>
                <a:spcPts val="820"/>
              </a:spcBef>
            </a:pPr>
            <a:r>
              <a:rPr sz="4000" spc="-204" dirty="0">
                <a:solidFill>
                  <a:srgbClr val="FFFEFF"/>
                </a:solidFill>
                <a:latin typeface="Arial"/>
                <a:cs typeface="Arial"/>
              </a:rPr>
              <a:t>Cher</a:t>
            </a:r>
            <a:r>
              <a:rPr sz="4000" spc="-135" dirty="0">
                <a:solidFill>
                  <a:srgbClr val="FFFEFF"/>
                </a:solidFill>
                <a:latin typeface="Arial"/>
                <a:cs typeface="Arial"/>
              </a:rPr>
              <a:t>r</a:t>
            </a:r>
            <a:r>
              <a:rPr sz="4000" dirty="0">
                <a:solidFill>
                  <a:srgbClr val="FFFEFF"/>
                </a:solidFill>
                <a:latin typeface="Arial"/>
                <a:cs typeface="Arial"/>
              </a:rPr>
              <a:t>y</a:t>
            </a:r>
            <a:r>
              <a:rPr sz="4000" spc="-4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275" dirty="0">
                <a:solidFill>
                  <a:srgbClr val="FFFEFF"/>
                </a:solidFill>
                <a:latin typeface="Arial"/>
                <a:cs typeface="Arial"/>
              </a:rPr>
              <a:t>r</a:t>
            </a:r>
            <a:r>
              <a:rPr sz="4000" spc="-95" dirty="0">
                <a:solidFill>
                  <a:srgbClr val="FFFEFF"/>
                </a:solidFill>
                <a:latin typeface="Arial"/>
                <a:cs typeface="Arial"/>
              </a:rPr>
              <a:t>e</a:t>
            </a:r>
            <a:r>
              <a:rPr sz="4000" spc="105" dirty="0">
                <a:solidFill>
                  <a:srgbClr val="FFFEFF"/>
                </a:solidFill>
                <a:latin typeface="Arial"/>
                <a:cs typeface="Arial"/>
              </a:rPr>
              <a:t>d</a:t>
            </a:r>
            <a:r>
              <a:rPr sz="4000" spc="-4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280" dirty="0">
                <a:solidFill>
                  <a:srgbClr val="FFFEFF"/>
                </a:solidFill>
                <a:latin typeface="Arial"/>
                <a:cs typeface="Arial"/>
              </a:rPr>
              <a:t>PM  </a:t>
            </a:r>
            <a:r>
              <a:rPr sz="4000" spc="-175" dirty="0">
                <a:solidFill>
                  <a:srgbClr val="FFFEFF"/>
                </a:solidFill>
                <a:latin typeface="Arial"/>
                <a:cs typeface="Arial"/>
              </a:rPr>
              <a:t>staining</a:t>
            </a:r>
            <a:endParaRPr sz="40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18100" y="1394571"/>
            <a:ext cx="6281737" cy="40656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9200" y="2984500"/>
            <a:ext cx="2860675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82700" marR="17780" indent="-1270000">
              <a:lnSpc>
                <a:spcPts val="4100"/>
              </a:lnSpc>
              <a:spcBef>
                <a:spcPts val="820"/>
              </a:spcBef>
            </a:pPr>
            <a:r>
              <a:rPr sz="4000" spc="-305" dirty="0">
                <a:solidFill>
                  <a:srgbClr val="FFFEFF"/>
                </a:solidFill>
                <a:latin typeface="Arial"/>
                <a:cs typeface="Arial"/>
              </a:rPr>
              <a:t>ASPHYXIANT  </a:t>
            </a:r>
            <a:r>
              <a:rPr sz="4000" spc="-225" dirty="0">
                <a:solidFill>
                  <a:srgbClr val="FFFEFF"/>
                </a:solidFill>
                <a:latin typeface="Arial"/>
                <a:cs typeface="Arial"/>
              </a:rPr>
              <a:t>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1513609"/>
            <a:ext cx="6112510" cy="3754754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Asphyxiants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deprive the 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body of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oxygen.</a:t>
            </a:r>
            <a:endParaRPr sz="2400">
              <a:latin typeface="Times New Roman"/>
              <a:cs typeface="Times New Roman"/>
            </a:endParaRPr>
          </a:p>
          <a:p>
            <a:pPr marL="266700" marR="293370" indent="-228600">
              <a:lnSpc>
                <a:spcPct val="111100"/>
              </a:lnSpc>
              <a:spcBef>
                <a:spcPts val="10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Simple asphyxiants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displace oxygen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from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 the </a:t>
            </a:r>
            <a:r>
              <a:rPr sz="2400" spc="-58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lungs</a:t>
            </a:r>
            <a:endParaRPr sz="2400">
              <a:latin typeface="Times New Roman"/>
              <a:cs typeface="Times New Roman"/>
            </a:endParaRPr>
          </a:p>
          <a:p>
            <a:pPr marL="266700" marR="40005" indent="-228600">
              <a:lnSpc>
                <a:spcPct val="111100"/>
              </a:lnSpc>
              <a:spcBef>
                <a:spcPts val="11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systemic asphyxiants</a:t>
            </a:r>
            <a:r>
              <a:rPr sz="24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interfere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with</a:t>
            </a:r>
            <a:r>
              <a:rPr sz="24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transport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of </a:t>
            </a:r>
            <a:r>
              <a:rPr sz="2400" spc="-58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oxygen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by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hemoglobin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or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with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mitochondrial 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oxidative</a:t>
            </a:r>
            <a:r>
              <a:rPr sz="24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phosphorylation.</a:t>
            </a:r>
            <a:endParaRPr sz="2400">
              <a:latin typeface="Times New Roman"/>
              <a:cs typeface="Times New Roman"/>
            </a:endParaRPr>
          </a:p>
          <a:p>
            <a:pPr marL="266700" marR="30480" indent="-228600">
              <a:lnSpc>
                <a:spcPct val="111100"/>
              </a:lnSpc>
              <a:spcBef>
                <a:spcPts val="10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Asphyxiants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may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be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gases,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liquids,</a:t>
            </a:r>
            <a:r>
              <a:rPr sz="2400" spc="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or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solids,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or </a:t>
            </a:r>
            <a:r>
              <a:rPr sz="2400" spc="-58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their metabolites.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53985" y="803275"/>
            <a:ext cx="5209966" cy="5248275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56200" y="876946"/>
            <a:ext cx="6209030" cy="4935855"/>
          </a:xfrm>
          <a:prstGeom prst="rect">
            <a:avLst/>
          </a:prstGeom>
        </p:spPr>
        <p:txBody>
          <a:bodyPr vert="horz" wrap="square" lIns="0" tIns="151765" rIns="0" bIns="0" rtlCol="0">
            <a:spAutoFit/>
          </a:bodyPr>
          <a:lstStyle/>
          <a:p>
            <a:pPr marL="228600" indent="-215900">
              <a:lnSpc>
                <a:spcPct val="100000"/>
              </a:lnSpc>
              <a:spcBef>
                <a:spcPts val="1195"/>
              </a:spcBef>
              <a:buClr>
                <a:srgbClr val="F81B02"/>
              </a:buClr>
              <a:buSzPct val="110869"/>
              <a:buFont typeface="Trebuchet MS"/>
              <a:buChar char="▪"/>
              <a:tabLst>
                <a:tab pos="228600" algn="l"/>
              </a:tabLst>
            </a:pPr>
            <a:r>
              <a:rPr sz="2300" b="1" spc="10" dirty="0">
                <a:latin typeface="Times New Roman"/>
                <a:cs typeface="Times New Roman"/>
              </a:rPr>
              <a:t>Internal</a:t>
            </a:r>
            <a:endParaRPr sz="2300">
              <a:latin typeface="Times New Roman"/>
              <a:cs typeface="Times New Roman"/>
            </a:endParaRPr>
          </a:p>
          <a:p>
            <a:pPr marL="228600" indent="-215900">
              <a:lnSpc>
                <a:spcPct val="100000"/>
              </a:lnSpc>
              <a:spcBef>
                <a:spcPts val="1440"/>
              </a:spcBef>
              <a:buClr>
                <a:srgbClr val="F81B02"/>
              </a:buClr>
              <a:buSzPct val="110869"/>
              <a:buFont typeface="Trebuchet MS"/>
              <a:buChar char="▪"/>
              <a:tabLst>
                <a:tab pos="228600" algn="l"/>
              </a:tabLst>
            </a:pPr>
            <a:r>
              <a:rPr sz="2300" spc="10" dirty="0">
                <a:latin typeface="Times New Roman"/>
                <a:cs typeface="Times New Roman"/>
              </a:rPr>
              <a:t>Cherry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red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colour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of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blood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and</a:t>
            </a:r>
            <a:r>
              <a:rPr sz="2300" spc="-5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tissues</a:t>
            </a:r>
            <a:endParaRPr sz="2300">
              <a:latin typeface="Times New Roman"/>
              <a:cs typeface="Times New Roman"/>
            </a:endParaRPr>
          </a:p>
          <a:p>
            <a:pPr marL="228600" indent="-215900">
              <a:lnSpc>
                <a:spcPct val="100000"/>
              </a:lnSpc>
              <a:spcBef>
                <a:spcPts val="1440"/>
              </a:spcBef>
              <a:buClr>
                <a:srgbClr val="F81B02"/>
              </a:buClr>
              <a:buSzPct val="110869"/>
              <a:buFont typeface="Trebuchet MS"/>
              <a:buChar char="▪"/>
              <a:tabLst>
                <a:tab pos="228600" algn="l"/>
              </a:tabLst>
            </a:pPr>
            <a:r>
              <a:rPr sz="2300" spc="10" dirty="0">
                <a:latin typeface="Times New Roman"/>
                <a:cs typeface="Times New Roman"/>
              </a:rPr>
              <a:t>Pulmonary</a:t>
            </a:r>
            <a:r>
              <a:rPr sz="2300" spc="-15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oedema</a:t>
            </a:r>
            <a:r>
              <a:rPr sz="2300" spc="-135" dirty="0">
                <a:latin typeface="Times New Roman"/>
                <a:cs typeface="Times New Roman"/>
              </a:rPr>
              <a:t> </a:t>
            </a:r>
            <a:r>
              <a:rPr sz="2300" spc="15" dirty="0">
                <a:latin typeface="Times New Roman"/>
                <a:cs typeface="Times New Roman"/>
              </a:rPr>
              <a:t>And</a:t>
            </a:r>
            <a:r>
              <a:rPr sz="2300" spc="-10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congestion</a:t>
            </a:r>
            <a:endParaRPr sz="2300">
              <a:latin typeface="Times New Roman"/>
              <a:cs typeface="Times New Roman"/>
            </a:endParaRPr>
          </a:p>
          <a:p>
            <a:pPr marL="228600" marR="218440" indent="-215900">
              <a:lnSpc>
                <a:spcPct val="115900"/>
              </a:lnSpc>
              <a:spcBef>
                <a:spcPts val="1000"/>
              </a:spcBef>
              <a:buClr>
                <a:srgbClr val="F81B02"/>
              </a:buClr>
              <a:buSzPct val="110869"/>
              <a:buFont typeface="Trebuchet MS"/>
              <a:buChar char="▪"/>
              <a:tabLst>
                <a:tab pos="228600" algn="l"/>
              </a:tabLst>
            </a:pPr>
            <a:r>
              <a:rPr sz="2300" spc="10" dirty="0">
                <a:latin typeface="Times New Roman"/>
                <a:cs typeface="Times New Roman"/>
              </a:rPr>
              <a:t>Heart– </a:t>
            </a:r>
            <a:r>
              <a:rPr sz="2300" spc="5" dirty="0">
                <a:latin typeface="Times New Roman"/>
                <a:cs typeface="Times New Roman"/>
              </a:rPr>
              <a:t>lesions </a:t>
            </a:r>
            <a:r>
              <a:rPr sz="2300" spc="10" dirty="0">
                <a:latin typeface="Times New Roman"/>
                <a:cs typeface="Times New Roman"/>
              </a:rPr>
              <a:t>vary from </a:t>
            </a:r>
            <a:r>
              <a:rPr sz="2300" spc="5" dirty="0">
                <a:latin typeface="Times New Roman"/>
                <a:cs typeface="Times New Roman"/>
              </a:rPr>
              <a:t>petechiae </a:t>
            </a:r>
            <a:r>
              <a:rPr sz="2300" spc="10" dirty="0">
                <a:latin typeface="Times New Roman"/>
                <a:cs typeface="Times New Roman"/>
              </a:rPr>
              <a:t>haemorrhage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to</a:t>
            </a:r>
            <a:r>
              <a:rPr sz="2300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myocardial</a:t>
            </a:r>
            <a:r>
              <a:rPr sz="2300" spc="5" dirty="0">
                <a:latin typeface="Times New Roman"/>
                <a:cs typeface="Times New Roman"/>
              </a:rPr>
              <a:t> necrosis</a:t>
            </a:r>
            <a:endParaRPr sz="2300">
              <a:latin typeface="Times New Roman"/>
              <a:cs typeface="Times New Roman"/>
            </a:endParaRPr>
          </a:p>
          <a:p>
            <a:pPr marL="228600" indent="-215900">
              <a:lnSpc>
                <a:spcPct val="100000"/>
              </a:lnSpc>
              <a:spcBef>
                <a:spcPts val="1440"/>
              </a:spcBef>
              <a:buClr>
                <a:srgbClr val="F81B02"/>
              </a:buClr>
              <a:buSzPct val="110869"/>
              <a:buFont typeface="Trebuchet MS"/>
              <a:buChar char="▪"/>
              <a:tabLst>
                <a:tab pos="228600" algn="l"/>
              </a:tabLst>
            </a:pPr>
            <a:r>
              <a:rPr sz="2300" spc="10" dirty="0">
                <a:latin typeface="Times New Roman"/>
                <a:cs typeface="Times New Roman"/>
              </a:rPr>
              <a:t>Cerebral</a:t>
            </a:r>
            <a:r>
              <a:rPr sz="2300" spc="-35" dirty="0">
                <a:latin typeface="Times New Roman"/>
                <a:cs typeface="Times New Roman"/>
              </a:rPr>
              <a:t> </a:t>
            </a:r>
            <a:r>
              <a:rPr sz="2300" spc="10" dirty="0">
                <a:latin typeface="Times New Roman"/>
                <a:cs typeface="Times New Roman"/>
              </a:rPr>
              <a:t>oedema</a:t>
            </a:r>
            <a:endParaRPr sz="2300">
              <a:latin typeface="Times New Roman"/>
              <a:cs typeface="Times New Roman"/>
            </a:endParaRPr>
          </a:p>
          <a:p>
            <a:pPr marL="228600" marR="5080" indent="-215900">
              <a:lnSpc>
                <a:spcPct val="115900"/>
              </a:lnSpc>
              <a:spcBef>
                <a:spcPts val="1000"/>
              </a:spcBef>
              <a:buClr>
                <a:srgbClr val="F81B02"/>
              </a:buClr>
              <a:buSzPct val="110869"/>
              <a:buFont typeface="Trebuchet MS"/>
              <a:buChar char="▪"/>
              <a:tabLst>
                <a:tab pos="228600" algn="l"/>
              </a:tabLst>
            </a:pPr>
            <a:r>
              <a:rPr sz="2300" spc="10" dirty="0">
                <a:latin typeface="Times New Roman"/>
                <a:cs typeface="Times New Roman"/>
              </a:rPr>
              <a:t>Punctiform haemorrhage and </a:t>
            </a:r>
            <a:r>
              <a:rPr sz="2300" spc="5" dirty="0">
                <a:latin typeface="Times New Roman"/>
                <a:cs typeface="Times New Roman"/>
              </a:rPr>
              <a:t>softening </a:t>
            </a:r>
            <a:r>
              <a:rPr sz="2300" spc="10" dirty="0">
                <a:latin typeface="Times New Roman"/>
                <a:cs typeface="Times New Roman"/>
              </a:rPr>
              <a:t>of </a:t>
            </a:r>
            <a:r>
              <a:rPr sz="2300" spc="5" dirty="0">
                <a:latin typeface="Times New Roman"/>
                <a:cs typeface="Times New Roman"/>
              </a:rPr>
              <a:t>cerebral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cortex</a:t>
            </a:r>
            <a:r>
              <a:rPr sz="2300" spc="10" dirty="0">
                <a:latin typeface="Times New Roman"/>
                <a:cs typeface="Times New Roman"/>
              </a:rPr>
              <a:t> &amp;corpus</a:t>
            </a:r>
            <a:r>
              <a:rPr sz="2300" spc="15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striatum</a:t>
            </a:r>
            <a:r>
              <a:rPr sz="2300" spc="10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(esply</a:t>
            </a:r>
            <a:r>
              <a:rPr sz="2300" spc="15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in</a:t>
            </a:r>
            <a:r>
              <a:rPr sz="2300" spc="10" dirty="0">
                <a:latin typeface="Times New Roman"/>
                <a:cs typeface="Times New Roman"/>
              </a:rPr>
              <a:t> globus</a:t>
            </a:r>
            <a:r>
              <a:rPr sz="2300" spc="15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pallidus)</a:t>
            </a:r>
            <a:endParaRPr sz="2300">
              <a:latin typeface="Times New Roman"/>
              <a:cs typeface="Times New Roman"/>
            </a:endParaRPr>
          </a:p>
          <a:p>
            <a:pPr marL="228600" marR="430530" indent="-215900">
              <a:lnSpc>
                <a:spcPct val="115900"/>
              </a:lnSpc>
              <a:spcBef>
                <a:spcPts val="1000"/>
              </a:spcBef>
              <a:buClr>
                <a:srgbClr val="F81B02"/>
              </a:buClr>
              <a:buSzPct val="110869"/>
              <a:buFont typeface="Trebuchet MS"/>
              <a:buChar char="▪"/>
              <a:tabLst>
                <a:tab pos="228600" algn="l"/>
              </a:tabLst>
            </a:pPr>
            <a:r>
              <a:rPr sz="2300" spc="10" dirty="0">
                <a:latin typeface="Times New Roman"/>
                <a:cs typeface="Times New Roman"/>
              </a:rPr>
              <a:t>Necrosis </a:t>
            </a:r>
            <a:r>
              <a:rPr sz="2300" spc="20" dirty="0">
                <a:latin typeface="Times New Roman"/>
                <a:cs typeface="Times New Roman"/>
              </a:rPr>
              <a:t>&amp; </a:t>
            </a:r>
            <a:r>
              <a:rPr sz="2300" spc="5" dirty="0">
                <a:latin typeface="Times New Roman"/>
                <a:cs typeface="Times New Roman"/>
              </a:rPr>
              <a:t>cavitation </a:t>
            </a:r>
            <a:r>
              <a:rPr sz="2300" spc="10" dirty="0">
                <a:latin typeface="Times New Roman"/>
                <a:cs typeface="Times New Roman"/>
              </a:rPr>
              <a:t>of </a:t>
            </a:r>
            <a:r>
              <a:rPr sz="2300" spc="5" dirty="0">
                <a:latin typeface="Times New Roman"/>
                <a:cs typeface="Times New Roman"/>
              </a:rPr>
              <a:t>basal </a:t>
            </a:r>
            <a:r>
              <a:rPr sz="2300" spc="10" dirty="0">
                <a:latin typeface="Times New Roman"/>
                <a:cs typeface="Times New Roman"/>
              </a:rPr>
              <a:t>ganglia&amp;globus </a:t>
            </a:r>
            <a:r>
              <a:rPr sz="2300" spc="-560" dirty="0">
                <a:latin typeface="Times New Roman"/>
                <a:cs typeface="Times New Roman"/>
              </a:rPr>
              <a:t> </a:t>
            </a:r>
            <a:r>
              <a:rPr sz="2300" spc="5" dirty="0">
                <a:latin typeface="Times New Roman"/>
                <a:cs typeface="Times New Roman"/>
              </a:rPr>
              <a:t>pallidus</a:t>
            </a:r>
            <a:endParaRPr sz="2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5400" y="3251200"/>
            <a:ext cx="26987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90" dirty="0">
                <a:solidFill>
                  <a:srgbClr val="FFFEFF"/>
                </a:solidFill>
                <a:latin typeface="Arial"/>
                <a:cs typeface="Arial"/>
              </a:rPr>
              <a:t>TREATMENT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1889760"/>
            <a:ext cx="6069330" cy="2990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marR="30480" indent="-228600">
              <a:lnSpc>
                <a:spcPct val="111100"/>
              </a:lnSpc>
              <a:spcBef>
                <a:spcPts val="1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First aid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remove the victim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5" dirty="0">
                <a:latin typeface="Times New Roman"/>
                <a:cs typeface="Times New Roman"/>
              </a:rPr>
              <a:t> source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exposure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Begin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CPR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needed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100%oxygen</a:t>
            </a:r>
            <a:r>
              <a:rPr sz="2400" dirty="0">
                <a:latin typeface="Times New Roman"/>
                <a:cs typeface="Times New Roman"/>
              </a:rPr>
              <a:t> By a</a:t>
            </a:r>
            <a:r>
              <a:rPr sz="2400" spc="-5" dirty="0">
                <a:latin typeface="Times New Roman"/>
                <a:cs typeface="Times New Roman"/>
              </a:rPr>
              <a:t> tight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fitting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oxygen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mask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Hyperbaric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oxygen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Electrolyte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balance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56200" y="2562860"/>
            <a:ext cx="5898515" cy="165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11100"/>
              </a:lnSpc>
              <a:spcBef>
                <a:spcPts val="1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Hyperbaric oxygen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 a</a:t>
            </a:r>
            <a:r>
              <a:rPr sz="2400" spc="-5" dirty="0">
                <a:latin typeface="Times New Roman"/>
                <a:cs typeface="Times New Roman"/>
              </a:rPr>
              <a:t> treatment in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which</a:t>
            </a:r>
            <a:r>
              <a:rPr sz="2400" dirty="0">
                <a:latin typeface="Times New Roman"/>
                <a:cs typeface="Times New Roman"/>
              </a:rPr>
              <a:t> a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patient breathes </a:t>
            </a:r>
            <a:r>
              <a:rPr sz="2400" dirty="0">
                <a:latin typeface="Times New Roman"/>
                <a:cs typeface="Times New Roman"/>
              </a:rPr>
              <a:t>100% </a:t>
            </a:r>
            <a:r>
              <a:rPr sz="2400" spc="-5" dirty="0">
                <a:latin typeface="Times New Roman"/>
                <a:cs typeface="Times New Roman"/>
              </a:rPr>
              <a:t>oxygen intermittently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while inside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treatment chamber at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pressure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higher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at sea level pressure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(ie,</a:t>
            </a:r>
            <a:r>
              <a:rPr sz="2400" dirty="0">
                <a:latin typeface="Times New Roman"/>
                <a:cs typeface="Times New Roman"/>
              </a:rPr>
              <a:t> &gt;1 </a:t>
            </a:r>
            <a:r>
              <a:rPr sz="2400" spc="-5" dirty="0">
                <a:latin typeface="Times New Roman"/>
                <a:cs typeface="Times New Roman"/>
              </a:rPr>
              <a:t>atm).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2730500"/>
            <a:ext cx="3002280" cy="166370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700" marR="17780" indent="1905" algn="ctr">
              <a:lnSpc>
                <a:spcPct val="84400"/>
              </a:lnSpc>
              <a:spcBef>
                <a:spcPts val="844"/>
              </a:spcBef>
            </a:pPr>
            <a:r>
              <a:rPr sz="4000" spc="-250" dirty="0">
                <a:solidFill>
                  <a:srgbClr val="FFFEFF"/>
                </a:solidFill>
                <a:latin typeface="Arial"/>
                <a:cs typeface="Arial"/>
              </a:rPr>
              <a:t>MEDICOLEG </a:t>
            </a:r>
            <a:r>
              <a:rPr sz="4000" spc="-245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204" dirty="0">
                <a:solidFill>
                  <a:srgbClr val="FFFEFF"/>
                </a:solidFill>
                <a:latin typeface="Arial"/>
                <a:cs typeface="Arial"/>
              </a:rPr>
              <a:t>AL </a:t>
            </a:r>
            <a:r>
              <a:rPr sz="4000" spc="-2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290" dirty="0">
                <a:solidFill>
                  <a:srgbClr val="FFFEFF"/>
                </a:solidFill>
                <a:latin typeface="Arial"/>
                <a:cs typeface="Arial"/>
              </a:rPr>
              <a:t>IMPO</a:t>
            </a:r>
            <a:r>
              <a:rPr sz="4000" spc="-375" dirty="0">
                <a:solidFill>
                  <a:srgbClr val="FFFEFF"/>
                </a:solidFill>
                <a:latin typeface="Arial"/>
                <a:cs typeface="Arial"/>
              </a:rPr>
              <a:t>R</a:t>
            </a:r>
            <a:r>
              <a:rPr sz="4000" spc="-790" dirty="0">
                <a:solidFill>
                  <a:srgbClr val="FFFEFF"/>
                </a:solidFill>
                <a:latin typeface="Arial"/>
                <a:cs typeface="Arial"/>
              </a:rPr>
              <a:t>T</a:t>
            </a:r>
            <a:r>
              <a:rPr sz="4000" spc="-260" dirty="0">
                <a:solidFill>
                  <a:srgbClr val="FFFEFF"/>
                </a:solidFill>
                <a:latin typeface="Arial"/>
                <a:cs typeface="Arial"/>
              </a:rPr>
              <a:t>ANCE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1653309"/>
            <a:ext cx="6035675" cy="2941955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Common mode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suicidal poisoning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Accidental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also common</a:t>
            </a:r>
            <a:r>
              <a:rPr sz="2400" dirty="0">
                <a:latin typeface="Times New Roman"/>
                <a:cs typeface="Times New Roman"/>
              </a:rPr>
              <a:t> from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 sources</a:t>
            </a:r>
            <a:endParaRPr sz="2400">
              <a:latin typeface="Times New Roman"/>
              <a:cs typeface="Times New Roman"/>
            </a:endParaRPr>
          </a:p>
          <a:p>
            <a:pPr marL="266700" marR="225425" indent="-228600">
              <a:lnSpc>
                <a:spcPct val="111100"/>
              </a:lnSpc>
              <a:spcBef>
                <a:spcPts val="10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Unintentional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fatalities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occur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stationary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vehicles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5" dirty="0">
                <a:latin typeface="Times New Roman"/>
                <a:cs typeface="Times New Roman"/>
              </a:rPr>
              <a:t> malfunctioning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exhaust system</a:t>
            </a:r>
            <a:endParaRPr sz="2400">
              <a:latin typeface="Times New Roman"/>
              <a:cs typeface="Times New Roman"/>
            </a:endParaRPr>
          </a:p>
          <a:p>
            <a:pPr marL="266700" marR="30480" indent="-228600">
              <a:lnSpc>
                <a:spcPct val="111100"/>
              </a:lnSpc>
              <a:spcBef>
                <a:spcPts val="11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Homicide–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uncommon(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Exhaust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fumes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used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poison 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immobilised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person)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30800" y="1750060"/>
            <a:ext cx="6086475" cy="3263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marR="80645" indent="-228600">
              <a:lnSpc>
                <a:spcPct val="111100"/>
              </a:lnSpc>
              <a:spcBef>
                <a:spcPts val="1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victim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</a:t>
            </a:r>
            <a:r>
              <a:rPr sz="2400" spc="-5" dirty="0">
                <a:latin typeface="Times New Roman"/>
                <a:cs typeface="Times New Roman"/>
              </a:rPr>
              <a:t> poisoning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can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5" dirty="0">
                <a:latin typeface="Times New Roman"/>
                <a:cs typeface="Times New Roman"/>
              </a:rPr>
              <a:t> placed in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bed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 simulate natural death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Masochistic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sexual asphyxia may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due</a:t>
            </a:r>
            <a:r>
              <a:rPr sz="2400" spc="-5" dirty="0">
                <a:latin typeface="Times New Roman"/>
                <a:cs typeface="Times New Roman"/>
              </a:rPr>
              <a:t> to</a:t>
            </a:r>
            <a:r>
              <a:rPr sz="2400" dirty="0">
                <a:latin typeface="Times New Roman"/>
                <a:cs typeface="Times New Roman"/>
              </a:rPr>
              <a:t> CO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Heavy smokers have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COHb</a:t>
            </a:r>
            <a:r>
              <a:rPr sz="2400" spc="-5" dirty="0">
                <a:latin typeface="Times New Roman"/>
                <a:cs typeface="Times New Roman"/>
              </a:rPr>
              <a:t> upto </a:t>
            </a:r>
            <a:r>
              <a:rPr sz="2400" dirty="0">
                <a:latin typeface="Times New Roman"/>
                <a:cs typeface="Times New Roman"/>
              </a:rPr>
              <a:t>10%</a:t>
            </a:r>
            <a:endParaRPr sz="2400">
              <a:latin typeface="Times New Roman"/>
              <a:cs typeface="Times New Roman"/>
            </a:endParaRPr>
          </a:p>
          <a:p>
            <a:pPr marL="266700" marR="835025" indent="-228600" algn="just">
              <a:lnSpc>
                <a:spcPct val="112799"/>
              </a:lnSpc>
              <a:spcBef>
                <a:spcPts val="95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dirty="0">
                <a:latin typeface="Times New Roman"/>
                <a:cs typeface="Times New Roman"/>
              </a:rPr>
              <a:t>COHb </a:t>
            </a:r>
            <a:r>
              <a:rPr sz="2400" spc="-5" dirty="0">
                <a:latin typeface="Times New Roman"/>
                <a:cs typeface="Times New Roman"/>
              </a:rPr>
              <a:t>can </a:t>
            </a:r>
            <a:r>
              <a:rPr sz="240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detected even in putrefied/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embalmed </a:t>
            </a:r>
            <a:r>
              <a:rPr sz="2400" spc="-25" dirty="0">
                <a:latin typeface="Times New Roman"/>
                <a:cs typeface="Times New Roman"/>
              </a:rPr>
              <a:t>body,and </a:t>
            </a:r>
            <a:r>
              <a:rPr sz="2400" spc="-40" dirty="0">
                <a:latin typeface="Times New Roman"/>
                <a:cs typeface="Times New Roman"/>
              </a:rPr>
              <a:t>it’s </a:t>
            </a:r>
            <a:r>
              <a:rPr sz="2400" dirty="0">
                <a:latin typeface="Times New Roman"/>
                <a:cs typeface="Times New Roman"/>
              </a:rPr>
              <a:t>not a </a:t>
            </a:r>
            <a:r>
              <a:rPr sz="2400" spc="-5" dirty="0">
                <a:latin typeface="Times New Roman"/>
                <a:cs typeface="Times New Roman"/>
              </a:rPr>
              <a:t>product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putrefaction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0500" y="2476500"/>
            <a:ext cx="2632075" cy="16764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17780" indent="8255" algn="ctr">
              <a:lnSpc>
                <a:spcPts val="4100"/>
              </a:lnSpc>
              <a:spcBef>
                <a:spcPts val="820"/>
              </a:spcBef>
            </a:pPr>
            <a:r>
              <a:rPr sz="4000" spc="-240" dirty="0">
                <a:solidFill>
                  <a:srgbClr val="FFFEFF"/>
                </a:solidFill>
                <a:latin typeface="Arial"/>
                <a:cs typeface="Arial"/>
              </a:rPr>
              <a:t>CARBON </a:t>
            </a:r>
            <a:r>
              <a:rPr sz="4000" spc="-235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265" dirty="0">
                <a:solidFill>
                  <a:srgbClr val="FFFEFF"/>
                </a:solidFill>
                <a:latin typeface="Arial"/>
                <a:cs typeface="Arial"/>
              </a:rPr>
              <a:t>DIOXIDE </a:t>
            </a:r>
            <a:r>
              <a:rPr sz="4000" spc="-26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250" dirty="0">
                <a:solidFill>
                  <a:srgbClr val="FFFEFF"/>
                </a:solidFill>
                <a:latin typeface="Arial"/>
                <a:cs typeface="Arial"/>
              </a:rPr>
              <a:t>POISONING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73700" y="2514600"/>
            <a:ext cx="52736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latin typeface="Times New Roman"/>
                <a:cs typeface="Times New Roman"/>
              </a:rPr>
              <a:t>Simple asphyxiant which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displaces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oxygen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86350" y="952987"/>
            <a:ext cx="6281737" cy="4952027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1900" y="3251200"/>
            <a:ext cx="28238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90" dirty="0">
                <a:solidFill>
                  <a:srgbClr val="FFFEFF"/>
                </a:solidFill>
                <a:latin typeface="Arial"/>
                <a:cs typeface="Arial"/>
              </a:rPr>
              <a:t>PROPERTIES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1742209"/>
            <a:ext cx="5070475" cy="32016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Heavy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Colourless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Odourless</a:t>
            </a:r>
            <a:endParaRPr sz="2400">
              <a:latin typeface="Times New Roman"/>
              <a:cs typeface="Times New Roman"/>
            </a:endParaRPr>
          </a:p>
          <a:p>
            <a:pPr marL="342900" indent="-3048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342900" algn="l"/>
              </a:tabLst>
            </a:pPr>
            <a:r>
              <a:rPr sz="2400" spc="-5" dirty="0">
                <a:latin typeface="Times New Roman"/>
                <a:cs typeface="Times New Roman"/>
              </a:rPr>
              <a:t>Slightly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irritating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gas</a:t>
            </a:r>
            <a:endParaRPr sz="2400">
              <a:latin typeface="Times New Roman"/>
              <a:cs typeface="Times New Roman"/>
            </a:endParaRPr>
          </a:p>
          <a:p>
            <a:pPr marL="342900" indent="-3048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3429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Constituent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atmospheric air(0.04%)</a:t>
            </a:r>
            <a:endParaRPr sz="2400">
              <a:latin typeface="Times New Roman"/>
              <a:cs typeface="Times New Roman"/>
            </a:endParaRPr>
          </a:p>
          <a:p>
            <a:pPr marL="342900" indent="-3048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342900" algn="l"/>
              </a:tabLst>
            </a:pPr>
            <a:r>
              <a:rPr sz="2400" spc="-5" dirty="0">
                <a:latin typeface="Times New Roman"/>
                <a:cs typeface="Times New Roman"/>
              </a:rPr>
              <a:t>Slightly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acidic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taste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11300" y="3251200"/>
            <a:ext cx="22593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30" dirty="0">
                <a:solidFill>
                  <a:srgbClr val="FFFEFF"/>
                </a:solidFill>
                <a:latin typeface="Arial"/>
                <a:cs typeface="Arial"/>
              </a:rPr>
              <a:t>SOURCES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879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Formed</a:t>
            </a:r>
            <a:r>
              <a:rPr spc="-55" dirty="0"/>
              <a:t> </a:t>
            </a:r>
            <a:r>
              <a:rPr spc="-5" dirty="0"/>
              <a:t>during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461518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4615180" algn="l"/>
              </a:tabLst>
            </a:pPr>
            <a:r>
              <a:rPr sz="2400" spc="-5" dirty="0"/>
              <a:t>Respiration</a:t>
            </a:r>
            <a:endParaRPr sz="2400"/>
          </a:p>
          <a:p>
            <a:pPr marL="461518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4615180" algn="l"/>
              </a:tabLst>
            </a:pPr>
            <a:r>
              <a:rPr sz="2400" spc="-5" dirty="0"/>
              <a:t>Combustion</a:t>
            </a:r>
            <a:endParaRPr sz="2400"/>
          </a:p>
          <a:p>
            <a:pPr marL="461518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4615180" algn="l"/>
              </a:tabLst>
            </a:pPr>
            <a:r>
              <a:rPr sz="2400" spc="-5" dirty="0"/>
              <a:t>Fermentation </a:t>
            </a:r>
            <a:r>
              <a:rPr sz="2400" dirty="0"/>
              <a:t>&amp;</a:t>
            </a:r>
            <a:r>
              <a:rPr sz="2400" spc="-10" dirty="0"/>
              <a:t> </a:t>
            </a:r>
            <a:r>
              <a:rPr sz="2400" spc="-5" dirty="0"/>
              <a:t>putrefaction </a:t>
            </a:r>
            <a:r>
              <a:rPr sz="2400" dirty="0"/>
              <a:t>of</a:t>
            </a:r>
            <a:r>
              <a:rPr sz="2400" spc="-5" dirty="0"/>
              <a:t> </a:t>
            </a:r>
            <a:r>
              <a:rPr sz="2400" spc="-10" dirty="0"/>
              <a:t>organic </a:t>
            </a:r>
            <a:r>
              <a:rPr sz="2400" spc="-5" dirty="0"/>
              <a:t>matter</a:t>
            </a:r>
            <a:endParaRPr sz="2400"/>
          </a:p>
          <a:p>
            <a:pPr marL="4615180" indent="-2286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4615180" algn="l"/>
              </a:tabLst>
            </a:pPr>
            <a:r>
              <a:rPr sz="2400" spc="-5" dirty="0"/>
              <a:t>Mine</a:t>
            </a:r>
            <a:r>
              <a:rPr sz="2400" spc="-30" dirty="0"/>
              <a:t> </a:t>
            </a:r>
            <a:r>
              <a:rPr sz="2400" spc="-5" dirty="0"/>
              <a:t>explosion</a:t>
            </a:r>
            <a:endParaRPr sz="2400"/>
          </a:p>
          <a:p>
            <a:pPr marL="461518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4615180" algn="l"/>
              </a:tabLst>
            </a:pPr>
            <a:r>
              <a:rPr sz="2400" spc="-5" dirty="0"/>
              <a:t>Refrigerating</a:t>
            </a:r>
            <a:r>
              <a:rPr sz="2400" spc="-25" dirty="0"/>
              <a:t> </a:t>
            </a:r>
            <a:r>
              <a:rPr sz="2400" spc="-5" dirty="0"/>
              <a:t>plants</a:t>
            </a:r>
            <a:endParaRPr sz="2400"/>
          </a:p>
          <a:p>
            <a:pPr marL="461518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4615180" algn="l"/>
              </a:tabLst>
            </a:pPr>
            <a:r>
              <a:rPr sz="2400" spc="-5" dirty="0"/>
              <a:t>Solid</a:t>
            </a:r>
            <a:r>
              <a:rPr sz="2400" spc="-10" dirty="0"/>
              <a:t> </a:t>
            </a:r>
            <a:r>
              <a:rPr sz="2400" dirty="0"/>
              <a:t>form</a:t>
            </a:r>
            <a:r>
              <a:rPr sz="2400" spc="-15" dirty="0"/>
              <a:t> </a:t>
            </a:r>
            <a:r>
              <a:rPr sz="2400" spc="-5" dirty="0"/>
              <a:t>is </a:t>
            </a:r>
            <a:r>
              <a:rPr sz="2400" dirty="0"/>
              <a:t>known</a:t>
            </a:r>
            <a:r>
              <a:rPr sz="2400" spc="-10" dirty="0"/>
              <a:t> </a:t>
            </a:r>
            <a:r>
              <a:rPr sz="2400" spc="-5" dirty="0"/>
              <a:t>as</a:t>
            </a:r>
            <a:r>
              <a:rPr sz="2400" spc="-10" dirty="0"/>
              <a:t> </a:t>
            </a:r>
            <a:r>
              <a:rPr sz="2400" b="1" spc="-5" dirty="0">
                <a:latin typeface="Times New Roman"/>
                <a:cs typeface="Times New Roman"/>
              </a:rPr>
              <a:t>dry ice</a:t>
            </a:r>
            <a:endParaRPr sz="2400">
              <a:latin typeface="Times New Roman"/>
              <a:cs typeface="Times New Roman"/>
            </a:endParaRPr>
          </a:p>
          <a:p>
            <a:pPr marL="4615180" marR="306705" indent="-228600">
              <a:lnSpc>
                <a:spcPct val="111100"/>
              </a:lnSpc>
              <a:spcBef>
                <a:spcPts val="10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4615180" algn="l"/>
                <a:tab pos="613029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Formed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in	</a:t>
            </a:r>
            <a:r>
              <a:rPr sz="2400" spc="-5" dirty="0"/>
              <a:t>old wells,mine shafts,and damp </a:t>
            </a:r>
            <a:r>
              <a:rPr sz="2400" spc="-585" dirty="0"/>
              <a:t> </a:t>
            </a:r>
            <a:r>
              <a:rPr sz="2400" spc="-5" dirty="0"/>
              <a:t>cellars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30800" y="1475509"/>
            <a:ext cx="5805805" cy="37350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80"/>
              </a:spcBef>
            </a:pPr>
            <a:r>
              <a:rPr sz="2400" b="1" dirty="0">
                <a:solidFill>
                  <a:srgbClr val="333333"/>
                </a:solidFill>
                <a:latin typeface="Times New Roman"/>
                <a:cs typeface="Times New Roman"/>
              </a:rPr>
              <a:t>The</a:t>
            </a:r>
            <a:r>
              <a:rPr sz="2400" b="1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typical</a:t>
            </a:r>
            <a:r>
              <a:rPr sz="2400" b="1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clinical</a:t>
            </a:r>
            <a:r>
              <a:rPr sz="2400" b="1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333333"/>
                </a:solidFill>
                <a:latin typeface="Times New Roman"/>
                <a:cs typeface="Times New Roman"/>
              </a:rPr>
              <a:t>picture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progressive</a:t>
            </a:r>
            <a:r>
              <a:rPr sz="2400" spc="-1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mental status changes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Alteration</a:t>
            </a:r>
            <a:r>
              <a:rPr sz="2400" spc="-2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of</a:t>
            </a:r>
            <a:r>
              <a:rPr sz="2400" spc="-15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breathing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Progressively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abnormal vital signs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Coma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Seizures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Eventually cardiovascular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collapse and</a:t>
            </a:r>
            <a:r>
              <a:rPr sz="240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Times New Roman"/>
                <a:cs typeface="Times New Roman"/>
              </a:rPr>
              <a:t>death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2600" y="3251200"/>
            <a:ext cx="177736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40" dirty="0">
                <a:solidFill>
                  <a:srgbClr val="FFFEFF"/>
                </a:solidFill>
                <a:latin typeface="Arial"/>
                <a:cs typeface="Arial"/>
              </a:rPr>
              <a:t>ACTION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56200" y="2677160"/>
            <a:ext cx="5826125" cy="1416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14599"/>
              </a:lnSpc>
              <a:spcBef>
                <a:spcPts val="1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Pure</a:t>
            </a:r>
            <a:r>
              <a:rPr sz="2400" spc="-5" dirty="0">
                <a:latin typeface="Times New Roman"/>
                <a:cs typeface="Times New Roman"/>
              </a:rPr>
              <a:t> Carbon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dioxide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Wingdings"/>
                <a:cs typeface="Wingdings"/>
              </a:rPr>
              <a:t></a:t>
            </a:r>
            <a:r>
              <a:rPr sz="2400" spc="-5" dirty="0">
                <a:latin typeface="Times New Roman"/>
                <a:cs typeface="Times New Roman"/>
              </a:rPr>
              <a:t>vagal inhibition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along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with glottis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spasm</a:t>
            </a:r>
            <a:r>
              <a:rPr sz="2400" spc="-5" dirty="0">
                <a:latin typeface="Wingdings"/>
                <a:cs typeface="Wingdings"/>
              </a:rPr>
              <a:t></a:t>
            </a:r>
            <a:r>
              <a:rPr sz="2400" spc="-5" dirty="0">
                <a:latin typeface="Times New Roman"/>
                <a:cs typeface="Times New Roman"/>
              </a:rPr>
              <a:t>instant death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All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symptoms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due</a:t>
            </a:r>
            <a:r>
              <a:rPr sz="2400" spc="-5" dirty="0">
                <a:latin typeface="Times New Roman"/>
                <a:cs typeface="Times New Roman"/>
              </a:rPr>
              <a:t> to lack</a:t>
            </a:r>
            <a:r>
              <a:rPr sz="2400" dirty="0">
                <a:latin typeface="Times New Roman"/>
                <a:cs typeface="Times New Roman"/>
              </a:rPr>
              <a:t> of</a:t>
            </a:r>
            <a:r>
              <a:rPr sz="2400" spc="-5" dirty="0">
                <a:latin typeface="Times New Roman"/>
                <a:cs typeface="Times New Roman"/>
              </a:rPr>
              <a:t> oxygen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1100" y="2578100"/>
            <a:ext cx="2917825" cy="1958339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 marR="17780" indent="34925" algn="ctr">
              <a:lnSpc>
                <a:spcPct val="84100"/>
              </a:lnSpc>
              <a:spcBef>
                <a:spcPts val="785"/>
              </a:spcBef>
            </a:pPr>
            <a:r>
              <a:rPr sz="3600" spc="-415" dirty="0">
                <a:solidFill>
                  <a:srgbClr val="FFFEFF"/>
                </a:solidFill>
                <a:latin typeface="Arial"/>
                <a:cs typeface="Arial"/>
              </a:rPr>
              <a:t>FATAL </a:t>
            </a:r>
            <a:r>
              <a:rPr sz="3600" spc="-409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3600" spc="-280" dirty="0">
                <a:solidFill>
                  <a:srgbClr val="FFFEFF"/>
                </a:solidFill>
                <a:latin typeface="Arial"/>
                <a:cs typeface="Arial"/>
              </a:rPr>
              <a:t>CONCENTR</a:t>
            </a:r>
            <a:r>
              <a:rPr sz="3600" spc="-535" dirty="0">
                <a:solidFill>
                  <a:srgbClr val="FFFEFF"/>
                </a:solidFill>
                <a:latin typeface="Arial"/>
                <a:cs typeface="Arial"/>
              </a:rPr>
              <a:t>A</a:t>
            </a:r>
            <a:r>
              <a:rPr sz="3600" spc="-285" dirty="0">
                <a:solidFill>
                  <a:srgbClr val="FFFEFF"/>
                </a:solidFill>
                <a:latin typeface="Arial"/>
                <a:cs typeface="Arial"/>
              </a:rPr>
              <a:t>TI  </a:t>
            </a:r>
            <a:r>
              <a:rPr sz="3600" spc="-204" dirty="0">
                <a:solidFill>
                  <a:srgbClr val="FFFEFF"/>
                </a:solidFill>
                <a:latin typeface="Arial"/>
                <a:cs typeface="Arial"/>
              </a:rPr>
              <a:t>O</a:t>
            </a:r>
            <a:r>
              <a:rPr sz="3600" dirty="0">
                <a:solidFill>
                  <a:srgbClr val="FFFEFF"/>
                </a:solidFill>
                <a:latin typeface="Arial"/>
                <a:cs typeface="Arial"/>
              </a:rPr>
              <a:t>N</a:t>
            </a:r>
            <a:r>
              <a:rPr sz="3600" spc="-4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3600" spc="-204" dirty="0">
                <a:solidFill>
                  <a:srgbClr val="FFFEFF"/>
                </a:solidFill>
                <a:latin typeface="Arial"/>
                <a:cs typeface="Arial"/>
              </a:rPr>
              <a:t>&amp;</a:t>
            </a:r>
            <a:r>
              <a:rPr sz="3600" spc="-600" dirty="0">
                <a:solidFill>
                  <a:srgbClr val="FFFEFF"/>
                </a:solidFill>
                <a:latin typeface="Arial"/>
                <a:cs typeface="Arial"/>
              </a:rPr>
              <a:t>F</a:t>
            </a:r>
            <a:r>
              <a:rPr sz="3600" spc="-535" dirty="0">
                <a:solidFill>
                  <a:srgbClr val="FFFEFF"/>
                </a:solidFill>
                <a:latin typeface="Arial"/>
                <a:cs typeface="Arial"/>
              </a:rPr>
              <a:t>A</a:t>
            </a:r>
            <a:r>
              <a:rPr sz="3600" spc="-735" dirty="0">
                <a:solidFill>
                  <a:srgbClr val="FFFEFF"/>
                </a:solidFill>
                <a:latin typeface="Arial"/>
                <a:cs typeface="Arial"/>
              </a:rPr>
              <a:t>T</a:t>
            </a:r>
            <a:r>
              <a:rPr sz="3600" spc="-210" dirty="0">
                <a:solidFill>
                  <a:srgbClr val="FFFEFF"/>
                </a:solidFill>
                <a:latin typeface="Arial"/>
                <a:cs typeface="Arial"/>
              </a:rPr>
              <a:t>AL  </a:t>
            </a:r>
            <a:r>
              <a:rPr sz="3600" spc="-310" dirty="0">
                <a:solidFill>
                  <a:srgbClr val="FFFEFF"/>
                </a:solidFill>
                <a:latin typeface="Arial"/>
                <a:cs typeface="Arial"/>
              </a:rPr>
              <a:t>PERIOD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2034309"/>
            <a:ext cx="3182620" cy="26555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Fatal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concentration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Minimum–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25-30%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Maximum–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60-80%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FP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Instant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collapse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&amp;death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6200" y="2984500"/>
            <a:ext cx="2600960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17780" indent="368300">
              <a:lnSpc>
                <a:spcPts val="4100"/>
              </a:lnSpc>
              <a:spcBef>
                <a:spcPts val="820"/>
              </a:spcBef>
            </a:pPr>
            <a:r>
              <a:rPr sz="4000" spc="-290" dirty="0">
                <a:solidFill>
                  <a:srgbClr val="FFFEFF"/>
                </a:solidFill>
                <a:latin typeface="Arial"/>
                <a:cs typeface="Arial"/>
              </a:rPr>
              <a:t>SIGN</a:t>
            </a:r>
            <a:r>
              <a:rPr sz="4000" spc="-100" dirty="0">
                <a:solidFill>
                  <a:srgbClr val="FFFEFF"/>
                </a:solidFill>
                <a:latin typeface="Arial"/>
                <a:cs typeface="Arial"/>
              </a:rPr>
              <a:t>S</a:t>
            </a:r>
            <a:r>
              <a:rPr sz="4000" spc="-4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dirty="0">
                <a:solidFill>
                  <a:srgbClr val="FFFEFF"/>
                </a:solidFill>
                <a:latin typeface="Arial"/>
                <a:cs typeface="Arial"/>
              </a:rPr>
              <a:t>&amp;  </a:t>
            </a:r>
            <a:r>
              <a:rPr sz="4000" spc="-340" dirty="0">
                <a:solidFill>
                  <a:srgbClr val="FFFEFF"/>
                </a:solidFill>
                <a:latin typeface="Arial"/>
                <a:cs typeface="Arial"/>
              </a:rPr>
              <a:t>SYMPTOMS</a:t>
            </a:r>
            <a:endParaRPr sz="4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997450" y="374650"/>
          <a:ext cx="7031990" cy="6046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6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6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19891">
                <a:tc>
                  <a:txBody>
                    <a:bodyPr/>
                    <a:lstStyle/>
                    <a:p>
                      <a:pPr marL="50800" marR="585470">
                        <a:lnSpc>
                          <a:spcPts val="2700"/>
                        </a:lnSpc>
                        <a:spcBef>
                          <a:spcPts val="34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Blood Carbon dioxide </a:t>
                      </a:r>
                      <a:r>
                        <a:rPr sz="2400" b="1" spc="-59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level(%)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1B02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Signs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symptoms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1B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091">
                <a:tc>
                  <a:txBody>
                    <a:bodyPr/>
                    <a:lstStyle/>
                    <a:p>
                      <a:pPr marL="50800">
                        <a:lnSpc>
                          <a:spcPts val="2039"/>
                        </a:lnSpc>
                      </a:pPr>
                      <a:r>
                        <a:rPr sz="1800" spc="130" dirty="0">
                          <a:latin typeface="Palatino Linotype"/>
                          <a:cs typeface="Palatino Linotype"/>
                        </a:rPr>
                        <a:t>0-2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CBCA"/>
                    </a:solidFill>
                  </a:tcPr>
                </a:tc>
                <a:tc>
                  <a:txBody>
                    <a:bodyPr/>
                    <a:lstStyle/>
                    <a:p>
                      <a:pPr marL="341630" indent="-292735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symptoms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CB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992">
                <a:tc>
                  <a:txBody>
                    <a:bodyPr/>
                    <a:lstStyle/>
                    <a:p>
                      <a:pPr marL="50800">
                        <a:lnSpc>
                          <a:spcPts val="2025"/>
                        </a:lnSpc>
                      </a:pPr>
                      <a:r>
                        <a:rPr sz="1800" spc="130" dirty="0">
                          <a:latin typeface="Palatino Linotype"/>
                          <a:cs typeface="Palatino Linotype"/>
                        </a:rPr>
                        <a:t>2-5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EE7E6"/>
                    </a:solidFill>
                  </a:tcPr>
                </a:tc>
                <a:tc>
                  <a:txBody>
                    <a:bodyPr/>
                    <a:lstStyle/>
                    <a:p>
                      <a:pPr marL="341630" indent="-292735">
                        <a:lnSpc>
                          <a:spcPts val="2790"/>
                        </a:lnSpc>
                        <a:spcBef>
                          <a:spcPts val="60"/>
                        </a:spcBef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Increased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respiration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1630" indent="-292735">
                        <a:lnSpc>
                          <a:spcPts val="2790"/>
                        </a:lnSpc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throbbing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headache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E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2792">
                <a:tc>
                  <a:txBody>
                    <a:bodyPr/>
                    <a:lstStyle/>
                    <a:p>
                      <a:pPr marL="50800">
                        <a:lnSpc>
                          <a:spcPts val="2005"/>
                        </a:lnSpc>
                      </a:pPr>
                      <a:r>
                        <a:rPr sz="1800" spc="140" dirty="0">
                          <a:latin typeface="Palatino Linotype"/>
                          <a:cs typeface="Palatino Linotype"/>
                        </a:rPr>
                        <a:t>5-10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CBCA"/>
                    </a:solidFill>
                  </a:tcPr>
                </a:tc>
                <a:tc>
                  <a:txBody>
                    <a:bodyPr/>
                    <a:lstStyle/>
                    <a:p>
                      <a:pPr marL="341630" indent="-292735">
                        <a:lnSpc>
                          <a:spcPts val="2790"/>
                        </a:lnSpc>
                        <a:spcBef>
                          <a:spcPts val="45"/>
                        </a:spcBef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Hyperpnoea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1630" indent="-292735">
                        <a:lnSpc>
                          <a:spcPts val="2700"/>
                        </a:lnSpc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Tinnitus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1630" indent="-292735">
                        <a:lnSpc>
                          <a:spcPts val="2700"/>
                        </a:lnSpc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Mental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confusion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1630" indent="-292735">
                        <a:lnSpc>
                          <a:spcPts val="2790"/>
                        </a:lnSpc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Muscular</a:t>
                      </a:r>
                      <a:r>
                        <a:rPr sz="2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tremor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CB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6991">
                <a:tc>
                  <a:txBody>
                    <a:bodyPr/>
                    <a:lstStyle/>
                    <a:p>
                      <a:pPr marL="50800">
                        <a:lnSpc>
                          <a:spcPts val="1989"/>
                        </a:lnSpc>
                      </a:pPr>
                      <a:r>
                        <a:rPr sz="1800" spc="140" dirty="0">
                          <a:latin typeface="Palatino Linotype"/>
                          <a:cs typeface="Palatino Linotype"/>
                        </a:rPr>
                        <a:t>10-20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EE7E6"/>
                    </a:solidFill>
                  </a:tcPr>
                </a:tc>
                <a:tc>
                  <a:txBody>
                    <a:bodyPr/>
                    <a:lstStyle/>
                    <a:p>
                      <a:pPr marL="341630" indent="-292735">
                        <a:lnSpc>
                          <a:spcPts val="2790"/>
                        </a:lnSpc>
                        <a:spcBef>
                          <a:spcPts val="125"/>
                        </a:spcBef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Slow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respiration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1630" indent="-292735">
                        <a:lnSpc>
                          <a:spcPts val="2790"/>
                        </a:lnSpc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Fall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BP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E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2792">
                <a:tc>
                  <a:txBody>
                    <a:bodyPr/>
                    <a:lstStyle/>
                    <a:p>
                      <a:pPr marL="50800">
                        <a:lnSpc>
                          <a:spcPts val="2070"/>
                        </a:lnSpc>
                      </a:pPr>
                      <a:r>
                        <a:rPr sz="1800" spc="140" dirty="0">
                          <a:latin typeface="Palatino Linotype"/>
                          <a:cs typeface="Palatino Linotype"/>
                        </a:rPr>
                        <a:t>20-40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CBCA"/>
                    </a:solidFill>
                  </a:tcPr>
                </a:tc>
                <a:tc>
                  <a:txBody>
                    <a:bodyPr/>
                    <a:lstStyle/>
                    <a:p>
                      <a:pPr marL="341630" indent="-292735">
                        <a:lnSpc>
                          <a:spcPts val="2790"/>
                        </a:lnSpc>
                        <a:spcBef>
                          <a:spcPts val="110"/>
                        </a:spcBef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Dyspnoea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1630" indent="-292735">
                        <a:lnSpc>
                          <a:spcPts val="2700"/>
                        </a:lnSpc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Muscular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weakness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1630" indent="-292735">
                        <a:lnSpc>
                          <a:spcPts val="2700"/>
                        </a:lnSpc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Fall</a:t>
                      </a:r>
                      <a:r>
                        <a:rPr sz="2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BP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1630" indent="-292735">
                        <a:lnSpc>
                          <a:spcPts val="2790"/>
                        </a:lnSpc>
                        <a:buFont typeface="Arial"/>
                        <a:buChar char="•"/>
                        <a:tabLst>
                          <a:tab pos="341630" algn="l"/>
                          <a:tab pos="34226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Loss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reflexes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CB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46200" y="2984500"/>
            <a:ext cx="2600960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17780" indent="368300">
              <a:lnSpc>
                <a:spcPts val="4100"/>
              </a:lnSpc>
              <a:spcBef>
                <a:spcPts val="820"/>
              </a:spcBef>
            </a:pPr>
            <a:r>
              <a:rPr sz="4000" spc="-290" dirty="0">
                <a:solidFill>
                  <a:srgbClr val="FFFEFF"/>
                </a:solidFill>
                <a:latin typeface="Arial"/>
                <a:cs typeface="Arial"/>
              </a:rPr>
              <a:t>SIGN</a:t>
            </a:r>
            <a:r>
              <a:rPr sz="4000" spc="-100" dirty="0">
                <a:solidFill>
                  <a:srgbClr val="FFFEFF"/>
                </a:solidFill>
                <a:latin typeface="Arial"/>
                <a:cs typeface="Arial"/>
              </a:rPr>
              <a:t>S</a:t>
            </a:r>
            <a:r>
              <a:rPr sz="4000" spc="-4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dirty="0">
                <a:solidFill>
                  <a:srgbClr val="FFFEFF"/>
                </a:solidFill>
                <a:latin typeface="Arial"/>
                <a:cs typeface="Arial"/>
              </a:rPr>
              <a:t>&amp;  </a:t>
            </a:r>
            <a:r>
              <a:rPr sz="4000" spc="-340" dirty="0">
                <a:solidFill>
                  <a:srgbClr val="FFFEFF"/>
                </a:solidFill>
                <a:latin typeface="Arial"/>
                <a:cs typeface="Arial"/>
              </a:rPr>
              <a:t>SYMPTOMS</a:t>
            </a:r>
            <a:endParaRPr sz="4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908550" y="260350"/>
          <a:ext cx="6268720" cy="6263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4717">
                <a:tc>
                  <a:txBody>
                    <a:bodyPr/>
                    <a:lstStyle/>
                    <a:p>
                      <a:pPr marL="50800" marR="509905">
                        <a:lnSpc>
                          <a:spcPts val="2700"/>
                        </a:lnSpc>
                        <a:spcBef>
                          <a:spcPts val="34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Blood Carbon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dioxide</a:t>
                      </a:r>
                      <a:r>
                        <a:rPr sz="2400" b="1" spc="-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level(%)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1B02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Signs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symptoms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1B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291">
                <a:tc>
                  <a:txBody>
                    <a:bodyPr/>
                    <a:lstStyle/>
                    <a:p>
                      <a:pPr marL="50800">
                        <a:lnSpc>
                          <a:spcPts val="2080"/>
                        </a:lnSpc>
                      </a:pPr>
                      <a:r>
                        <a:rPr sz="1800" spc="140" dirty="0">
                          <a:latin typeface="Palatino Linotype"/>
                          <a:cs typeface="Palatino Linotype"/>
                        </a:rPr>
                        <a:t>40-60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CBCA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292735">
                        <a:lnSpc>
                          <a:spcPts val="2790"/>
                        </a:lnSpc>
                        <a:spcBef>
                          <a:spcPts val="114"/>
                        </a:spcBef>
                        <a:buFont typeface="Arial"/>
                        <a:buChar char="•"/>
                        <a:tabLst>
                          <a:tab pos="342265" algn="l"/>
                          <a:tab pos="34353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Dyspnoea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2900" marR="488315" indent="-292100">
                        <a:lnSpc>
                          <a:spcPts val="2700"/>
                        </a:lnSpc>
                        <a:spcBef>
                          <a:spcPts val="150"/>
                        </a:spcBef>
                        <a:buFont typeface="Arial"/>
                        <a:buChar char="•"/>
                        <a:tabLst>
                          <a:tab pos="342265" algn="l"/>
                          <a:tab pos="34353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Feeling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tightness in </a:t>
                      </a:r>
                      <a:r>
                        <a:rPr sz="2400" spc="-5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chest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2900" indent="-292735">
                        <a:lnSpc>
                          <a:spcPts val="2550"/>
                        </a:lnSpc>
                        <a:buFont typeface="Arial"/>
                        <a:buChar char="•"/>
                        <a:tabLst>
                          <a:tab pos="342265" algn="l"/>
                          <a:tab pos="343535" algn="l"/>
                        </a:tabLst>
                      </a:pP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Tinnitus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2900" indent="-292735">
                        <a:lnSpc>
                          <a:spcPts val="2700"/>
                        </a:lnSpc>
                        <a:buFont typeface="Arial"/>
                        <a:buChar char="•"/>
                        <a:tabLst>
                          <a:tab pos="342265" algn="l"/>
                          <a:tab pos="34353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Muscular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weakness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2900" indent="-292735">
                        <a:lnSpc>
                          <a:spcPts val="2700"/>
                        </a:lnSpc>
                        <a:buFont typeface="Arial"/>
                        <a:buChar char="•"/>
                        <a:tabLst>
                          <a:tab pos="342265" algn="l"/>
                          <a:tab pos="34353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Drowsiness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2900" indent="-292735">
                        <a:lnSpc>
                          <a:spcPts val="2700"/>
                        </a:lnSpc>
                        <a:buFont typeface="Arial"/>
                        <a:buChar char="•"/>
                        <a:tabLst>
                          <a:tab pos="342265" algn="l"/>
                          <a:tab pos="34353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Unconsciousness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2900" indent="-292735">
                        <a:lnSpc>
                          <a:spcPts val="2700"/>
                        </a:lnSpc>
                        <a:buFont typeface="Arial"/>
                        <a:buChar char="•"/>
                        <a:tabLst>
                          <a:tab pos="342265" algn="l"/>
                          <a:tab pos="34353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Coma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2900" indent="-292735">
                        <a:lnSpc>
                          <a:spcPts val="2790"/>
                        </a:lnSpc>
                        <a:buFont typeface="Arial"/>
                        <a:buChar char="•"/>
                        <a:tabLst>
                          <a:tab pos="342265" algn="l"/>
                          <a:tab pos="343535" algn="l"/>
                        </a:tabLst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Death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CB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8592">
                <a:tc>
                  <a:txBody>
                    <a:bodyPr/>
                    <a:lstStyle/>
                    <a:p>
                      <a:pPr marL="50800">
                        <a:lnSpc>
                          <a:spcPts val="2060"/>
                        </a:lnSpc>
                      </a:pPr>
                      <a:r>
                        <a:rPr sz="1800" spc="140" dirty="0">
                          <a:latin typeface="Palatino Linotype"/>
                          <a:cs typeface="Palatino Linotype"/>
                        </a:rPr>
                        <a:t>60-80</a:t>
                      </a:r>
                      <a:endParaRPr sz="18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EE7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1174115" indent="-292100">
                        <a:lnSpc>
                          <a:spcPts val="2700"/>
                        </a:lnSpc>
                        <a:spcBef>
                          <a:spcPts val="340"/>
                        </a:spcBef>
                        <a:buFont typeface="Arial"/>
                        <a:buChar char="•"/>
                        <a:tabLst>
                          <a:tab pos="342265" algn="l"/>
                          <a:tab pos="34353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Immediate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 un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ons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ci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ousn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ss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2900" indent="-292735">
                        <a:lnSpc>
                          <a:spcPts val="2550"/>
                        </a:lnSpc>
                        <a:buFont typeface="Arial"/>
                        <a:buChar char="•"/>
                        <a:tabLst>
                          <a:tab pos="342265" algn="l"/>
                          <a:tab pos="34353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Convulsions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42900" marR="1040130" indent="-292100">
                        <a:lnSpc>
                          <a:spcPts val="2700"/>
                        </a:lnSpc>
                        <a:spcBef>
                          <a:spcPts val="150"/>
                        </a:spcBef>
                        <a:buFont typeface="Arial"/>
                        <a:buChar char="•"/>
                        <a:tabLst>
                          <a:tab pos="342265" algn="l"/>
                          <a:tab pos="34353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Death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due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sphyx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ia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ce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br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l  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hypoxia)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EE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40022" y="803275"/>
            <a:ext cx="4237893" cy="5248275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5400" y="3251200"/>
            <a:ext cx="26987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90" dirty="0">
                <a:solidFill>
                  <a:srgbClr val="FFFEFF"/>
                </a:solidFill>
                <a:latin typeface="Arial"/>
                <a:cs typeface="Arial"/>
              </a:rPr>
              <a:t>TREATMENT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2021609"/>
            <a:ext cx="5382895" cy="26555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Shift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 fresh atmosphere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Maintain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body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warmth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Artificial respiration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with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oxygen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therapy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dirty="0">
                <a:latin typeface="Times New Roman"/>
                <a:cs typeface="Times New Roman"/>
              </a:rPr>
              <a:t>IV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Cardiac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stimulants can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used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600" y="2740660"/>
            <a:ext cx="3053080" cy="1638935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17145" indent="12065" algn="ctr">
              <a:lnSpc>
                <a:spcPts val="4000"/>
              </a:lnSpc>
              <a:spcBef>
                <a:spcPts val="820"/>
              </a:spcBef>
            </a:pPr>
            <a:r>
              <a:rPr sz="3900" spc="-350" dirty="0">
                <a:solidFill>
                  <a:srgbClr val="FFFEFF"/>
                </a:solidFill>
                <a:latin typeface="Arial"/>
                <a:cs typeface="Arial"/>
              </a:rPr>
              <a:t>POST </a:t>
            </a:r>
            <a:r>
              <a:rPr sz="3900" spc="-345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3900" spc="-310" dirty="0">
                <a:solidFill>
                  <a:srgbClr val="FFFEFF"/>
                </a:solidFill>
                <a:latin typeface="Arial"/>
                <a:cs typeface="Arial"/>
              </a:rPr>
              <a:t>MORTEM </a:t>
            </a:r>
            <a:r>
              <a:rPr sz="3900" spc="-305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3900" spc="-300" dirty="0">
                <a:solidFill>
                  <a:srgbClr val="FFFEFF"/>
                </a:solidFill>
                <a:latin typeface="Arial"/>
                <a:cs typeface="Arial"/>
              </a:rPr>
              <a:t>APPEARANCE</a:t>
            </a:r>
            <a:endParaRPr sz="3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1475509"/>
            <a:ext cx="5247640" cy="42684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Features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asphyxia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Cyanosis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Dilated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pupils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Marked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capillary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venous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congestion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4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Petechiae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haemorrhage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Froth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nostrils&amp;mouth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Blood–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dark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 fluid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Deep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congestion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viscera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2730500"/>
            <a:ext cx="3002280" cy="166370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700" marR="17780" indent="1905" algn="ctr">
              <a:lnSpc>
                <a:spcPct val="84400"/>
              </a:lnSpc>
              <a:spcBef>
                <a:spcPts val="844"/>
              </a:spcBef>
            </a:pPr>
            <a:r>
              <a:rPr sz="4000" spc="-250" dirty="0">
                <a:solidFill>
                  <a:srgbClr val="FFFEFF"/>
                </a:solidFill>
                <a:latin typeface="Arial"/>
                <a:cs typeface="Arial"/>
              </a:rPr>
              <a:t>MEDICOLEG </a:t>
            </a:r>
            <a:r>
              <a:rPr sz="4000" spc="-245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204" dirty="0">
                <a:solidFill>
                  <a:srgbClr val="FFFEFF"/>
                </a:solidFill>
                <a:latin typeface="Arial"/>
                <a:cs typeface="Arial"/>
              </a:rPr>
              <a:t>AL </a:t>
            </a:r>
            <a:r>
              <a:rPr sz="4000" spc="-200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290" dirty="0">
                <a:solidFill>
                  <a:srgbClr val="FFFEFF"/>
                </a:solidFill>
                <a:latin typeface="Arial"/>
                <a:cs typeface="Arial"/>
              </a:rPr>
              <a:t>IMPO</a:t>
            </a:r>
            <a:r>
              <a:rPr sz="4000" spc="-375" dirty="0">
                <a:solidFill>
                  <a:srgbClr val="FFFEFF"/>
                </a:solidFill>
                <a:latin typeface="Arial"/>
                <a:cs typeface="Arial"/>
              </a:rPr>
              <a:t>R</a:t>
            </a:r>
            <a:r>
              <a:rPr sz="4000" spc="-790" dirty="0">
                <a:solidFill>
                  <a:srgbClr val="FFFEFF"/>
                </a:solidFill>
                <a:latin typeface="Arial"/>
                <a:cs typeface="Arial"/>
              </a:rPr>
              <a:t>T</a:t>
            </a:r>
            <a:r>
              <a:rPr sz="4000" spc="-260" dirty="0">
                <a:solidFill>
                  <a:srgbClr val="FFFEFF"/>
                </a:solidFill>
                <a:latin typeface="Arial"/>
                <a:cs typeface="Arial"/>
              </a:rPr>
              <a:t>ANCE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992909"/>
            <a:ext cx="5840730" cy="5520055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Mostly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accidental</a:t>
            </a:r>
            <a:endParaRPr sz="2400">
              <a:latin typeface="Times New Roman"/>
              <a:cs typeface="Times New Roman"/>
            </a:endParaRPr>
          </a:p>
          <a:p>
            <a:pPr marL="266700" marR="30480" indent="-228600">
              <a:lnSpc>
                <a:spcPct val="111100"/>
              </a:lnSpc>
              <a:spcBef>
                <a:spcPts val="10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5" dirty="0">
                <a:latin typeface="Times New Roman"/>
                <a:cs typeface="Times New Roman"/>
              </a:rPr>
              <a:t> the gas being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heavier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settle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at bottom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affect </a:t>
            </a:r>
            <a:r>
              <a:rPr sz="2400" spc="-5" dirty="0">
                <a:latin typeface="Times New Roman"/>
                <a:cs typeface="Times New Roman"/>
              </a:rPr>
              <a:t>workmen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associated with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well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sinking,well cleaning</a:t>
            </a:r>
            <a:r>
              <a:rPr sz="2400" dirty="0">
                <a:latin typeface="Times New Roman"/>
                <a:cs typeface="Times New Roman"/>
              </a:rPr>
              <a:t> &amp;</a:t>
            </a:r>
            <a:r>
              <a:rPr sz="2400" spc="-5" dirty="0">
                <a:latin typeface="Times New Roman"/>
                <a:cs typeface="Times New Roman"/>
              </a:rPr>
              <a:t> descending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pits</a:t>
            </a:r>
            <a:endParaRPr sz="2400">
              <a:latin typeface="Times New Roman"/>
              <a:cs typeface="Times New Roman"/>
            </a:endParaRPr>
          </a:p>
          <a:p>
            <a:pPr marL="266700" marR="470534" indent="-228600">
              <a:lnSpc>
                <a:spcPct val="114599"/>
              </a:lnSpc>
              <a:spcBef>
                <a:spcPts val="9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Blood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carbon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dioxide accumulates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during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postmortem.</a:t>
            </a:r>
            <a:endParaRPr sz="2400">
              <a:latin typeface="Times New Roman"/>
              <a:cs typeface="Times New Roman"/>
            </a:endParaRPr>
          </a:p>
          <a:p>
            <a:pPr marL="38100" marR="98425">
              <a:lnSpc>
                <a:spcPct val="111100"/>
              </a:lnSpc>
              <a:spcBef>
                <a:spcPts val="1000"/>
              </a:spcBef>
            </a:pP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critical importance is analysis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air sample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collected </a:t>
            </a:r>
            <a:r>
              <a:rPr sz="2400" dirty="0">
                <a:latin typeface="Times New Roman"/>
                <a:cs typeface="Times New Roman"/>
              </a:rPr>
              <a:t>from </a:t>
            </a:r>
            <a:r>
              <a:rPr sz="2400" spc="-5" dirty="0">
                <a:latin typeface="Times New Roman"/>
                <a:cs typeface="Times New Roman"/>
              </a:rPr>
              <a:t>the scene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spc="-5" dirty="0">
                <a:latin typeface="Times New Roman"/>
                <a:cs typeface="Times New Roman"/>
              </a:rPr>
              <a:t>carbon dioxide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content</a:t>
            </a:r>
            <a:endParaRPr sz="2400">
              <a:latin typeface="Times New Roman"/>
              <a:cs typeface="Times New Roman"/>
            </a:endParaRPr>
          </a:p>
          <a:p>
            <a:pPr marL="266700" marR="266700" indent="-228600">
              <a:lnSpc>
                <a:spcPct val="112799"/>
              </a:lnSpc>
              <a:spcBef>
                <a:spcPts val="95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Sometimes anaesthetist causes fatality </a:t>
            </a:r>
            <a:r>
              <a:rPr sz="2400" dirty="0">
                <a:latin typeface="Times New Roman"/>
                <a:cs typeface="Times New Roman"/>
              </a:rPr>
              <a:t>by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giving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carbon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dioxide instead</a:t>
            </a:r>
            <a:r>
              <a:rPr sz="2400" dirty="0">
                <a:latin typeface="Times New Roman"/>
                <a:cs typeface="Times New Roman"/>
              </a:rPr>
              <a:t> of </a:t>
            </a:r>
            <a:r>
              <a:rPr sz="2400" spc="-5" dirty="0">
                <a:latin typeface="Times New Roman"/>
                <a:cs typeface="Times New Roman"/>
              </a:rPr>
              <a:t>oxygen</a:t>
            </a:r>
            <a:r>
              <a:rPr sz="2400" dirty="0">
                <a:latin typeface="Times New Roman"/>
                <a:cs typeface="Times New Roman"/>
              </a:rPr>
              <a:t> by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mistake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03735" y="803275"/>
            <a:ext cx="5910465" cy="52482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3500" y="2984500"/>
            <a:ext cx="2632075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17780" indent="939800">
              <a:lnSpc>
                <a:spcPts val="4100"/>
              </a:lnSpc>
              <a:spcBef>
                <a:spcPts val="820"/>
              </a:spcBef>
            </a:pPr>
            <a:r>
              <a:rPr sz="4000" spc="-200" dirty="0">
                <a:solidFill>
                  <a:srgbClr val="FFFEFF"/>
                </a:solidFill>
                <a:latin typeface="Arial"/>
                <a:cs typeface="Arial"/>
              </a:rPr>
              <a:t>CO </a:t>
            </a:r>
            <a:r>
              <a:rPr sz="4000" spc="-195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250" dirty="0">
                <a:solidFill>
                  <a:srgbClr val="FFFEFF"/>
                </a:solidFill>
                <a:latin typeface="Arial"/>
                <a:cs typeface="Arial"/>
              </a:rPr>
              <a:t>POISONING</a:t>
            </a:r>
            <a:endParaRPr sz="40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18100" y="1287848"/>
            <a:ext cx="6281737" cy="427912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1600" y="2984500"/>
            <a:ext cx="2544445" cy="115570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17780" indent="254000">
              <a:lnSpc>
                <a:spcPts val="4100"/>
              </a:lnSpc>
              <a:spcBef>
                <a:spcPts val="820"/>
              </a:spcBef>
            </a:pPr>
            <a:r>
              <a:rPr sz="4000" spc="-240" dirty="0">
                <a:solidFill>
                  <a:srgbClr val="FFFEFF"/>
                </a:solidFill>
                <a:latin typeface="Arial"/>
                <a:cs typeface="Arial"/>
              </a:rPr>
              <a:t>CARBON </a:t>
            </a:r>
            <a:r>
              <a:rPr sz="4000" spc="-235" dirty="0">
                <a:solidFill>
                  <a:srgbClr val="FFFEFF"/>
                </a:solidFill>
                <a:latin typeface="Arial"/>
                <a:cs typeface="Arial"/>
              </a:rPr>
              <a:t> </a:t>
            </a:r>
            <a:r>
              <a:rPr sz="4000" spc="-260" dirty="0">
                <a:solidFill>
                  <a:srgbClr val="FFFEFF"/>
                </a:solidFill>
                <a:latin typeface="Arial"/>
                <a:cs typeface="Arial"/>
              </a:rPr>
              <a:t>MONOXIDE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2499360"/>
            <a:ext cx="6002020" cy="178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marR="30480" indent="-228600">
              <a:lnSpc>
                <a:spcPct val="111100"/>
              </a:lnSpc>
              <a:spcBef>
                <a:spcPts val="1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Example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 </a:t>
            </a:r>
            <a:r>
              <a:rPr sz="2400" b="1" spc="-5" dirty="0">
                <a:latin typeface="Times New Roman"/>
                <a:cs typeface="Times New Roman"/>
              </a:rPr>
              <a:t>chemical asphyxiant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which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Prevents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oxygen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utilisation</a:t>
            </a:r>
            <a:r>
              <a:rPr sz="2400" dirty="0">
                <a:latin typeface="Times New Roman"/>
                <a:cs typeface="Times New Roman"/>
              </a:rPr>
              <a:t> by </a:t>
            </a:r>
            <a:r>
              <a:rPr sz="2400" spc="-5" dirty="0">
                <a:latin typeface="Times New Roman"/>
                <a:cs typeface="Times New Roman"/>
              </a:rPr>
              <a:t>combining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with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Hb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Acting</a:t>
            </a:r>
            <a:r>
              <a:rPr sz="2400" dirty="0">
                <a:latin typeface="Times New Roman"/>
                <a:cs typeface="Times New Roman"/>
              </a:rPr>
              <a:t> on</a:t>
            </a:r>
            <a:r>
              <a:rPr sz="2400" spc="-5" dirty="0">
                <a:latin typeface="Times New Roman"/>
                <a:cs typeface="Times New Roman"/>
              </a:rPr>
              <a:t> tissues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Other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examples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–hydrogen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sulphide,cynide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15378" y="803275"/>
            <a:ext cx="5087180" cy="52482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1900" y="3251200"/>
            <a:ext cx="28238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90" dirty="0">
                <a:solidFill>
                  <a:srgbClr val="FFFEFF"/>
                </a:solidFill>
                <a:latin typeface="Arial"/>
                <a:cs typeface="Arial"/>
              </a:rPr>
              <a:t>PROPERTIES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0800" y="1272309"/>
            <a:ext cx="5544185" cy="414147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66700" indent="-228600">
              <a:lnSpc>
                <a:spcPct val="100000"/>
              </a:lnSpc>
              <a:spcBef>
                <a:spcPts val="108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Colourless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20" dirty="0">
                <a:latin typeface="Times New Roman"/>
                <a:cs typeface="Times New Roman"/>
              </a:rPr>
              <a:t>Tasteless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Odorless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dirty="0">
                <a:latin typeface="Times New Roman"/>
                <a:cs typeface="Times New Roman"/>
              </a:rPr>
              <a:t>Non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irritating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gas</a:t>
            </a:r>
            <a:endParaRPr sz="2400">
              <a:latin typeface="Times New Roman"/>
              <a:cs typeface="Times New Roman"/>
            </a:endParaRPr>
          </a:p>
          <a:p>
            <a:pPr marL="266700" marR="30480" indent="-228600">
              <a:lnSpc>
                <a:spcPct val="114599"/>
              </a:lnSpc>
              <a:spcBef>
                <a:spcPts val="90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Produced </a:t>
            </a:r>
            <a:r>
              <a:rPr sz="2400" dirty="0">
                <a:latin typeface="Times New Roman"/>
                <a:cs typeface="Times New Roman"/>
              </a:rPr>
              <a:t>due </a:t>
            </a:r>
            <a:r>
              <a:rPr sz="2400" spc="-5" dirty="0">
                <a:latin typeface="Times New Roman"/>
                <a:cs typeface="Times New Roman"/>
              </a:rPr>
              <a:t>to incomplete combustion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Carbon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spc="-5" dirty="0">
                <a:latin typeface="Times New Roman"/>
                <a:cs typeface="Times New Roman"/>
              </a:rPr>
              <a:t>Lighter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air</a:t>
            </a:r>
            <a:endParaRPr sz="2400">
              <a:latin typeface="Times New Roman"/>
              <a:cs typeface="Times New Roman"/>
            </a:endParaRPr>
          </a:p>
          <a:p>
            <a:pPr marL="266700" indent="-228600">
              <a:lnSpc>
                <a:spcPct val="100000"/>
              </a:lnSpc>
              <a:spcBef>
                <a:spcPts val="1320"/>
              </a:spcBef>
              <a:buClr>
                <a:srgbClr val="F81B02"/>
              </a:buClr>
              <a:buSzPct val="110416"/>
              <a:buFont typeface="Trebuchet MS"/>
              <a:buChar char="▪"/>
              <a:tabLst>
                <a:tab pos="266700" algn="l"/>
              </a:tabLst>
            </a:pPr>
            <a:r>
              <a:rPr sz="2400" dirty="0">
                <a:latin typeface="Times New Roman"/>
                <a:cs typeface="Times New Roman"/>
              </a:rPr>
              <a:t>Burns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with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blue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flame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11300" y="3251200"/>
            <a:ext cx="22593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30" dirty="0">
                <a:solidFill>
                  <a:srgbClr val="FFFEFF"/>
                </a:solidFill>
                <a:latin typeface="Arial"/>
                <a:cs typeface="Arial"/>
              </a:rPr>
              <a:t>SOURCES</a:t>
            </a:r>
            <a:endParaRPr sz="40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24651" y="1332149"/>
            <a:ext cx="6281737" cy="44919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Widescreen</PresentationFormat>
  <Slides>48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CARBON MONOXIDE  POISONING</vt:lpstr>
      <vt:lpstr>At the end of this session you will be able 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TOXICOKINETICS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Mild</vt:lpstr>
      <vt:lpstr>Moderate</vt:lpstr>
      <vt:lpstr>PowerPoint Presentation</vt:lpstr>
      <vt:lpstr>Carboxy Hb &gt;60%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Simple asphyxiant which displaces oxygen</vt:lpstr>
      <vt:lpstr>PowerPoint Presentation</vt:lpstr>
      <vt:lpstr>PowerPoint Presentation</vt:lpstr>
      <vt:lpstr>Formed during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CARBON MONOXIDE  POISONING</dc:title>
  <cp:lastModifiedBy>918318701684</cp:lastModifiedBy>
  <cp:revision>2</cp:revision>
  <dcterms:created xsi:type="dcterms:W3CDTF">2024-05-02T05:30:20Z</dcterms:created>
  <dcterms:modified xsi:type="dcterms:W3CDTF">2024-05-03T05:13:58Z</dcterms:modified>
</cp:coreProperties>
</file>