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</p:sldIdLst>
  <p:sldSz cy="6858000" cx="9144000"/>
  <p:notesSz cx="7315200" cy="9601200"/>
  <p:embeddedFontLst>
    <p:embeddedFont>
      <p:font typeface="Tahoma"/>
      <p:regular r:id="rId81"/>
      <p:bold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83" roundtripDataSignature="AMtx7mhCdoROCulybYzcTwszm/O4kV5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3" Type="http://customschemas.google.com/relationships/presentationmetadata" Target="meta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font" Target="fonts/Tahoma-bold.fntdata"/><Relationship Id="rId81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6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6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6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6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6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6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6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7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7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7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7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7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7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7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7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7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8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8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3"/>
          <p:cNvSpPr txBox="1"/>
          <p:nvPr>
            <p:ph idx="1" type="body"/>
          </p:nvPr>
        </p:nvSpPr>
        <p:spPr>
          <a:xfrm>
            <a:off x="457200" y="381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3" name="Google Shape;13;p8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9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72" name="Google Shape;72;p9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indent="-344169" lvl="1" marL="9144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indent="-311150" lvl="4" marL="22860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indent="-311150" lvl="5" marL="27432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indent="-311150" lvl="6" marL="3200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indent="-311150" lvl="7" marL="3657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indent="-311150" lvl="8" marL="4114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/>
        </p:txBody>
      </p:sp>
      <p:sp>
        <p:nvSpPr>
          <p:cNvPr id="78" name="Google Shape;78;p9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79" name="Google Shape;79;p9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94" name="Google Shape;94;p9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95" name="Google Shape;95;p9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96" name="Google Shape;96;p9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97" name="Google Shape;97;p9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9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/>
        </p:txBody>
      </p:sp>
      <p:sp>
        <p:nvSpPr>
          <p:cNvPr id="103" name="Google Shape;103;p9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9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4"/>
          <p:cNvSpPr txBox="1"/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9" name="Google Shape;19;p8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5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25" name="Google Shape;25;p85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26" name="Google Shape;26;p8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6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6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2" name="Google Shape;32;p86"/>
          <p:cNvSpPr/>
          <p:nvPr>
            <p:ph idx="2" type="clipArt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8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7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7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9" name="Google Shape;39;p8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8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45" name="Google Shape;45;p88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46" name="Google Shape;46;p8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9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9"/>
          <p:cNvSpPr txBox="1"/>
          <p:nvPr>
            <p:ph idx="1" type="body"/>
          </p:nvPr>
        </p:nvSpPr>
        <p:spPr>
          <a:xfrm>
            <a:off x="457200" y="1981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52" name="Google Shape;52;p89"/>
          <p:cNvSpPr txBox="1"/>
          <p:nvPr>
            <p:ph idx="2" type="body"/>
          </p:nvPr>
        </p:nvSpPr>
        <p:spPr>
          <a:xfrm>
            <a:off x="457200" y="41148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53" name="Google Shape;53;p8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0"/>
          <p:cNvSpPr txBox="1"/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0"/>
          <p:cNvSpPr txBox="1"/>
          <p:nvPr>
            <p:ph idx="1" type="body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59" name="Google Shape;59;p9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1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1"/>
          <p:cNvSpPr txBox="1"/>
          <p:nvPr>
            <p:ph idx="1" type="body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65" name="Google Shape;65;p9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2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82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416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p8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Google Shape;9;p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Google Shape;10;p8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Relationship Id="rId4" Type="http://schemas.openxmlformats.org/officeDocument/2006/relationships/image" Target="../media/image3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jpg"/><Relationship Id="rId4" Type="http://schemas.openxmlformats.org/officeDocument/2006/relationships/image" Target="../media/image6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7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4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9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9.jpg"/><Relationship Id="rId4" Type="http://schemas.openxmlformats.org/officeDocument/2006/relationships/image" Target="../media/image63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6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7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5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5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0.jpg"/><Relationship Id="rId4" Type="http://schemas.openxmlformats.org/officeDocument/2006/relationships/image" Target="../media/image58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4057475" y="4586700"/>
            <a:ext cx="49617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Dr. Divya Gupta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BHMS, MD (Hom.)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Assistant Professor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Department of Pathology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727700" y="970275"/>
            <a:ext cx="76959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56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Disorders of the </a:t>
            </a:r>
            <a:endParaRPr sz="56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56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Liver and Pancreas</a:t>
            </a:r>
            <a:r>
              <a:rPr lang="en-US"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762000" y="0"/>
            <a:ext cx="289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457200" y="914400"/>
            <a:ext cx="3505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Many things may lead to cirrhosis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Common features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Irreversible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inflammation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 (fibrosis)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Parenchymal loss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Regenerative nodules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Altered vascularity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Symptoms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Ascites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Gynecomastia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Esophageal varices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Splenomegaly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Caput medusae</a:t>
            </a:r>
            <a:endParaRPr/>
          </a:p>
        </p:txBody>
      </p:sp>
      <p:pic>
        <p:nvPicPr>
          <p:cNvPr descr="cirrhosis basic pattersn gross" id="172" name="Google Shape;17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4487" y="228600"/>
            <a:ext cx="4722812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title"/>
          </p:nvPr>
        </p:nvSpPr>
        <p:spPr>
          <a:xfrm>
            <a:off x="838200" y="533400"/>
            <a:ext cx="289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304800" y="1828800"/>
            <a:ext cx="434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Irreversible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Botched regeneration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Vascular rearrangements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Caput medusae   -&gt;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Ascites    -&gt;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Low albumin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Venous portal hypertension</a:t>
            </a:r>
            <a:endParaRPr/>
          </a:p>
        </p:txBody>
      </p:sp>
      <p:pic>
        <p:nvPicPr>
          <p:cNvPr descr="huge abdomen with caput" id="179" name="Google Shape;17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8525" y="381000"/>
            <a:ext cx="403225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228600" y="457200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Common Etiologies</a:t>
            </a:r>
            <a:endParaRPr/>
          </a:p>
        </p:txBody>
      </p:sp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457200" y="1447800"/>
            <a:ext cx="3581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Inherited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Pigmentary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Post necrotic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viral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Nutritional</a:t>
            </a:r>
            <a:endParaRPr/>
          </a:p>
        </p:txBody>
      </p:sp>
      <p:pic>
        <p:nvPicPr>
          <p:cNvPr descr="cirrhosis basic pattersn gross" id="186" name="Google Shape;186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3537" y="152400"/>
            <a:ext cx="4779962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</p:txBody>
      </p:sp>
      <p:sp>
        <p:nvSpPr>
          <p:cNvPr id="192" name="Google Shape;192;p14"/>
          <p:cNvSpPr txBox="1"/>
          <p:nvPr>
            <p:ph idx="1" type="body"/>
          </p:nvPr>
        </p:nvSpPr>
        <p:spPr>
          <a:xfrm>
            <a:off x="457200" y="1600200"/>
            <a:ext cx="3200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Stellate cell becomes real important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Normally stores vitamin 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Lymphocytes turn him into a collagen making machine</a:t>
            </a:r>
            <a:endParaRPr/>
          </a:p>
        </p:txBody>
      </p:sp>
      <p:pic>
        <p:nvPicPr>
          <p:cNvPr descr="f019006" id="193" name="Google Shape;19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1981200"/>
            <a:ext cx="5105400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Sequence of Events </a:t>
            </a:r>
            <a:endParaRPr/>
          </a:p>
        </p:txBody>
      </p:sp>
      <p:sp>
        <p:nvSpPr>
          <p:cNvPr id="199" name="Google Shape;199;p15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Liver cell injury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Cycle of chronic inflammation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Destruction of underlying architecture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Fibrosis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Attempts to regenerate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Vascular reorganization leading to shunting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Repeat cycle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Progressive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Irreversible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019007" id="204" name="Google Shape;20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2687" y="152400"/>
            <a:ext cx="42608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457200" y="381000"/>
            <a:ext cx="335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Parasitic</a:t>
            </a:r>
            <a:endParaRPr/>
          </a:p>
        </p:txBody>
      </p:sp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4572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There are several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Schistosomiasis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Clonorchis sinensis</a:t>
            </a:r>
            <a:endParaRPr/>
          </a:p>
        </p:txBody>
      </p:sp>
      <p:pic>
        <p:nvPicPr>
          <p:cNvPr descr="schistosomiasis" id="211" name="Google Shape;21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8012" y="152400"/>
            <a:ext cx="4519612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Inflammation of Liver</a:t>
            </a:r>
            <a:endParaRPr/>
          </a:p>
        </p:txBody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838200" y="1447800"/>
            <a:ext cx="7848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Very common, lots of things do it.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Toxins and drugs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Bacteria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Cholangitis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Abscesses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Viruses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EBV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CMV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Hepatic specific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Parasites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Autoimmune</a:t>
            </a:r>
            <a:endParaRPr/>
          </a:p>
          <a:p>
            <a:pPr indent="-243840" lvl="0" marL="342900" rtl="0" algn="l"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Viral Hepatitis</a:t>
            </a:r>
            <a:endParaRPr/>
          </a:p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Generally taken to mean hepatic specific viruses.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Histologic features common to most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Acute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Necrosis of random liver cells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Councilman bodies = bright pink dead cells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Diffuse liver cell swelling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Bile stasis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Portal (triadal) inflammation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pattern = persistence or relapse for 6 months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and acute inflammation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Piecemeal necrosis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Bridging necrosis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019017" id="228" name="Google Shape;22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0950" t="0"/>
          <a:stretch/>
        </p:blipFill>
        <p:spPr>
          <a:xfrm>
            <a:off x="152400" y="304800"/>
            <a:ext cx="4343400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019017" id="229" name="Google Shape;229;p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49337" r="0" t="0"/>
          <a:stretch/>
        </p:blipFill>
        <p:spPr>
          <a:xfrm>
            <a:off x="4648200" y="304800"/>
            <a:ext cx="43434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ctrTitle"/>
          </p:nvPr>
        </p:nvSpPr>
        <p:spPr>
          <a:xfrm>
            <a:off x="441025" y="441025"/>
            <a:ext cx="2558100" cy="6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7900"/>
              <a:t>Liver</a:t>
            </a:r>
            <a:endParaRPr sz="7900"/>
          </a:p>
        </p:txBody>
      </p:sp>
      <p:pic>
        <p:nvPicPr>
          <p:cNvPr id="117" name="Google Shape;1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175" y="330775"/>
            <a:ext cx="5556875" cy="61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Acute Viral Hepatitis</a:t>
            </a:r>
            <a:endParaRPr/>
          </a:p>
        </p:txBody>
      </p:sp>
      <p:pic>
        <p:nvPicPr>
          <p:cNvPr descr="hepatits micro1" id="235" name="Google Shape;23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990600"/>
            <a:ext cx="3652837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patitis micro2" id="236" name="Google Shape;236;p2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1912" y="990600"/>
            <a:ext cx="3667125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Chronic or Persistent Hepatitis</a:t>
            </a:r>
            <a:endParaRPr/>
          </a:p>
        </p:txBody>
      </p:sp>
      <p:pic>
        <p:nvPicPr>
          <p:cNvPr descr="F019020" id="242" name="Google Shape;242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37" y="1195387"/>
            <a:ext cx="8335962" cy="54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Hepatitis A</a:t>
            </a:r>
            <a:endParaRPr/>
          </a:p>
        </p:txBody>
      </p:sp>
      <p:sp>
        <p:nvSpPr>
          <p:cNvPr id="248" name="Google Shape;248;p24"/>
          <p:cNvSpPr txBox="1"/>
          <p:nvPr>
            <p:ph idx="1" type="body"/>
          </p:nvPr>
        </p:nvSpPr>
        <p:spPr>
          <a:xfrm>
            <a:off x="381000" y="1295400"/>
            <a:ext cx="3733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‘Infectious hepatitis’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Food handlers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Virus in stool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Seafood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Self limiting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chronic state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cirrhosis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carrier state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History and serology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IgM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IgG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Maybe virus</a:t>
            </a:r>
            <a:endParaRPr/>
          </a:p>
        </p:txBody>
      </p:sp>
      <p:pic>
        <p:nvPicPr>
          <p:cNvPr descr="f019008" id="249" name="Google Shape;24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512" y="1295400"/>
            <a:ext cx="459105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Hepatitis B</a:t>
            </a:r>
            <a:endParaRPr/>
          </a:p>
        </p:txBody>
      </p:sp>
      <p:sp>
        <p:nvSpPr>
          <p:cNvPr id="255" name="Google Shape;255;p25"/>
          <p:cNvSpPr txBox="1"/>
          <p:nvPr>
            <p:ph idx="1" type="body"/>
          </p:nvPr>
        </p:nvSpPr>
        <p:spPr>
          <a:xfrm>
            <a:off x="228600" y="1219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‘Serum hepatitis’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Sexually transmitted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Blood borne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Longer incubation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Common in Asia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Most get over it fine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Immunologic damage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Less common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progressive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Fulminant failure and death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carrier state</a:t>
            </a:r>
            <a:endParaRPr/>
          </a:p>
        </p:txBody>
      </p:sp>
      <p:pic>
        <p:nvPicPr>
          <p:cNvPr descr="hepatitis b serology1" id="256" name="Google Shape;25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752600"/>
            <a:ext cx="4876800" cy="4259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Chronic Hepatitis B</a:t>
            </a:r>
            <a:endParaRPr/>
          </a:p>
        </p:txBody>
      </p:sp>
      <p:sp>
        <p:nvSpPr>
          <p:cNvPr id="262" name="Google Shape;262;p26"/>
          <p:cNvSpPr txBox="1"/>
          <p:nvPr>
            <p:ph idx="1" type="body"/>
          </p:nvPr>
        </p:nvSpPr>
        <p:spPr>
          <a:xfrm>
            <a:off x="457200" y="1981200"/>
            <a:ext cx="3581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Infrequently a person develops chronic infection with B.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Leads to cirrhosis</a:t>
            </a:r>
            <a:endParaRPr/>
          </a:p>
        </p:txBody>
      </p:sp>
      <p:pic>
        <p:nvPicPr>
          <p:cNvPr descr="hepatitis b chronic" id="263" name="Google Shape;26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752600"/>
            <a:ext cx="4800600" cy="42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Hepatitis B Outcomes</a:t>
            </a:r>
            <a:endParaRPr/>
          </a:p>
        </p:txBody>
      </p:sp>
      <p:pic>
        <p:nvPicPr>
          <p:cNvPr descr="f019009" id="269" name="Google Shape;26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337" y="1143000"/>
            <a:ext cx="6850062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Hepatitis C</a:t>
            </a:r>
            <a:endParaRPr/>
          </a:p>
        </p:txBody>
      </p:sp>
      <p:pic>
        <p:nvPicPr>
          <p:cNvPr descr="hep c acute" id="275" name="Google Shape;27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981200"/>
            <a:ext cx="4419600" cy="389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p c chronic" id="276" name="Google Shape;276;p2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981200"/>
            <a:ext cx="44196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Hepatitis C</a:t>
            </a:r>
            <a:endParaRPr/>
          </a:p>
        </p:txBody>
      </p:sp>
      <p:sp>
        <p:nvSpPr>
          <p:cNvPr id="282" name="Google Shape;282;p29"/>
          <p:cNvSpPr txBox="1"/>
          <p:nvPr>
            <p:ph idx="1" type="body"/>
          </p:nvPr>
        </p:nvSpPr>
        <p:spPr>
          <a:xfrm>
            <a:off x="1371600" y="1981200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Very high rate of persistence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Long incubation period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Delta Agent</a:t>
            </a:r>
            <a:endParaRPr/>
          </a:p>
        </p:txBody>
      </p:sp>
      <p:sp>
        <p:nvSpPr>
          <p:cNvPr id="288" name="Google Shape;288;p30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Incomplete virus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Needs hepatitis B to replicate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two together cause terrible disease.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Fulminant loss of liver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 become infected later if you are a carrier of hepatitis B</a:t>
            </a:r>
            <a:endParaRPr/>
          </a:p>
        </p:txBody>
      </p:sp>
      <p:pic>
        <p:nvPicPr>
          <p:cNvPr descr="f019015" id="289" name="Google Shape;289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4648200" y="1447800"/>
            <a:ext cx="43815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Hepatitis Outcomes</a:t>
            </a:r>
            <a:endParaRPr/>
          </a:p>
        </p:txBody>
      </p:sp>
      <p:sp>
        <p:nvSpPr>
          <p:cNvPr id="295" name="Google Shape;295;p31"/>
          <p:cNvSpPr txBox="1"/>
          <p:nvPr>
            <p:ph idx="1" type="body"/>
          </p:nvPr>
        </p:nvSpPr>
        <p:spPr>
          <a:xfrm>
            <a:off x="11430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Asymptomatic infection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Acute hepatitis like a bad case of the flu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Overt Jaundice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Carrier state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Fulminant liver death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Chronicity, +/- cirrhosis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457200" y="381000"/>
            <a:ext cx="3276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Liver Lobule</a:t>
            </a:r>
            <a:endParaRPr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457200" y="12954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Hexagonal plates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Sinusoids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Triads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Bile duct branch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Arteriole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Venuole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Blood flows from periphery to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Central vein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Space of Dissé</a:t>
            </a:r>
            <a:endParaRPr/>
          </a:p>
        </p:txBody>
      </p:sp>
      <p:pic>
        <p:nvPicPr>
          <p:cNvPr descr="f019001" id="124" name="Google Shape;12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5625" y="762000"/>
            <a:ext cx="4579937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Autoimmune Hepatitis</a:t>
            </a:r>
            <a:endParaRPr/>
          </a:p>
        </p:txBody>
      </p:sp>
      <p:sp>
        <p:nvSpPr>
          <p:cNvPr id="301" name="Google Shape;301;p32"/>
          <p:cNvSpPr txBox="1"/>
          <p:nvPr>
            <p:ph idx="1" type="body"/>
          </p:nvPr>
        </p:nvSpPr>
        <p:spPr>
          <a:xfrm>
            <a:off x="1600200" y="19812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Women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hepatitis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viral markers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May lead to cirrhosis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type="title"/>
          </p:nvPr>
        </p:nvSpPr>
        <p:spPr>
          <a:xfrm>
            <a:off x="457200" y="381000"/>
            <a:ext cx="3810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Abscesses</a:t>
            </a:r>
            <a:endParaRPr/>
          </a:p>
        </p:txBody>
      </p:sp>
      <p:sp>
        <p:nvSpPr>
          <p:cNvPr id="307" name="Google Shape;307;p33"/>
          <p:cNvSpPr txBox="1"/>
          <p:nvPr>
            <p:ph idx="1" type="body"/>
          </p:nvPr>
        </p:nvSpPr>
        <p:spPr>
          <a:xfrm>
            <a:off x="457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Bacterial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Parasitic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Blood borne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Ascends ducts</a:t>
            </a:r>
            <a:endParaRPr/>
          </a:p>
        </p:txBody>
      </p:sp>
      <p:pic>
        <p:nvPicPr>
          <p:cNvPr descr="acute bacterial infection of liver" id="308" name="Google Shape;308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304800"/>
            <a:ext cx="4564062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Drug and Toxin</a:t>
            </a:r>
            <a:endParaRPr/>
          </a:p>
        </p:txBody>
      </p:sp>
      <p:sp>
        <p:nvSpPr>
          <p:cNvPr id="314" name="Google Shape;314;p34"/>
          <p:cNvSpPr txBox="1"/>
          <p:nvPr>
            <p:ph idx="1" type="body"/>
          </p:nvPr>
        </p:nvSpPr>
        <p:spPr>
          <a:xfrm>
            <a:off x="457200" y="20574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Too many to list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Direct hepatocyte toxicity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Biliary paralysis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Conversion to a truly toxic agent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Reye’s Syndrome</a:t>
            </a:r>
            <a:endParaRPr/>
          </a:p>
        </p:txBody>
      </p:sp>
      <p:sp>
        <p:nvSpPr>
          <p:cNvPr id="320" name="Google Shape;320;p35"/>
          <p:cNvSpPr txBox="1"/>
          <p:nvPr>
            <p:ph idx="1" type="body"/>
          </p:nvPr>
        </p:nvSpPr>
        <p:spPr>
          <a:xfrm>
            <a:off x="1371600" y="1981200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Young kids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Follows flu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Got aspirin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Liver and brain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Fulminant liver failure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type="title"/>
          </p:nvPr>
        </p:nvSpPr>
        <p:spPr>
          <a:xfrm>
            <a:off x="304800" y="457200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Alcoholic Liver Disease</a:t>
            </a:r>
            <a:endParaRPr/>
          </a:p>
        </p:txBody>
      </p:sp>
      <p:sp>
        <p:nvSpPr>
          <p:cNvPr id="326" name="Google Shape;326;p36"/>
          <p:cNvSpPr txBox="1"/>
          <p:nvPr>
            <p:ph idx="1" type="body"/>
          </p:nvPr>
        </p:nvSpPr>
        <p:spPr>
          <a:xfrm>
            <a:off x="228600" y="1676400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Acute and chronic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Acute hepatitis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Fatty liver   -&gt;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</p:txBody>
      </p:sp>
      <p:pic>
        <p:nvPicPr>
          <p:cNvPr descr="fatty liver naked dude" id="327" name="Google Shape;327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7362" y="152400"/>
            <a:ext cx="4770437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Acute Alcoholic Hepatitis</a:t>
            </a:r>
            <a:endParaRPr/>
          </a:p>
        </p:txBody>
      </p:sp>
      <p:sp>
        <p:nvSpPr>
          <p:cNvPr id="333" name="Google Shape;333;p37"/>
          <p:cNvSpPr txBox="1"/>
          <p:nvPr>
            <p:ph idx="1" type="body"/>
          </p:nvPr>
        </p:nvSpPr>
        <p:spPr>
          <a:xfrm>
            <a:off x="457200" y="19812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Liver cell necrosis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Balloon degeneration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Neutrophils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Mallory bodies</a:t>
            </a:r>
            <a:endParaRPr/>
          </a:p>
        </p:txBody>
      </p:sp>
      <p:pic>
        <p:nvPicPr>
          <p:cNvPr descr="alcholic hepatitis" id="334" name="Google Shape;33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2209800"/>
            <a:ext cx="5105400" cy="37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Alcoholic Cirrhosis</a:t>
            </a:r>
            <a:endParaRPr/>
          </a:p>
        </p:txBody>
      </p:sp>
      <p:sp>
        <p:nvSpPr>
          <p:cNvPr id="340" name="Google Shape;340;p38"/>
          <p:cNvSpPr txBox="1"/>
          <p:nvPr>
            <p:ph idx="1" type="body"/>
          </p:nvPr>
        </p:nvSpPr>
        <p:spPr>
          <a:xfrm>
            <a:off x="381000" y="1295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About 15-20% of alcoholics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Micronodular pattern, so called ‘hobnails’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Increased portal pressures</a:t>
            </a:r>
            <a:endParaRPr/>
          </a:p>
          <a:p>
            <a:pPr indent="-260350" lvl="0" marL="342900" rtl="0" algn="l"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F019025" id="341" name="Google Shape;341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0"/>
            <a:ext cx="8621712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019022" id="346" name="Google Shape;346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6700" y="1828800"/>
            <a:ext cx="61849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9"/>
          <p:cNvSpPr txBox="1"/>
          <p:nvPr/>
        </p:nvSpPr>
        <p:spPr>
          <a:xfrm>
            <a:off x="685800" y="381000"/>
            <a:ext cx="75993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Alcoholic and Non-Alcoholic Fatty Liver Disease</a:t>
            </a:r>
            <a:endParaRPr/>
          </a:p>
        </p:txBody>
      </p:sp>
      <p:sp>
        <p:nvSpPr>
          <p:cNvPr id="348" name="Google Shape;348;p39"/>
          <p:cNvSpPr txBox="1"/>
          <p:nvPr/>
        </p:nvSpPr>
        <p:spPr>
          <a:xfrm>
            <a:off x="304800" y="1981200"/>
            <a:ext cx="2506662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Non Alcoholic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DM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Obesity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Metabolic syndrome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Even kids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/>
          <p:nvPr>
            <p:ph type="title"/>
          </p:nvPr>
        </p:nvSpPr>
        <p:spPr>
          <a:xfrm>
            <a:off x="381000" y="1600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Other Types of Cirrhosis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"/>
          <p:cNvSpPr txBox="1"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Pigmentary</a:t>
            </a:r>
            <a:endParaRPr/>
          </a:p>
        </p:txBody>
      </p:sp>
      <p:sp>
        <p:nvSpPr>
          <p:cNvPr id="359" name="Google Shape;359;p42"/>
          <p:cNvSpPr txBox="1"/>
          <p:nvPr>
            <p:ph idx="1" type="body"/>
          </p:nvPr>
        </p:nvSpPr>
        <p:spPr>
          <a:xfrm>
            <a:off x="457200" y="1828800"/>
            <a:ext cx="3886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Iron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Oxidative injury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Congenital problem with excessive absorption</a:t>
            </a:r>
            <a:endParaRPr/>
          </a:p>
        </p:txBody>
      </p:sp>
      <p:pic>
        <p:nvPicPr>
          <p:cNvPr descr="F019026" id="360" name="Google Shape;360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981200"/>
            <a:ext cx="464820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457200" y="3810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Lobular Microanatomy</a:t>
            </a:r>
            <a:endParaRPr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228600" y="17526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Hepatocytes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Canaliculi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Triad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Arteriole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Venuole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Bile Duct Branch</a:t>
            </a:r>
            <a:endParaRPr/>
          </a:p>
        </p:txBody>
      </p:sp>
      <p:pic>
        <p:nvPicPr>
          <p:cNvPr descr="microanatomy triad basics" id="131" name="Google Shape;131;p4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04800"/>
            <a:ext cx="467995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 txBox="1"/>
          <p:nvPr>
            <p:ph type="title"/>
          </p:nvPr>
        </p:nvSpPr>
        <p:spPr>
          <a:xfrm>
            <a:off x="457200" y="304800"/>
            <a:ext cx="4038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Wilson’s Disease</a:t>
            </a:r>
            <a:endParaRPr/>
          </a:p>
        </p:txBody>
      </p:sp>
      <p:sp>
        <p:nvSpPr>
          <p:cNvPr id="366" name="Google Shape;366;p43"/>
          <p:cNvSpPr txBox="1"/>
          <p:nvPr>
            <p:ph idx="1" type="body"/>
          </p:nvPr>
        </p:nvSpPr>
        <p:spPr>
          <a:xfrm>
            <a:off x="457200" y="1295400"/>
            <a:ext cx="381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Copper metabolism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Absence of transport protein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Builds up in various organs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Brain degeneration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Corneal ring</a:t>
            </a:r>
            <a:endParaRPr/>
          </a:p>
        </p:txBody>
      </p:sp>
      <p:pic>
        <p:nvPicPr>
          <p:cNvPr descr="wilsons disease" id="367" name="Google Shape;367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3737" y="228600"/>
            <a:ext cx="4564062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Alpha-1 Anti-trypsin Deficiency</a:t>
            </a:r>
            <a:endParaRPr/>
          </a:p>
        </p:txBody>
      </p:sp>
      <p:sp>
        <p:nvSpPr>
          <p:cNvPr id="373" name="Google Shape;373;p44"/>
          <p:cNvSpPr txBox="1"/>
          <p:nvPr>
            <p:ph idx="1" type="body"/>
          </p:nvPr>
        </p:nvSpPr>
        <p:spPr>
          <a:xfrm>
            <a:off x="2286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Neutralizes proteases and elastases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Made in the liver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Can’t finish the process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Constipated cells fill up with partially completed anti-trypsin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Causes cell death and scarring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Emphysema</a:t>
            </a:r>
            <a:endParaRPr/>
          </a:p>
        </p:txBody>
      </p:sp>
      <p:pic>
        <p:nvPicPr>
          <p:cNvPr descr="F019027" id="374" name="Google Shape;374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2133600"/>
            <a:ext cx="4876800" cy="318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Intrahepatic Biliary Disease</a:t>
            </a:r>
            <a:endParaRPr/>
          </a:p>
        </p:txBody>
      </p:sp>
      <p:sp>
        <p:nvSpPr>
          <p:cNvPr id="380" name="Google Shape;380;p46"/>
          <p:cNvSpPr txBox="1"/>
          <p:nvPr>
            <p:ph idx="1" type="body"/>
          </p:nvPr>
        </p:nvSpPr>
        <p:spPr>
          <a:xfrm>
            <a:off x="457200" y="16764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Drug related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Bile stasis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Inflammation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Primary conditions of the biliary tree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Autoimmune, often leading to cirrhosis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Sometimes associated with other conditions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>
            <p:ph type="title"/>
          </p:nvPr>
        </p:nvSpPr>
        <p:spPr>
          <a:xfrm>
            <a:off x="457200" y="381000"/>
            <a:ext cx="3429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Primary Biliary Cirrhosis</a:t>
            </a:r>
            <a:endParaRPr/>
          </a:p>
        </p:txBody>
      </p:sp>
      <p:sp>
        <p:nvSpPr>
          <p:cNvPr id="386" name="Google Shape;386;p47"/>
          <p:cNvSpPr txBox="1"/>
          <p:nvPr>
            <p:ph idx="1" type="body"/>
          </p:nvPr>
        </p:nvSpPr>
        <p:spPr>
          <a:xfrm>
            <a:off x="228600" y="1447800"/>
            <a:ext cx="4114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Women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Granulomatous destruction of medium sized bile ducts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High serum cholesterol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Xanthomas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Antimitochondrial antibodies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Sicca syndrome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Dry eyes &amp; mouth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Scleroderma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Rheumatoid arthritis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All autoimmune in nature</a:t>
            </a:r>
            <a:endParaRPr/>
          </a:p>
        </p:txBody>
      </p:sp>
      <p:pic>
        <p:nvPicPr>
          <p:cNvPr descr="primary billary cirrhosis" id="387" name="Google Shape;387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5637" y="228600"/>
            <a:ext cx="4441825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Primary Biliary Cirrhosis</a:t>
            </a:r>
            <a:endParaRPr/>
          </a:p>
        </p:txBody>
      </p:sp>
      <p:pic>
        <p:nvPicPr>
          <p:cNvPr descr="7335" id="393" name="Google Shape;393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220787"/>
            <a:ext cx="8027987" cy="5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/>
          <p:nvPr>
            <p:ph type="title"/>
          </p:nvPr>
        </p:nvSpPr>
        <p:spPr>
          <a:xfrm>
            <a:off x="457200" y="685800"/>
            <a:ext cx="373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Primary Sclerosing Cholangitis</a:t>
            </a:r>
            <a:endParaRPr/>
          </a:p>
        </p:txBody>
      </p:sp>
      <p:sp>
        <p:nvSpPr>
          <p:cNvPr id="399" name="Google Shape;399;p49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Concentric fibrosis of smaller bile ducts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Onionskin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Seen with ulcerative colitis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antibodies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other problems, like </a:t>
            </a:r>
            <a:b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Sicca syndrome</a:t>
            </a:r>
            <a:endParaRPr/>
          </a:p>
        </p:txBody>
      </p:sp>
      <p:pic>
        <p:nvPicPr>
          <p:cNvPr descr="sclerosing cholangitis" id="400" name="Google Shape;400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1237" y="381000"/>
            <a:ext cx="41783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1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Vascular Related</a:t>
            </a:r>
            <a:endParaRPr/>
          </a:p>
        </p:txBody>
      </p:sp>
      <p:sp>
        <p:nvSpPr>
          <p:cNvPr id="406" name="Google Shape;406;p51"/>
          <p:cNvSpPr txBox="1"/>
          <p:nvPr>
            <p:ph idx="1" type="body"/>
          </p:nvPr>
        </p:nvSpPr>
        <p:spPr>
          <a:xfrm>
            <a:off x="457200" y="12954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Congestion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Infarcts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 altered vascularity of liver</a:t>
            </a:r>
            <a:endParaRPr/>
          </a:p>
        </p:txBody>
      </p:sp>
      <p:pic>
        <p:nvPicPr>
          <p:cNvPr descr="F019034" id="407" name="Google Shape;407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662237"/>
            <a:ext cx="5759450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Hepatic Infarct</a:t>
            </a:r>
            <a:endParaRPr/>
          </a:p>
        </p:txBody>
      </p:sp>
      <p:pic>
        <p:nvPicPr>
          <p:cNvPr descr="F019033" id="413" name="Google Shape;413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500187"/>
            <a:ext cx="6248400" cy="48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/>
          <p:nvPr>
            <p:ph type="title"/>
          </p:nvPr>
        </p:nvSpPr>
        <p:spPr>
          <a:xfrm>
            <a:off x="457200" y="381000"/>
            <a:ext cx="3276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Pregnancy Related</a:t>
            </a:r>
            <a:endParaRPr/>
          </a:p>
        </p:txBody>
      </p:sp>
      <p:sp>
        <p:nvSpPr>
          <p:cNvPr id="419" name="Google Shape;419;p53"/>
          <p:cNvSpPr txBox="1"/>
          <p:nvPr>
            <p:ph idx="1" type="body"/>
          </p:nvPr>
        </p:nvSpPr>
        <p:spPr>
          <a:xfrm>
            <a:off x="3048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HELLP syndrome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Hepatic enzymes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Low platelets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Eclampsia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High blood pressure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Fatty liver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May be life threatening</a:t>
            </a:r>
            <a:endParaRPr/>
          </a:p>
        </p:txBody>
      </p:sp>
      <p:pic>
        <p:nvPicPr>
          <p:cNvPr descr="eclampsia2" id="420" name="Google Shape;420;p53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9112" y="228600"/>
            <a:ext cx="4611687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 txBox="1"/>
          <p:nvPr>
            <p:ph type="title"/>
          </p:nvPr>
        </p:nvSpPr>
        <p:spPr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Eclampsia</a:t>
            </a:r>
            <a:endParaRPr/>
          </a:p>
        </p:txBody>
      </p:sp>
      <p:pic>
        <p:nvPicPr>
          <p:cNvPr descr="F019037" id="426" name="Google Shape;426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973137"/>
            <a:ext cx="64008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457200" y="381000"/>
            <a:ext cx="365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Bile Formation</a:t>
            </a:r>
            <a:endParaRPr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Hemoglobin breakdown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Conversion in liver to water soluble form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Bilirubin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Serum levels help diagnose lever disease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Excretion in bile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Some is reabsorbed</a:t>
            </a:r>
            <a:endParaRPr/>
          </a:p>
          <a:p>
            <a:pPr indent="-243840" lvl="0" marL="342900" rtl="0" algn="l"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f019003" id="138" name="Google Shape;13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6487" y="228600"/>
            <a:ext cx="4029075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Tumors of the Liver</a:t>
            </a:r>
            <a:endParaRPr/>
          </a:p>
        </p:txBody>
      </p:sp>
      <p:sp>
        <p:nvSpPr>
          <p:cNvPr id="432" name="Google Shape;432;p56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Hyperplasia vs. true tumor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Estrogens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Benign vs. malignant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Primary vs. metastatic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Bowel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Lung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Kidney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Breast</a:t>
            </a:r>
            <a:endParaRPr/>
          </a:p>
          <a:p>
            <a:pPr indent="-243840" lvl="0" marL="342900" rtl="0" algn="l"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7"/>
          <p:cNvSpPr txBox="1"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Metastatic Cancer</a:t>
            </a:r>
            <a:endParaRPr/>
          </a:p>
        </p:txBody>
      </p:sp>
      <p:pic>
        <p:nvPicPr>
          <p:cNvPr descr="F019044" id="438" name="Google Shape;438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346200"/>
            <a:ext cx="6477000" cy="519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Hepatocellular Carcinoma</a:t>
            </a:r>
            <a:endParaRPr/>
          </a:p>
        </p:txBody>
      </p:sp>
      <p:sp>
        <p:nvSpPr>
          <p:cNvPr id="444" name="Google Shape;444;p58"/>
          <p:cNvSpPr txBox="1"/>
          <p:nvPr>
            <p:ph idx="1" type="body"/>
          </p:nvPr>
        </p:nvSpPr>
        <p:spPr>
          <a:xfrm>
            <a:off x="381000" y="13716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Malignant hepatocytes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Associated with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Hepatitis B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May be multiple foci</a:t>
            </a:r>
            <a:endParaRPr/>
          </a:p>
        </p:txBody>
      </p:sp>
      <p:pic>
        <p:nvPicPr>
          <p:cNvPr descr="hepatocelluar ca" id="445" name="Google Shape;445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" y="3733800"/>
            <a:ext cx="893445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"/>
          <p:cNvSpPr txBox="1"/>
          <p:nvPr>
            <p:ph type="title"/>
          </p:nvPr>
        </p:nvSpPr>
        <p:spPr>
          <a:xfrm>
            <a:off x="609600" y="4572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Cholangiocarcinoma</a:t>
            </a:r>
            <a:endParaRPr/>
          </a:p>
        </p:txBody>
      </p:sp>
      <p:sp>
        <p:nvSpPr>
          <p:cNvPr id="451" name="Google Shape;451;p59"/>
          <p:cNvSpPr txBox="1"/>
          <p:nvPr>
            <p:ph idx="1" type="body"/>
          </p:nvPr>
        </p:nvSpPr>
        <p:spPr>
          <a:xfrm>
            <a:off x="457200" y="15240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Comes from bile duct epithelium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Adenocarcinoma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Much desmoplasia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Not associated with the stuff seen in hepatocellular cancer</a:t>
            </a:r>
            <a:endParaRPr/>
          </a:p>
        </p:txBody>
      </p:sp>
      <p:pic>
        <p:nvPicPr>
          <p:cNvPr descr="cholangiocarcinoma" id="452" name="Google Shape;452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352800"/>
            <a:ext cx="8805862" cy="26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 txBox="1"/>
          <p:nvPr>
            <p:ph type="title"/>
          </p:nvPr>
        </p:nvSpPr>
        <p:spPr>
          <a:xfrm>
            <a:off x="914400" y="457200"/>
            <a:ext cx="266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Gallstones</a:t>
            </a:r>
            <a:endParaRPr/>
          </a:p>
        </p:txBody>
      </p:sp>
      <p:sp>
        <p:nvSpPr>
          <p:cNvPr id="458" name="Google Shape;458;p60"/>
          <p:cNvSpPr txBox="1"/>
          <p:nvPr>
            <p:ph idx="1" type="body"/>
          </p:nvPr>
        </p:nvSpPr>
        <p:spPr>
          <a:xfrm>
            <a:off x="457200" y="1371600"/>
            <a:ext cx="3733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Ethnicity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Age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Sex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Fatty foods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Cholesterol and mixed stones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Pigmentary stones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Obstruction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Painful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Infection</a:t>
            </a:r>
            <a:endParaRPr/>
          </a:p>
        </p:txBody>
      </p:sp>
      <p:pic>
        <p:nvPicPr>
          <p:cNvPr descr="gallstone pain" id="459" name="Google Shape;459;p60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675" y="228600"/>
            <a:ext cx="4549775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1"/>
          <p:cNvSpPr txBox="1"/>
          <p:nvPr>
            <p:ph type="title"/>
          </p:nvPr>
        </p:nvSpPr>
        <p:spPr>
          <a:xfrm>
            <a:off x="457200" y="3810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Gallstones</a:t>
            </a:r>
            <a:endParaRPr/>
          </a:p>
        </p:txBody>
      </p:sp>
      <p:pic>
        <p:nvPicPr>
          <p:cNvPr descr="f019047" id="465" name="Google Shape;465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990600"/>
            <a:ext cx="3141662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019051" id="466" name="Google Shape;466;p6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990600"/>
            <a:ext cx="332422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"/>
          <p:cNvSpPr txBox="1"/>
          <p:nvPr>
            <p:ph type="title"/>
          </p:nvPr>
        </p:nvSpPr>
        <p:spPr>
          <a:xfrm>
            <a:off x="457200" y="381000"/>
            <a:ext cx="350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Cancer of Gallbladder</a:t>
            </a:r>
            <a:endParaRPr/>
          </a:p>
        </p:txBody>
      </p:sp>
      <p:sp>
        <p:nvSpPr>
          <p:cNvPr id="472" name="Google Shape;472;p62"/>
          <p:cNvSpPr txBox="1"/>
          <p:nvPr>
            <p:ph idx="1" type="body"/>
          </p:nvPr>
        </p:nvSpPr>
        <p:spPr>
          <a:xfrm>
            <a:off x="304800" y="16764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irritation of gallstone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cholecystitis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Presumed oxidative damage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Cancer</a:t>
            </a:r>
            <a:endParaRPr/>
          </a:p>
        </p:txBody>
      </p:sp>
      <p:pic>
        <p:nvPicPr>
          <p:cNvPr descr="gallbladder cancer" id="473" name="Google Shape;473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850" y="228600"/>
            <a:ext cx="4556125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3"/>
          <p:cNvSpPr txBox="1"/>
          <p:nvPr/>
        </p:nvSpPr>
        <p:spPr>
          <a:xfrm>
            <a:off x="154350" y="110250"/>
            <a:ext cx="3065100" cy="6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0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Pancreas</a:t>
            </a:r>
            <a:endParaRPr sz="55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9" name="Google Shape;47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450" y="1499500"/>
            <a:ext cx="5772150" cy="407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Pancreas</a:t>
            </a:r>
            <a:endParaRPr/>
          </a:p>
        </p:txBody>
      </p:sp>
      <p:pic>
        <p:nvPicPr>
          <p:cNvPr descr="f020001" id="485" name="Google Shape;485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166812"/>
            <a:ext cx="6781800" cy="536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5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Acute Pancreatitis</a:t>
            </a:r>
            <a:endParaRPr/>
          </a:p>
        </p:txBody>
      </p:sp>
      <p:sp>
        <p:nvSpPr>
          <p:cNvPr id="491" name="Google Shape;491;p65"/>
          <p:cNvSpPr txBox="1"/>
          <p:nvPr>
            <p:ph idx="1" type="body"/>
          </p:nvPr>
        </p:nvSpPr>
        <p:spPr>
          <a:xfrm>
            <a:off x="1066800" y="1447800"/>
            <a:ext cx="762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Autodigestion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Acute inflammation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Enzyme activation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Fat necrosis with soaponification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Hemorrhage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Causes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Obstruction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Stone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Tumor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Alcohol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Complications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Pseudocyst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Shock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Zonal Pattern of Injury</a:t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Peripheral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Middle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Central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Triadal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Limiting plate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Piecemeal necrosis</a:t>
            </a:r>
            <a:endParaRPr/>
          </a:p>
        </p:txBody>
      </p:sp>
      <p:pic>
        <p:nvPicPr>
          <p:cNvPr descr="f019001" id="145" name="Google Shape;14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225" y="2039937"/>
            <a:ext cx="3382962" cy="399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020005" id="496" name="Google Shape;496;p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81000"/>
            <a:ext cx="8153400" cy="606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7"/>
          <p:cNvSpPr txBox="1"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Acute Pancreatitis</a:t>
            </a:r>
            <a:endParaRPr/>
          </a:p>
        </p:txBody>
      </p:sp>
      <p:pic>
        <p:nvPicPr>
          <p:cNvPr descr="F020004" id="502" name="Google Shape;502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371600"/>
            <a:ext cx="8031162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8"/>
          <p:cNvSpPr txBox="1"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Soaponification</a:t>
            </a:r>
            <a:endParaRPr/>
          </a:p>
        </p:txBody>
      </p:sp>
      <p:pic>
        <p:nvPicPr>
          <p:cNvPr descr="F020003" id="508" name="Google Shape;508;p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43012"/>
            <a:ext cx="7573962" cy="51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9"/>
          <p:cNvSpPr txBox="1"/>
          <p:nvPr>
            <p:ph type="title"/>
          </p:nvPr>
        </p:nvSpPr>
        <p:spPr>
          <a:xfrm>
            <a:off x="198475" y="154350"/>
            <a:ext cx="2884200" cy="6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Pancreatic Pseudocyst</a:t>
            </a:r>
            <a:endParaRPr/>
          </a:p>
        </p:txBody>
      </p:sp>
      <p:pic>
        <p:nvPicPr>
          <p:cNvPr descr="pancreatic cyst" id="514" name="Google Shape;514;p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5675" y="264625"/>
            <a:ext cx="5535000" cy="63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0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Chronic Pancreatitis</a:t>
            </a:r>
            <a:endParaRPr/>
          </a:p>
        </p:txBody>
      </p:sp>
      <p:sp>
        <p:nvSpPr>
          <p:cNvPr id="520" name="Google Shape;520;p70"/>
          <p:cNvSpPr txBox="1"/>
          <p:nvPr>
            <p:ph idx="1" type="body"/>
          </p:nvPr>
        </p:nvSpPr>
        <p:spPr>
          <a:xfrm>
            <a:off x="457200" y="1219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Extensive fibrosis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Calcifications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Cystic fibrosis</a:t>
            </a:r>
            <a:endParaRPr/>
          </a:p>
        </p:txBody>
      </p:sp>
      <p:pic>
        <p:nvPicPr>
          <p:cNvPr descr="chronic pancreatitis" id="521" name="Google Shape;521;p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01962"/>
            <a:ext cx="8534400" cy="333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1"/>
          <p:cNvSpPr txBox="1"/>
          <p:nvPr>
            <p:ph type="title"/>
          </p:nvPr>
        </p:nvSpPr>
        <p:spPr>
          <a:xfrm>
            <a:off x="0" y="3810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Cystic Fibrosis</a:t>
            </a:r>
            <a:endParaRPr/>
          </a:p>
        </p:txBody>
      </p:sp>
      <p:sp>
        <p:nvSpPr>
          <p:cNvPr id="527" name="Google Shape;527;p71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Inherited problem of chloride pump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Thick mucus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Clogs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Bowel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Pancreas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Fibrosis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Malabsorption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Bronchi</a:t>
            </a:r>
            <a:endParaRPr/>
          </a:p>
        </p:txBody>
      </p:sp>
      <p:pic>
        <p:nvPicPr>
          <p:cNvPr descr="cystic fibrosis" id="528" name="Google Shape;528;p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112" y="228600"/>
            <a:ext cx="4367212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>
            <p:ph type="title"/>
          </p:nvPr>
        </p:nvSpPr>
        <p:spPr>
          <a:xfrm>
            <a:off x="457200" y="381000"/>
            <a:ext cx="381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Pancreatic Cancer</a:t>
            </a:r>
            <a:endParaRPr/>
          </a:p>
        </p:txBody>
      </p:sp>
      <p:sp>
        <p:nvSpPr>
          <p:cNvPr id="534" name="Google Shape;534;p72"/>
          <p:cNvSpPr txBox="1"/>
          <p:nvPr>
            <p:ph idx="1" type="body"/>
          </p:nvPr>
        </p:nvSpPr>
        <p:spPr>
          <a:xfrm>
            <a:off x="381000" y="1524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Often advanced at the time of discovery.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Adenocarcinoma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From ductal epithelium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Spreads to liver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Not hormonally active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Painless jaundice</a:t>
            </a:r>
            <a:endParaRPr/>
          </a:p>
        </p:txBody>
      </p:sp>
      <p:pic>
        <p:nvPicPr>
          <p:cNvPr descr="pancreatic ca" id="535" name="Google Shape;535;p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8675" y="228600"/>
            <a:ext cx="4291012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3"/>
          <p:cNvSpPr txBox="1"/>
          <p:nvPr>
            <p:ph type="title"/>
          </p:nvPr>
        </p:nvSpPr>
        <p:spPr>
          <a:xfrm>
            <a:off x="457200" y="381000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Islet Cell Tumors</a:t>
            </a:r>
            <a:endParaRPr/>
          </a:p>
        </p:txBody>
      </p:sp>
      <p:sp>
        <p:nvSpPr>
          <p:cNvPr id="541" name="Google Shape;541;p73"/>
          <p:cNvSpPr txBox="1"/>
          <p:nvPr>
            <p:ph idx="1" type="body"/>
          </p:nvPr>
        </p:nvSpPr>
        <p:spPr>
          <a:xfrm>
            <a:off x="457200" y="1981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Insulin secreting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Hypoglycemic episodes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Gastrinoma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Zollinger-Ellison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Glucagonomas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VIPomas</a:t>
            </a:r>
            <a:endParaRPr/>
          </a:p>
        </p:txBody>
      </p:sp>
      <p:pic>
        <p:nvPicPr>
          <p:cNvPr descr="islet cell tumors" id="542" name="Google Shape;542;p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6887" y="228600"/>
            <a:ext cx="46228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4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Insulin Secretion and Peripheral Utilization</a:t>
            </a:r>
            <a:endParaRPr/>
          </a:p>
        </p:txBody>
      </p:sp>
      <p:pic>
        <p:nvPicPr>
          <p:cNvPr descr="f020013" id="548" name="Google Shape;548;p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162" y="1600200"/>
            <a:ext cx="392747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020012" id="549" name="Google Shape;549;p7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50" y="1600200"/>
            <a:ext cx="4637087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5"/>
          <p:cNvSpPr txBox="1"/>
          <p:nvPr>
            <p:ph type="title"/>
          </p:nvPr>
        </p:nvSpPr>
        <p:spPr>
          <a:xfrm>
            <a:off x="457200" y="381000"/>
            <a:ext cx="3124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Type I Diabetes</a:t>
            </a:r>
            <a:endParaRPr/>
          </a:p>
        </p:txBody>
      </p:sp>
      <p:sp>
        <p:nvSpPr>
          <p:cNvPr id="555" name="Google Shape;555;p75"/>
          <p:cNvSpPr txBox="1"/>
          <p:nvPr>
            <p:ph idx="1" type="body"/>
          </p:nvPr>
        </p:nvSpPr>
        <p:spPr>
          <a:xfrm>
            <a:off x="381000" y="1371600"/>
            <a:ext cx="3352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Lack of insulin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Trigger causes autoimmune destruction of beta cells.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Ketosis prone</a:t>
            </a:r>
            <a:endParaRPr/>
          </a:p>
        </p:txBody>
      </p:sp>
      <p:pic>
        <p:nvPicPr>
          <p:cNvPr descr="f020014" id="556" name="Google Shape;556;p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609600"/>
            <a:ext cx="4875212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Liver Injury, The Basics</a:t>
            </a:r>
            <a:endParaRPr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Lots of stuff injures the liver.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It’s the great detoxifier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injury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Fibrosis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Regeneration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Providing the underlying framework remains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6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Type I Diabetes</a:t>
            </a:r>
            <a:endParaRPr/>
          </a:p>
        </p:txBody>
      </p:sp>
      <p:sp>
        <p:nvSpPr>
          <p:cNvPr id="562" name="Google Shape;562;p76"/>
          <p:cNvSpPr txBox="1"/>
          <p:nvPr>
            <p:ph idx="1" type="body"/>
          </p:nvPr>
        </p:nvSpPr>
        <p:spPr>
          <a:xfrm>
            <a:off x="381000" y="1524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Trigger leads to autoimmune destruction of islets</a:t>
            </a:r>
            <a:endParaRPr/>
          </a:p>
        </p:txBody>
      </p:sp>
      <p:pic>
        <p:nvPicPr>
          <p:cNvPr descr="diabetes micro of islet" id="563" name="Google Shape;563;p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0"/>
            <a:ext cx="8702675" cy="282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7"/>
          <p:cNvSpPr txBox="1"/>
          <p:nvPr>
            <p:ph type="title"/>
          </p:nvPr>
        </p:nvSpPr>
        <p:spPr>
          <a:xfrm>
            <a:off x="457200" y="381000"/>
            <a:ext cx="3124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Type II Diabetes</a:t>
            </a:r>
            <a:endParaRPr/>
          </a:p>
        </p:txBody>
      </p:sp>
      <p:sp>
        <p:nvSpPr>
          <p:cNvPr id="569" name="Google Shape;569;p77"/>
          <p:cNvSpPr txBox="1"/>
          <p:nvPr>
            <p:ph idx="1" type="body"/>
          </p:nvPr>
        </p:nvSpPr>
        <p:spPr>
          <a:xfrm>
            <a:off x="228600" y="19812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Insulin release problem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Peripheral resistance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Non-ketosis prone</a:t>
            </a:r>
            <a:endParaRPr/>
          </a:p>
          <a:p>
            <a:pPr indent="-243840" lvl="0" marL="342900" rtl="0" algn="l"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f020016" id="570" name="Google Shape;570;p7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937" y="762000"/>
            <a:ext cx="5249862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8"/>
          <p:cNvSpPr txBox="1"/>
          <p:nvPr>
            <p:ph type="title"/>
          </p:nvPr>
        </p:nvSpPr>
        <p:spPr>
          <a:xfrm>
            <a:off x="457200" y="381000"/>
            <a:ext cx="259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Glycosylated Proteins</a:t>
            </a:r>
            <a:endParaRPr/>
          </a:p>
        </p:txBody>
      </p:sp>
      <p:sp>
        <p:nvSpPr>
          <p:cNvPr id="576" name="Google Shape;576;p78"/>
          <p:cNvSpPr txBox="1"/>
          <p:nvPr>
            <p:ph idx="1" type="body"/>
          </p:nvPr>
        </p:nvSpPr>
        <p:spPr>
          <a:xfrm>
            <a:off x="304800" y="1752600"/>
            <a:ext cx="3276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Small vessel vascular disease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is what diabetes becomes</a:t>
            </a:r>
            <a:endParaRPr/>
          </a:p>
        </p:txBody>
      </p:sp>
      <p:pic>
        <p:nvPicPr>
          <p:cNvPr descr="f020017" id="577" name="Google Shape;577;p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762" y="228600"/>
            <a:ext cx="4986337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020018" id="582" name="Google Shape;582;p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79400"/>
            <a:ext cx="67818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0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Diabetic Vascular Changes</a:t>
            </a:r>
            <a:endParaRPr/>
          </a:p>
        </p:txBody>
      </p:sp>
      <p:pic>
        <p:nvPicPr>
          <p:cNvPr descr="diabetic vessel" id="588" name="Google Shape;588;p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962" y="1219200"/>
            <a:ext cx="3602037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betic kidney" id="589" name="Google Shape;589;p8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1219200"/>
            <a:ext cx="297815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lar flare mcdonalds" id="594" name="Google Shape;594;p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04800"/>
            <a:ext cx="7772400" cy="6199187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1"/>
          <p:cNvSpPr txBox="1"/>
          <p:nvPr/>
        </p:nvSpPr>
        <p:spPr>
          <a:xfrm>
            <a:off x="1301025" y="2227200"/>
            <a:ext cx="6792000" cy="23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Thank You</a:t>
            </a:r>
            <a:endParaRPr sz="1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838200" y="838200"/>
            <a:ext cx="266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Cholestasis</a:t>
            </a:r>
            <a:endParaRPr/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457200" y="1981200"/>
            <a:ext cx="350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Slowed bile excretion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Intracellular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Drugs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Viral infection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 means of ducts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Drugs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Obstruction</a:t>
            </a:r>
            <a:endParaRPr/>
          </a:p>
        </p:txBody>
      </p:sp>
      <p:pic>
        <p:nvPicPr>
          <p:cNvPr descr="f019005" id="158" name="Google Shape;15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228600"/>
            <a:ext cx="4979987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762000" y="0"/>
            <a:ext cx="289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457200" y="914400"/>
            <a:ext cx="3505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Many things may lead to cirrhosis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Common features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Irreversible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inflammation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 (fibrosis)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Parenchymal loss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Regenerative nodules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Altered vascularity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Symptoms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Ascites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Gynecomastia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Esophageal varices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Splenomegaly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Caput medusae</a:t>
            </a:r>
            <a:endParaRPr/>
          </a:p>
        </p:txBody>
      </p:sp>
      <p:pic>
        <p:nvPicPr>
          <p:cNvPr descr="cirrhosis outcomes" id="165" name="Google Shape;16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1487" y="304800"/>
            <a:ext cx="4710112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2003-02-25T14:58:47Z</dcterms:created>
  <dc:creator>Indiana University</dc:creator>
</cp:coreProperties>
</file>